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Aptos Bold" charset="1" panose="020B0004020202020204"/>
      <p:regular r:id="rId18"/>
    </p:embeddedFont>
    <p:embeddedFont>
      <p:font typeface="Aptos" charset="1" panose="020B0004020202020204"/>
      <p:regular r:id="rId19"/>
    </p:embeddedFont>
    <p:embeddedFont>
      <p:font typeface="Calibri (MS) Bold" charset="1" panose="020F0702030404030204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7543" cy="246888"/>
            <a:chOff x="0" y="0"/>
            <a:chExt cx="24383390" cy="32918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3364" cy="329184"/>
            </a:xfrm>
            <a:custGeom>
              <a:avLst/>
              <a:gdLst/>
              <a:ahLst/>
              <a:cxnLst/>
              <a:rect r="r" b="b" t="t" l="l"/>
              <a:pathLst>
                <a:path h="329184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329184"/>
                  </a:lnTo>
                  <a:lnTo>
                    <a:pt x="0" y="329184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1120140" y="1691640"/>
            <a:ext cx="16002000" cy="2377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59"/>
              </a:lnSpc>
            </a:pPr>
            <a:r>
              <a:rPr lang="en-US" sz="63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VoiceFirst for Clinics</a:t>
            </a:r>
          </a:p>
          <a:p>
            <a:pPr algn="l">
              <a:lnSpc>
                <a:spcPts val="5220"/>
              </a:lnSpc>
            </a:pPr>
            <a:r>
              <a:rPr lang="en-US" sz="4350" b="true">
                <a:solidFill>
                  <a:srgbClr val="DA4E1E"/>
                </a:solidFill>
                <a:latin typeface="Aptos Bold"/>
                <a:ea typeface="Aptos Bold"/>
                <a:cs typeface="Aptos Bold"/>
                <a:sym typeface="Aptos Bold"/>
              </a:rPr>
              <a:t>Improving Patient Experience &amp; Operational Visibility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88720" y="4640580"/>
            <a:ext cx="9418320" cy="594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69645C"/>
                </a:solidFill>
                <a:latin typeface="Aptos"/>
                <a:ea typeface="Aptos"/>
                <a:cs typeface="Aptos"/>
                <a:sym typeface="Aptos"/>
              </a:rPr>
              <a:t>Case Study • Multi-location Clinic Network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2831032" y="4107656"/>
            <a:ext cx="672656" cy="672656"/>
            <a:chOff x="0" y="0"/>
            <a:chExt cx="896874" cy="89687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96874" cy="896874"/>
            </a:xfrm>
            <a:custGeom>
              <a:avLst/>
              <a:gdLst/>
              <a:ahLst/>
              <a:cxnLst/>
              <a:rect r="r" b="b" t="t" l="l"/>
              <a:pathLst>
                <a:path h="896874" w="896874">
                  <a:moveTo>
                    <a:pt x="0" y="448437"/>
                  </a:moveTo>
                  <a:cubicBezTo>
                    <a:pt x="0" y="200787"/>
                    <a:pt x="200787" y="0"/>
                    <a:pt x="448437" y="0"/>
                  </a:cubicBezTo>
                  <a:cubicBezTo>
                    <a:pt x="696087" y="0"/>
                    <a:pt x="896874" y="200787"/>
                    <a:pt x="896874" y="448437"/>
                  </a:cubicBezTo>
                  <a:cubicBezTo>
                    <a:pt x="896874" y="696087"/>
                    <a:pt x="696087" y="896874"/>
                    <a:pt x="448437" y="896874"/>
                  </a:cubicBezTo>
                  <a:cubicBezTo>
                    <a:pt x="200787" y="896874"/>
                    <a:pt x="0" y="696087"/>
                    <a:pt x="0" y="448437"/>
                  </a:cubicBezTo>
                  <a:close/>
                </a:path>
              </a:pathLst>
            </a:custGeom>
            <a:solidFill>
              <a:srgbClr val="FFE0C9"/>
            </a:solidFill>
            <a:ln w="14288" cap="sq">
              <a:solidFill>
                <a:srgbClr val="DA4E1E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2584144" y="4793456"/>
            <a:ext cx="1180148" cy="1385888"/>
            <a:chOff x="0" y="0"/>
            <a:chExt cx="1573530" cy="184785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73530" cy="1847850"/>
            </a:xfrm>
            <a:custGeom>
              <a:avLst/>
              <a:gdLst/>
              <a:ahLst/>
              <a:cxnLst/>
              <a:rect r="r" b="b" t="t" l="l"/>
              <a:pathLst>
                <a:path h="1847850" w="1573530">
                  <a:moveTo>
                    <a:pt x="0" y="262255"/>
                  </a:moveTo>
                  <a:cubicBezTo>
                    <a:pt x="0" y="117475"/>
                    <a:pt x="117475" y="0"/>
                    <a:pt x="262255" y="0"/>
                  </a:cubicBezTo>
                  <a:lnTo>
                    <a:pt x="1311275" y="0"/>
                  </a:lnTo>
                  <a:cubicBezTo>
                    <a:pt x="1456055" y="0"/>
                    <a:pt x="1573530" y="117475"/>
                    <a:pt x="1573530" y="262255"/>
                  </a:cubicBezTo>
                  <a:lnTo>
                    <a:pt x="1573530" y="1585595"/>
                  </a:lnTo>
                  <a:cubicBezTo>
                    <a:pt x="1573530" y="1730375"/>
                    <a:pt x="1456055" y="1847850"/>
                    <a:pt x="1311275" y="1847850"/>
                  </a:cubicBezTo>
                  <a:lnTo>
                    <a:pt x="262255" y="1847850"/>
                  </a:lnTo>
                  <a:cubicBezTo>
                    <a:pt x="117475" y="1847850"/>
                    <a:pt x="0" y="1730375"/>
                    <a:pt x="0" y="158559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A4E1E"/>
              </a:solidFill>
              <a:prstDash val="solid"/>
              <a:miter/>
            </a:ln>
          </p:spPr>
        </p:sp>
      </p:grpSp>
      <p:sp>
        <p:nvSpPr>
          <p:cNvPr name="TextBox 10" id="10"/>
          <p:cNvSpPr txBox="true"/>
          <p:nvPr/>
        </p:nvSpPr>
        <p:spPr>
          <a:xfrm rot="0">
            <a:off x="12792456" y="5285232"/>
            <a:ext cx="777240" cy="388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39"/>
              </a:lnSpc>
            </a:pPr>
            <a:r>
              <a:rPr lang="en-US" sz="1200" b="true">
                <a:solidFill>
                  <a:srgbClr val="373737"/>
                </a:solidFill>
                <a:latin typeface="Aptos Bold"/>
                <a:ea typeface="Aptos Bold"/>
                <a:cs typeface="Aptos Bold"/>
                <a:sym typeface="Aptos Bold"/>
              </a:rPr>
              <a:t>PATIENT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5094172" y="4107656"/>
            <a:ext cx="672656" cy="672656"/>
            <a:chOff x="0" y="0"/>
            <a:chExt cx="896874" cy="89687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96874" cy="896874"/>
            </a:xfrm>
            <a:custGeom>
              <a:avLst/>
              <a:gdLst/>
              <a:ahLst/>
              <a:cxnLst/>
              <a:rect r="r" b="b" t="t" l="l"/>
              <a:pathLst>
                <a:path h="896874" w="896874">
                  <a:moveTo>
                    <a:pt x="0" y="448437"/>
                  </a:moveTo>
                  <a:cubicBezTo>
                    <a:pt x="0" y="200787"/>
                    <a:pt x="200787" y="0"/>
                    <a:pt x="448437" y="0"/>
                  </a:cubicBezTo>
                  <a:cubicBezTo>
                    <a:pt x="696087" y="0"/>
                    <a:pt x="896874" y="200787"/>
                    <a:pt x="896874" y="448437"/>
                  </a:cubicBezTo>
                  <a:cubicBezTo>
                    <a:pt x="896874" y="696087"/>
                    <a:pt x="696087" y="896874"/>
                    <a:pt x="448437" y="896874"/>
                  </a:cubicBezTo>
                  <a:cubicBezTo>
                    <a:pt x="200787" y="896874"/>
                    <a:pt x="0" y="696087"/>
                    <a:pt x="0" y="448437"/>
                  </a:cubicBezTo>
                  <a:close/>
                </a:path>
              </a:pathLst>
            </a:custGeom>
            <a:solidFill>
              <a:srgbClr val="FFE0C9"/>
            </a:solidFill>
            <a:ln w="14288" cap="sq">
              <a:solidFill>
                <a:srgbClr val="DA4E1E"/>
              </a:solidFill>
              <a:prstDash val="solid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14847284" y="4793456"/>
            <a:ext cx="1180148" cy="1385888"/>
            <a:chOff x="0" y="0"/>
            <a:chExt cx="1573530" cy="184785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573530" cy="1847850"/>
            </a:xfrm>
            <a:custGeom>
              <a:avLst/>
              <a:gdLst/>
              <a:ahLst/>
              <a:cxnLst/>
              <a:rect r="r" b="b" t="t" l="l"/>
              <a:pathLst>
                <a:path h="1847850" w="1573530">
                  <a:moveTo>
                    <a:pt x="0" y="262255"/>
                  </a:moveTo>
                  <a:cubicBezTo>
                    <a:pt x="0" y="117475"/>
                    <a:pt x="117475" y="0"/>
                    <a:pt x="262255" y="0"/>
                  </a:cubicBezTo>
                  <a:lnTo>
                    <a:pt x="1311275" y="0"/>
                  </a:lnTo>
                  <a:cubicBezTo>
                    <a:pt x="1456055" y="0"/>
                    <a:pt x="1573530" y="117475"/>
                    <a:pt x="1573530" y="262255"/>
                  </a:cubicBezTo>
                  <a:lnTo>
                    <a:pt x="1573530" y="1585595"/>
                  </a:lnTo>
                  <a:cubicBezTo>
                    <a:pt x="1573530" y="1730375"/>
                    <a:pt x="1456055" y="1847850"/>
                    <a:pt x="1311275" y="1847850"/>
                  </a:cubicBezTo>
                  <a:lnTo>
                    <a:pt x="262255" y="1847850"/>
                  </a:lnTo>
                  <a:cubicBezTo>
                    <a:pt x="117475" y="1847850"/>
                    <a:pt x="0" y="1730375"/>
                    <a:pt x="0" y="158559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A4E1E"/>
              </a:solidFill>
              <a:prstDash val="solid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15334488" y="5102352"/>
            <a:ext cx="205740" cy="658368"/>
            <a:chOff x="0" y="0"/>
            <a:chExt cx="274320" cy="877824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74320" cy="877824"/>
            </a:xfrm>
            <a:custGeom>
              <a:avLst/>
              <a:gdLst/>
              <a:ahLst/>
              <a:cxnLst/>
              <a:rect r="r" b="b" t="t" l="l"/>
              <a:pathLst>
                <a:path h="877824" w="274320">
                  <a:moveTo>
                    <a:pt x="0" y="0"/>
                  </a:moveTo>
                  <a:lnTo>
                    <a:pt x="274320" y="0"/>
                  </a:lnTo>
                  <a:lnTo>
                    <a:pt x="274320" y="877824"/>
                  </a:lnTo>
                  <a:lnTo>
                    <a:pt x="0" y="877824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5115032" y="5321808"/>
            <a:ext cx="658368" cy="205740"/>
            <a:chOff x="0" y="0"/>
            <a:chExt cx="877824" cy="27432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77824" cy="274320"/>
            </a:xfrm>
            <a:custGeom>
              <a:avLst/>
              <a:gdLst/>
              <a:ahLst/>
              <a:cxnLst/>
              <a:rect r="r" b="b" t="t" l="l"/>
              <a:pathLst>
                <a:path h="274320" w="877824">
                  <a:moveTo>
                    <a:pt x="0" y="0"/>
                  </a:moveTo>
                  <a:lnTo>
                    <a:pt x="877824" y="0"/>
                  </a:lnTo>
                  <a:lnTo>
                    <a:pt x="877824" y="274320"/>
                  </a:lnTo>
                  <a:lnTo>
                    <a:pt x="0" y="27432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3921740" y="5284537"/>
            <a:ext cx="754380" cy="480060"/>
            <a:chOff x="0" y="0"/>
            <a:chExt cx="1005840" cy="64008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005840" cy="640080"/>
            </a:xfrm>
            <a:custGeom>
              <a:avLst/>
              <a:gdLst/>
              <a:ahLst/>
              <a:cxnLst/>
              <a:rect r="r" b="b" t="t" l="l"/>
              <a:pathLst>
                <a:path h="640080" w="1005840">
                  <a:moveTo>
                    <a:pt x="0" y="160020"/>
                  </a:moveTo>
                  <a:lnTo>
                    <a:pt x="685800" y="160020"/>
                  </a:lnTo>
                  <a:lnTo>
                    <a:pt x="685800" y="0"/>
                  </a:lnTo>
                  <a:lnTo>
                    <a:pt x="1005840" y="320040"/>
                  </a:lnTo>
                  <a:lnTo>
                    <a:pt x="685800" y="640080"/>
                  </a:lnTo>
                  <a:lnTo>
                    <a:pt x="685800" y="480060"/>
                  </a:lnTo>
                  <a:lnTo>
                    <a:pt x="0" y="48006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13704227" y="6611112"/>
            <a:ext cx="1371600" cy="850392"/>
            <a:chOff x="0" y="0"/>
            <a:chExt cx="1828800" cy="1133856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828800" cy="1133856"/>
            </a:xfrm>
            <a:custGeom>
              <a:avLst/>
              <a:gdLst/>
              <a:ahLst/>
              <a:cxnLst/>
              <a:rect r="r" b="b" t="t" l="l"/>
              <a:pathLst>
                <a:path h="1133856" w="1828800">
                  <a:moveTo>
                    <a:pt x="0" y="188976"/>
                  </a:moveTo>
                  <a:cubicBezTo>
                    <a:pt x="0" y="84582"/>
                    <a:pt x="84582" y="0"/>
                    <a:pt x="188976" y="0"/>
                  </a:cubicBezTo>
                  <a:lnTo>
                    <a:pt x="1639824" y="0"/>
                  </a:lnTo>
                  <a:cubicBezTo>
                    <a:pt x="1744218" y="0"/>
                    <a:pt x="1828800" y="84582"/>
                    <a:pt x="1828800" y="188976"/>
                  </a:cubicBezTo>
                  <a:lnTo>
                    <a:pt x="1828800" y="944880"/>
                  </a:lnTo>
                  <a:cubicBezTo>
                    <a:pt x="1828800" y="1049274"/>
                    <a:pt x="1744218" y="1133856"/>
                    <a:pt x="1639824" y="1133856"/>
                  </a:cubicBezTo>
                  <a:lnTo>
                    <a:pt x="188976" y="1133856"/>
                  </a:lnTo>
                  <a:cubicBezTo>
                    <a:pt x="84582" y="1133856"/>
                    <a:pt x="0" y="1049274"/>
                    <a:pt x="0" y="944880"/>
                  </a:cubicBezTo>
                  <a:close/>
                </a:path>
              </a:pathLst>
            </a:custGeom>
            <a:solidFill>
              <a:srgbClr val="F1762F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66675"/>
              <a:ext cx="1828800" cy="12005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✓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069848" y="8983980"/>
            <a:ext cx="2400300" cy="603504"/>
            <a:chOff x="0" y="0"/>
            <a:chExt cx="3200400" cy="804672"/>
          </a:xfrm>
        </p:grpSpPr>
        <p:sp>
          <p:nvSpPr>
            <p:cNvPr name="Freeform 25" id="25" descr="image(14).png"/>
            <p:cNvSpPr/>
            <p:nvPr/>
          </p:nvSpPr>
          <p:spPr>
            <a:xfrm flipH="false" flipV="false" rot="0">
              <a:off x="0" y="0"/>
              <a:ext cx="3200400" cy="804672"/>
            </a:xfrm>
            <a:custGeom>
              <a:avLst/>
              <a:gdLst/>
              <a:ahLst/>
              <a:cxnLst/>
              <a:rect r="r" b="b" t="t" l="l"/>
              <a:pathLst>
                <a:path h="804672" w="3200400">
                  <a:moveTo>
                    <a:pt x="0" y="0"/>
                  </a:moveTo>
                  <a:lnTo>
                    <a:pt x="3200400" y="0"/>
                  </a:lnTo>
                  <a:lnTo>
                    <a:pt x="3200400" y="804672"/>
                  </a:lnTo>
                  <a:lnTo>
                    <a:pt x="0" y="804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82980" y="566928"/>
            <a:ext cx="16276320" cy="841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9. What Management Can Now See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90136" y="2118836"/>
            <a:ext cx="4952047" cy="2483167"/>
            <a:chOff x="0" y="0"/>
            <a:chExt cx="6602730" cy="331089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602730" cy="3310890"/>
            </a:xfrm>
            <a:custGeom>
              <a:avLst/>
              <a:gdLst/>
              <a:ahLst/>
              <a:cxnLst/>
              <a:rect r="r" b="b" t="t" l="l"/>
              <a:pathLst>
                <a:path h="3310890" w="6602730">
                  <a:moveTo>
                    <a:pt x="0" y="551815"/>
                  </a:moveTo>
                  <a:cubicBezTo>
                    <a:pt x="0" y="247015"/>
                    <a:pt x="247015" y="0"/>
                    <a:pt x="551815" y="0"/>
                  </a:cubicBezTo>
                  <a:lnTo>
                    <a:pt x="6050915" y="0"/>
                  </a:lnTo>
                  <a:cubicBezTo>
                    <a:pt x="6355715" y="0"/>
                    <a:pt x="6602730" y="247015"/>
                    <a:pt x="6602730" y="551815"/>
                  </a:cubicBezTo>
                  <a:lnTo>
                    <a:pt x="6602730" y="2759075"/>
                  </a:lnTo>
                  <a:cubicBezTo>
                    <a:pt x="6602730" y="3063875"/>
                    <a:pt x="6355715" y="3310890"/>
                    <a:pt x="6050915" y="3310890"/>
                  </a:cubicBezTo>
                  <a:lnTo>
                    <a:pt x="551815" y="3310890"/>
                  </a:lnTo>
                  <a:cubicBezTo>
                    <a:pt x="247015" y="3310890"/>
                    <a:pt x="0" y="3063875"/>
                    <a:pt x="0" y="27590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097280" y="2125980"/>
            <a:ext cx="137160" cy="2468880"/>
            <a:chOff x="0" y="0"/>
            <a:chExt cx="182880" cy="32918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2880" cy="3291840"/>
            </a:xfrm>
            <a:custGeom>
              <a:avLst/>
              <a:gdLst/>
              <a:ahLst/>
              <a:cxnLst/>
              <a:rect r="r" b="b" t="t" l="l"/>
              <a:pathLst>
                <a:path h="329184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531620" y="2418588"/>
            <a:ext cx="413766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Recurring Concerns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31620" y="3159252"/>
            <a:ext cx="4137660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What problems keep returning?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6686264" y="2118836"/>
            <a:ext cx="4952047" cy="2483167"/>
            <a:chOff x="0" y="0"/>
            <a:chExt cx="6602730" cy="331089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602730" cy="3310890"/>
            </a:xfrm>
            <a:custGeom>
              <a:avLst/>
              <a:gdLst/>
              <a:ahLst/>
              <a:cxnLst/>
              <a:rect r="r" b="b" t="t" l="l"/>
              <a:pathLst>
                <a:path h="3310890" w="6602730">
                  <a:moveTo>
                    <a:pt x="0" y="551815"/>
                  </a:moveTo>
                  <a:cubicBezTo>
                    <a:pt x="0" y="247015"/>
                    <a:pt x="247015" y="0"/>
                    <a:pt x="551815" y="0"/>
                  </a:cubicBezTo>
                  <a:lnTo>
                    <a:pt x="6050915" y="0"/>
                  </a:lnTo>
                  <a:cubicBezTo>
                    <a:pt x="6355715" y="0"/>
                    <a:pt x="6602730" y="247015"/>
                    <a:pt x="6602730" y="551815"/>
                  </a:cubicBezTo>
                  <a:lnTo>
                    <a:pt x="6602730" y="2759075"/>
                  </a:lnTo>
                  <a:cubicBezTo>
                    <a:pt x="6602730" y="3063875"/>
                    <a:pt x="6355715" y="3310890"/>
                    <a:pt x="6050915" y="3310890"/>
                  </a:cubicBezTo>
                  <a:lnTo>
                    <a:pt x="551815" y="3310890"/>
                  </a:lnTo>
                  <a:cubicBezTo>
                    <a:pt x="247015" y="3310890"/>
                    <a:pt x="0" y="3063875"/>
                    <a:pt x="0" y="27590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6693408" y="2125980"/>
            <a:ext cx="137160" cy="2468880"/>
            <a:chOff x="0" y="0"/>
            <a:chExt cx="182880" cy="329184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82880" cy="3291840"/>
            </a:xfrm>
            <a:custGeom>
              <a:avLst/>
              <a:gdLst/>
              <a:ahLst/>
              <a:cxnLst/>
              <a:rect r="r" b="b" t="t" l="l"/>
              <a:pathLst>
                <a:path h="329184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7127748" y="2418588"/>
            <a:ext cx="413766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Clinic-wise Trends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127748" y="3159252"/>
            <a:ext cx="4137660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Which locations need attention?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2282392" y="2118836"/>
            <a:ext cx="4952047" cy="2483167"/>
            <a:chOff x="0" y="0"/>
            <a:chExt cx="6602730" cy="331089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602730" cy="3310890"/>
            </a:xfrm>
            <a:custGeom>
              <a:avLst/>
              <a:gdLst/>
              <a:ahLst/>
              <a:cxnLst/>
              <a:rect r="r" b="b" t="t" l="l"/>
              <a:pathLst>
                <a:path h="3310890" w="6602730">
                  <a:moveTo>
                    <a:pt x="0" y="551815"/>
                  </a:moveTo>
                  <a:cubicBezTo>
                    <a:pt x="0" y="247015"/>
                    <a:pt x="247015" y="0"/>
                    <a:pt x="551815" y="0"/>
                  </a:cubicBezTo>
                  <a:lnTo>
                    <a:pt x="6050915" y="0"/>
                  </a:lnTo>
                  <a:cubicBezTo>
                    <a:pt x="6355715" y="0"/>
                    <a:pt x="6602730" y="247015"/>
                    <a:pt x="6602730" y="551815"/>
                  </a:cubicBezTo>
                  <a:lnTo>
                    <a:pt x="6602730" y="2759075"/>
                  </a:lnTo>
                  <a:cubicBezTo>
                    <a:pt x="6602730" y="3063875"/>
                    <a:pt x="6355715" y="3310890"/>
                    <a:pt x="6050915" y="3310890"/>
                  </a:cubicBezTo>
                  <a:lnTo>
                    <a:pt x="551815" y="3310890"/>
                  </a:lnTo>
                  <a:cubicBezTo>
                    <a:pt x="247015" y="3310890"/>
                    <a:pt x="0" y="3063875"/>
                    <a:pt x="0" y="27590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12289536" y="2125980"/>
            <a:ext cx="137160" cy="2468880"/>
            <a:chOff x="0" y="0"/>
            <a:chExt cx="182880" cy="32918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82880" cy="3291840"/>
            </a:xfrm>
            <a:custGeom>
              <a:avLst/>
              <a:gdLst/>
              <a:ahLst/>
              <a:cxnLst/>
              <a:rect r="r" b="b" t="t" l="l"/>
              <a:pathLst>
                <a:path h="329184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19" id="19"/>
          <p:cNvSpPr txBox="true"/>
          <p:nvPr/>
        </p:nvSpPr>
        <p:spPr>
          <a:xfrm rot="0">
            <a:off x="12723876" y="2418588"/>
            <a:ext cx="413766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Resolution Time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723876" y="3159252"/>
            <a:ext cx="4137660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How quickly are concerns addressed?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090136" y="5342096"/>
            <a:ext cx="4952047" cy="2483167"/>
            <a:chOff x="0" y="0"/>
            <a:chExt cx="6602730" cy="331089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602730" cy="3310890"/>
            </a:xfrm>
            <a:custGeom>
              <a:avLst/>
              <a:gdLst/>
              <a:ahLst/>
              <a:cxnLst/>
              <a:rect r="r" b="b" t="t" l="l"/>
              <a:pathLst>
                <a:path h="3310890" w="6602730">
                  <a:moveTo>
                    <a:pt x="0" y="551815"/>
                  </a:moveTo>
                  <a:cubicBezTo>
                    <a:pt x="0" y="247015"/>
                    <a:pt x="247015" y="0"/>
                    <a:pt x="551815" y="0"/>
                  </a:cubicBezTo>
                  <a:lnTo>
                    <a:pt x="6050915" y="0"/>
                  </a:lnTo>
                  <a:cubicBezTo>
                    <a:pt x="6355715" y="0"/>
                    <a:pt x="6602730" y="247015"/>
                    <a:pt x="6602730" y="551815"/>
                  </a:cubicBezTo>
                  <a:lnTo>
                    <a:pt x="6602730" y="2759075"/>
                  </a:lnTo>
                  <a:cubicBezTo>
                    <a:pt x="6602730" y="3063875"/>
                    <a:pt x="6355715" y="3310890"/>
                    <a:pt x="6050915" y="3310890"/>
                  </a:cubicBezTo>
                  <a:lnTo>
                    <a:pt x="551815" y="3310890"/>
                  </a:lnTo>
                  <a:cubicBezTo>
                    <a:pt x="247015" y="3310890"/>
                    <a:pt x="0" y="3063875"/>
                    <a:pt x="0" y="27590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1097280" y="5349240"/>
            <a:ext cx="137160" cy="2468880"/>
            <a:chOff x="0" y="0"/>
            <a:chExt cx="182880" cy="329184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82880" cy="3291840"/>
            </a:xfrm>
            <a:custGeom>
              <a:avLst/>
              <a:gdLst/>
              <a:ahLst/>
              <a:cxnLst/>
              <a:rect r="r" b="b" t="t" l="l"/>
              <a:pathLst>
                <a:path h="329184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1531620" y="5641848"/>
            <a:ext cx="413766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Patient Experience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531620" y="6382512"/>
            <a:ext cx="4137660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What are patients repeatedly telling us?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6686264" y="5342096"/>
            <a:ext cx="4952047" cy="2483167"/>
            <a:chOff x="0" y="0"/>
            <a:chExt cx="6602730" cy="331089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6602730" cy="3310890"/>
            </a:xfrm>
            <a:custGeom>
              <a:avLst/>
              <a:gdLst/>
              <a:ahLst/>
              <a:cxnLst/>
              <a:rect r="r" b="b" t="t" l="l"/>
              <a:pathLst>
                <a:path h="3310890" w="6602730">
                  <a:moveTo>
                    <a:pt x="0" y="551815"/>
                  </a:moveTo>
                  <a:cubicBezTo>
                    <a:pt x="0" y="247015"/>
                    <a:pt x="247015" y="0"/>
                    <a:pt x="551815" y="0"/>
                  </a:cubicBezTo>
                  <a:lnTo>
                    <a:pt x="6050915" y="0"/>
                  </a:lnTo>
                  <a:cubicBezTo>
                    <a:pt x="6355715" y="0"/>
                    <a:pt x="6602730" y="247015"/>
                    <a:pt x="6602730" y="551815"/>
                  </a:cubicBezTo>
                  <a:lnTo>
                    <a:pt x="6602730" y="2759075"/>
                  </a:lnTo>
                  <a:cubicBezTo>
                    <a:pt x="6602730" y="3063875"/>
                    <a:pt x="6355715" y="3310890"/>
                    <a:pt x="6050915" y="3310890"/>
                  </a:cubicBezTo>
                  <a:lnTo>
                    <a:pt x="551815" y="3310890"/>
                  </a:lnTo>
                  <a:cubicBezTo>
                    <a:pt x="247015" y="3310890"/>
                    <a:pt x="0" y="3063875"/>
                    <a:pt x="0" y="27590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6693408" y="5349240"/>
            <a:ext cx="137160" cy="2468880"/>
            <a:chOff x="0" y="0"/>
            <a:chExt cx="182880" cy="329184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82880" cy="3291840"/>
            </a:xfrm>
            <a:custGeom>
              <a:avLst/>
              <a:gdLst/>
              <a:ahLst/>
              <a:cxnLst/>
              <a:rect r="r" b="b" t="t" l="l"/>
              <a:pathLst>
                <a:path h="329184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31" id="31"/>
          <p:cNvSpPr txBox="true"/>
          <p:nvPr/>
        </p:nvSpPr>
        <p:spPr>
          <a:xfrm rot="0">
            <a:off x="7127748" y="5641848"/>
            <a:ext cx="413766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Accountability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7127748" y="6382512"/>
            <a:ext cx="4137660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Who owns each concern?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12282392" y="5342096"/>
            <a:ext cx="4952047" cy="2483167"/>
            <a:chOff x="0" y="0"/>
            <a:chExt cx="6602730" cy="331089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6602730" cy="3310890"/>
            </a:xfrm>
            <a:custGeom>
              <a:avLst/>
              <a:gdLst/>
              <a:ahLst/>
              <a:cxnLst/>
              <a:rect r="r" b="b" t="t" l="l"/>
              <a:pathLst>
                <a:path h="3310890" w="6602730">
                  <a:moveTo>
                    <a:pt x="0" y="551815"/>
                  </a:moveTo>
                  <a:cubicBezTo>
                    <a:pt x="0" y="247015"/>
                    <a:pt x="247015" y="0"/>
                    <a:pt x="551815" y="0"/>
                  </a:cubicBezTo>
                  <a:lnTo>
                    <a:pt x="6050915" y="0"/>
                  </a:lnTo>
                  <a:cubicBezTo>
                    <a:pt x="6355715" y="0"/>
                    <a:pt x="6602730" y="247015"/>
                    <a:pt x="6602730" y="551815"/>
                  </a:cubicBezTo>
                  <a:lnTo>
                    <a:pt x="6602730" y="2759075"/>
                  </a:lnTo>
                  <a:cubicBezTo>
                    <a:pt x="6602730" y="3063875"/>
                    <a:pt x="6355715" y="3310890"/>
                    <a:pt x="6050915" y="3310890"/>
                  </a:cubicBezTo>
                  <a:lnTo>
                    <a:pt x="551815" y="3310890"/>
                  </a:lnTo>
                  <a:cubicBezTo>
                    <a:pt x="247015" y="3310890"/>
                    <a:pt x="0" y="3063875"/>
                    <a:pt x="0" y="27590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35" id="35"/>
          <p:cNvGrpSpPr/>
          <p:nvPr/>
        </p:nvGrpSpPr>
        <p:grpSpPr>
          <a:xfrm rot="0">
            <a:off x="12289536" y="5349240"/>
            <a:ext cx="137160" cy="2468880"/>
            <a:chOff x="0" y="0"/>
            <a:chExt cx="182880" cy="329184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82880" cy="3291840"/>
            </a:xfrm>
            <a:custGeom>
              <a:avLst/>
              <a:gdLst/>
              <a:ahLst/>
              <a:cxnLst/>
              <a:rect r="r" b="b" t="t" l="l"/>
              <a:pathLst>
                <a:path h="329184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sp>
        <p:nvSpPr>
          <p:cNvPr name="TextBox 37" id="37"/>
          <p:cNvSpPr txBox="true"/>
          <p:nvPr/>
        </p:nvSpPr>
        <p:spPr>
          <a:xfrm rot="0">
            <a:off x="12723876" y="5641848"/>
            <a:ext cx="413766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Improvement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2723876" y="6382512"/>
            <a:ext cx="4137660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Did corrective action reduce the problem?</a:t>
            </a:r>
          </a:p>
        </p:txBody>
      </p:sp>
      <p:grpSp>
        <p:nvGrpSpPr>
          <p:cNvPr name="Group 39" id="39"/>
          <p:cNvGrpSpPr/>
          <p:nvPr/>
        </p:nvGrpSpPr>
        <p:grpSpPr>
          <a:xfrm rot="0">
            <a:off x="0" y="10094976"/>
            <a:ext cx="18287543" cy="192024"/>
            <a:chOff x="0" y="0"/>
            <a:chExt cx="24383390" cy="256032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24383364" cy="256032"/>
            </a:xfrm>
            <a:custGeom>
              <a:avLst/>
              <a:gdLst/>
              <a:ahLst/>
              <a:cxnLst/>
              <a:rect r="r" b="b" t="t" l="l"/>
              <a:pathLst>
                <a:path h="256032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256032"/>
                  </a:lnTo>
                  <a:lnTo>
                    <a:pt x="0" y="256032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15293340" y="9368028"/>
            <a:ext cx="2125980" cy="534533"/>
            <a:chOff x="0" y="0"/>
            <a:chExt cx="2834640" cy="712711"/>
          </a:xfrm>
        </p:grpSpPr>
        <p:sp>
          <p:nvSpPr>
            <p:cNvPr name="Freeform 42" id="42" descr="image(14).png"/>
            <p:cNvSpPr/>
            <p:nvPr/>
          </p:nvSpPr>
          <p:spPr>
            <a:xfrm flipH="false" flipV="false" rot="0">
              <a:off x="0" y="0"/>
              <a:ext cx="2834640" cy="712724"/>
            </a:xfrm>
            <a:custGeom>
              <a:avLst/>
              <a:gdLst/>
              <a:ahLst/>
              <a:cxnLst/>
              <a:rect r="r" b="b" t="t" l="l"/>
              <a:pathLst>
                <a:path h="712724" w="2834640">
                  <a:moveTo>
                    <a:pt x="0" y="0"/>
                  </a:moveTo>
                  <a:lnTo>
                    <a:pt x="2834640" y="0"/>
                  </a:lnTo>
                  <a:lnTo>
                    <a:pt x="2834640" y="712724"/>
                  </a:lnTo>
                  <a:lnTo>
                    <a:pt x="0" y="71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1"/>
              </a:stretch>
            </a:blipFill>
          </p:spPr>
        </p:sp>
      </p:grpSp>
      <p:sp>
        <p:nvSpPr>
          <p:cNvPr name="TextBox 43" id="43"/>
          <p:cNvSpPr txBox="true"/>
          <p:nvPr/>
        </p:nvSpPr>
        <p:spPr>
          <a:xfrm rot="0">
            <a:off x="845820" y="9564624"/>
            <a:ext cx="502920" cy="251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69645C"/>
                </a:solidFill>
                <a:latin typeface="Aptos"/>
                <a:ea typeface="Aptos"/>
                <a:cs typeface="Aptos"/>
                <a:sym typeface="Apto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82980" y="566928"/>
            <a:ext cx="16276320" cy="841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10. The Bigger Outcome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4128" y="1499616"/>
            <a:ext cx="15590520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69645C"/>
                </a:solidFill>
                <a:latin typeface="Aptos"/>
                <a:ea typeface="Aptos"/>
                <a:cs typeface="Aptos"/>
                <a:sym typeface="Aptos"/>
              </a:rPr>
              <a:t>A better patient experience is also a better business system.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021556" y="2050256"/>
            <a:ext cx="5020628" cy="2483167"/>
            <a:chOff x="0" y="0"/>
            <a:chExt cx="6694170" cy="331089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694170" cy="3310890"/>
            </a:xfrm>
            <a:custGeom>
              <a:avLst/>
              <a:gdLst/>
              <a:ahLst/>
              <a:cxnLst/>
              <a:rect r="r" b="b" t="t" l="l"/>
              <a:pathLst>
                <a:path h="3310890" w="6694170">
                  <a:moveTo>
                    <a:pt x="0" y="551815"/>
                  </a:moveTo>
                  <a:cubicBezTo>
                    <a:pt x="0" y="247015"/>
                    <a:pt x="247015" y="0"/>
                    <a:pt x="551815" y="0"/>
                  </a:cubicBezTo>
                  <a:lnTo>
                    <a:pt x="6142355" y="0"/>
                  </a:lnTo>
                  <a:cubicBezTo>
                    <a:pt x="6447155" y="0"/>
                    <a:pt x="6694170" y="247015"/>
                    <a:pt x="6694170" y="551815"/>
                  </a:cubicBezTo>
                  <a:lnTo>
                    <a:pt x="6694170" y="2759075"/>
                  </a:lnTo>
                  <a:cubicBezTo>
                    <a:pt x="6694170" y="3063875"/>
                    <a:pt x="6447155" y="3310890"/>
                    <a:pt x="6142355" y="3310890"/>
                  </a:cubicBezTo>
                  <a:lnTo>
                    <a:pt x="551815" y="3310890"/>
                  </a:lnTo>
                  <a:cubicBezTo>
                    <a:pt x="247015" y="3310890"/>
                    <a:pt x="0" y="3063875"/>
                    <a:pt x="0" y="27590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028700" y="2057400"/>
            <a:ext cx="137160" cy="2468880"/>
            <a:chOff x="0" y="0"/>
            <a:chExt cx="182880" cy="32918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82880" cy="3291840"/>
            </a:xfrm>
            <a:custGeom>
              <a:avLst/>
              <a:gdLst/>
              <a:ahLst/>
              <a:cxnLst/>
              <a:rect r="r" b="b" t="t" l="l"/>
              <a:pathLst>
                <a:path h="329184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463040" y="2350008"/>
            <a:ext cx="420624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Better Patient Experience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63040" y="3090672"/>
            <a:ext cx="4206240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Fewer repeated frustrations and clearer communication.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6672548" y="2050256"/>
            <a:ext cx="5020628" cy="2483167"/>
            <a:chOff x="0" y="0"/>
            <a:chExt cx="6694170" cy="331089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694170" cy="3310890"/>
            </a:xfrm>
            <a:custGeom>
              <a:avLst/>
              <a:gdLst/>
              <a:ahLst/>
              <a:cxnLst/>
              <a:rect r="r" b="b" t="t" l="l"/>
              <a:pathLst>
                <a:path h="3310890" w="6694170">
                  <a:moveTo>
                    <a:pt x="0" y="551815"/>
                  </a:moveTo>
                  <a:cubicBezTo>
                    <a:pt x="0" y="247015"/>
                    <a:pt x="247015" y="0"/>
                    <a:pt x="551815" y="0"/>
                  </a:cubicBezTo>
                  <a:lnTo>
                    <a:pt x="6142355" y="0"/>
                  </a:lnTo>
                  <a:cubicBezTo>
                    <a:pt x="6447155" y="0"/>
                    <a:pt x="6694170" y="247015"/>
                    <a:pt x="6694170" y="551815"/>
                  </a:cubicBezTo>
                  <a:lnTo>
                    <a:pt x="6694170" y="2759075"/>
                  </a:lnTo>
                  <a:cubicBezTo>
                    <a:pt x="6694170" y="3063875"/>
                    <a:pt x="6447155" y="3310890"/>
                    <a:pt x="6142355" y="3310890"/>
                  </a:cubicBezTo>
                  <a:lnTo>
                    <a:pt x="551815" y="3310890"/>
                  </a:lnTo>
                  <a:cubicBezTo>
                    <a:pt x="247015" y="3310890"/>
                    <a:pt x="0" y="3063875"/>
                    <a:pt x="0" y="27590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6679692" y="2057400"/>
            <a:ext cx="137160" cy="2468880"/>
            <a:chOff x="0" y="0"/>
            <a:chExt cx="182880" cy="32918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82880" cy="3291840"/>
            </a:xfrm>
            <a:custGeom>
              <a:avLst/>
              <a:gdLst/>
              <a:ahLst/>
              <a:cxnLst/>
              <a:rect r="r" b="b" t="t" l="l"/>
              <a:pathLst>
                <a:path h="329184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7114032" y="2350008"/>
            <a:ext cx="420624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Faster Resolution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114032" y="3090672"/>
            <a:ext cx="4206240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Concerns reach responsible teams earlier.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2323540" y="2050256"/>
            <a:ext cx="5020628" cy="2483167"/>
            <a:chOff x="0" y="0"/>
            <a:chExt cx="6694170" cy="331089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694170" cy="3310890"/>
            </a:xfrm>
            <a:custGeom>
              <a:avLst/>
              <a:gdLst/>
              <a:ahLst/>
              <a:cxnLst/>
              <a:rect r="r" b="b" t="t" l="l"/>
              <a:pathLst>
                <a:path h="3310890" w="6694170">
                  <a:moveTo>
                    <a:pt x="0" y="551815"/>
                  </a:moveTo>
                  <a:cubicBezTo>
                    <a:pt x="0" y="247015"/>
                    <a:pt x="247015" y="0"/>
                    <a:pt x="551815" y="0"/>
                  </a:cubicBezTo>
                  <a:lnTo>
                    <a:pt x="6142355" y="0"/>
                  </a:lnTo>
                  <a:cubicBezTo>
                    <a:pt x="6447155" y="0"/>
                    <a:pt x="6694170" y="247015"/>
                    <a:pt x="6694170" y="551815"/>
                  </a:cubicBezTo>
                  <a:lnTo>
                    <a:pt x="6694170" y="2759075"/>
                  </a:lnTo>
                  <a:cubicBezTo>
                    <a:pt x="6694170" y="3063875"/>
                    <a:pt x="6447155" y="3310890"/>
                    <a:pt x="6142355" y="3310890"/>
                  </a:cubicBezTo>
                  <a:lnTo>
                    <a:pt x="551815" y="3310890"/>
                  </a:lnTo>
                  <a:cubicBezTo>
                    <a:pt x="247015" y="3310890"/>
                    <a:pt x="0" y="3063875"/>
                    <a:pt x="0" y="27590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2330684" y="2057400"/>
            <a:ext cx="137160" cy="2468880"/>
            <a:chOff x="0" y="0"/>
            <a:chExt cx="182880" cy="329184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82880" cy="3291840"/>
            </a:xfrm>
            <a:custGeom>
              <a:avLst/>
              <a:gdLst/>
              <a:ahLst/>
              <a:cxnLst/>
              <a:rect r="r" b="b" t="t" l="l"/>
              <a:pathLst>
                <a:path h="329184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12765024" y="2350008"/>
            <a:ext cx="420624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Consistent Service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765024" y="3090672"/>
            <a:ext cx="4206240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Management can compare and improve across locations.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021556" y="5273516"/>
            <a:ext cx="5020628" cy="2483167"/>
            <a:chOff x="0" y="0"/>
            <a:chExt cx="6694170" cy="331089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694170" cy="3310890"/>
            </a:xfrm>
            <a:custGeom>
              <a:avLst/>
              <a:gdLst/>
              <a:ahLst/>
              <a:cxnLst/>
              <a:rect r="r" b="b" t="t" l="l"/>
              <a:pathLst>
                <a:path h="3310890" w="6694170">
                  <a:moveTo>
                    <a:pt x="0" y="551815"/>
                  </a:moveTo>
                  <a:cubicBezTo>
                    <a:pt x="0" y="247015"/>
                    <a:pt x="247015" y="0"/>
                    <a:pt x="551815" y="0"/>
                  </a:cubicBezTo>
                  <a:lnTo>
                    <a:pt x="6142355" y="0"/>
                  </a:lnTo>
                  <a:cubicBezTo>
                    <a:pt x="6447155" y="0"/>
                    <a:pt x="6694170" y="247015"/>
                    <a:pt x="6694170" y="551815"/>
                  </a:cubicBezTo>
                  <a:lnTo>
                    <a:pt x="6694170" y="2759075"/>
                  </a:lnTo>
                  <a:cubicBezTo>
                    <a:pt x="6694170" y="3063875"/>
                    <a:pt x="6447155" y="3310890"/>
                    <a:pt x="6142355" y="3310890"/>
                  </a:cubicBezTo>
                  <a:lnTo>
                    <a:pt x="551815" y="3310890"/>
                  </a:lnTo>
                  <a:cubicBezTo>
                    <a:pt x="247015" y="3310890"/>
                    <a:pt x="0" y="3063875"/>
                    <a:pt x="0" y="27590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1028700" y="5280660"/>
            <a:ext cx="137160" cy="2468880"/>
            <a:chOff x="0" y="0"/>
            <a:chExt cx="182880" cy="329184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82880" cy="3291840"/>
            </a:xfrm>
            <a:custGeom>
              <a:avLst/>
              <a:gdLst/>
              <a:ahLst/>
              <a:cxnLst/>
              <a:rect r="r" b="b" t="t" l="l"/>
              <a:pathLst>
                <a:path h="329184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sp>
        <p:nvSpPr>
          <p:cNvPr name="TextBox 26" id="26"/>
          <p:cNvSpPr txBox="true"/>
          <p:nvPr/>
        </p:nvSpPr>
        <p:spPr>
          <a:xfrm rot="0">
            <a:off x="1463040" y="5573268"/>
            <a:ext cx="420624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Stronger Accountability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463040" y="6313932"/>
            <a:ext cx="4206240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Every concern has ownership and status.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6672548" y="5273516"/>
            <a:ext cx="5020628" cy="2483167"/>
            <a:chOff x="0" y="0"/>
            <a:chExt cx="6694170" cy="331089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694170" cy="3310890"/>
            </a:xfrm>
            <a:custGeom>
              <a:avLst/>
              <a:gdLst/>
              <a:ahLst/>
              <a:cxnLst/>
              <a:rect r="r" b="b" t="t" l="l"/>
              <a:pathLst>
                <a:path h="3310890" w="6694170">
                  <a:moveTo>
                    <a:pt x="0" y="551815"/>
                  </a:moveTo>
                  <a:cubicBezTo>
                    <a:pt x="0" y="247015"/>
                    <a:pt x="247015" y="0"/>
                    <a:pt x="551815" y="0"/>
                  </a:cubicBezTo>
                  <a:lnTo>
                    <a:pt x="6142355" y="0"/>
                  </a:lnTo>
                  <a:cubicBezTo>
                    <a:pt x="6447155" y="0"/>
                    <a:pt x="6694170" y="247015"/>
                    <a:pt x="6694170" y="551815"/>
                  </a:cubicBezTo>
                  <a:lnTo>
                    <a:pt x="6694170" y="2759075"/>
                  </a:lnTo>
                  <a:cubicBezTo>
                    <a:pt x="6694170" y="3063875"/>
                    <a:pt x="6447155" y="3310890"/>
                    <a:pt x="6142355" y="3310890"/>
                  </a:cubicBezTo>
                  <a:lnTo>
                    <a:pt x="551815" y="3310890"/>
                  </a:lnTo>
                  <a:cubicBezTo>
                    <a:pt x="247015" y="3310890"/>
                    <a:pt x="0" y="3063875"/>
                    <a:pt x="0" y="27590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6679692" y="5280660"/>
            <a:ext cx="137160" cy="2468880"/>
            <a:chOff x="0" y="0"/>
            <a:chExt cx="182880" cy="329184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82880" cy="3291840"/>
            </a:xfrm>
            <a:custGeom>
              <a:avLst/>
              <a:gdLst/>
              <a:ahLst/>
              <a:cxnLst/>
              <a:rect r="r" b="b" t="t" l="l"/>
              <a:pathLst>
                <a:path h="329184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32" id="32"/>
          <p:cNvSpPr txBox="true"/>
          <p:nvPr/>
        </p:nvSpPr>
        <p:spPr>
          <a:xfrm rot="0">
            <a:off x="7114032" y="5573268"/>
            <a:ext cx="420624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Better Decisions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7114032" y="6313932"/>
            <a:ext cx="4206240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Management sees operational patterns, not isolated incidents.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12323540" y="5273516"/>
            <a:ext cx="5020628" cy="2483167"/>
            <a:chOff x="0" y="0"/>
            <a:chExt cx="6694170" cy="331089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6694170" cy="3310890"/>
            </a:xfrm>
            <a:custGeom>
              <a:avLst/>
              <a:gdLst/>
              <a:ahLst/>
              <a:cxnLst/>
              <a:rect r="r" b="b" t="t" l="l"/>
              <a:pathLst>
                <a:path h="3310890" w="6694170">
                  <a:moveTo>
                    <a:pt x="0" y="551815"/>
                  </a:moveTo>
                  <a:cubicBezTo>
                    <a:pt x="0" y="247015"/>
                    <a:pt x="247015" y="0"/>
                    <a:pt x="551815" y="0"/>
                  </a:cubicBezTo>
                  <a:lnTo>
                    <a:pt x="6142355" y="0"/>
                  </a:lnTo>
                  <a:cubicBezTo>
                    <a:pt x="6447155" y="0"/>
                    <a:pt x="6694170" y="247015"/>
                    <a:pt x="6694170" y="551815"/>
                  </a:cubicBezTo>
                  <a:lnTo>
                    <a:pt x="6694170" y="2759075"/>
                  </a:lnTo>
                  <a:cubicBezTo>
                    <a:pt x="6694170" y="3063875"/>
                    <a:pt x="6447155" y="3310890"/>
                    <a:pt x="6142355" y="3310890"/>
                  </a:cubicBezTo>
                  <a:lnTo>
                    <a:pt x="551815" y="3310890"/>
                  </a:lnTo>
                  <a:cubicBezTo>
                    <a:pt x="247015" y="3310890"/>
                    <a:pt x="0" y="3063875"/>
                    <a:pt x="0" y="27590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2330684" y="5280660"/>
            <a:ext cx="137160" cy="2468880"/>
            <a:chOff x="0" y="0"/>
            <a:chExt cx="182880" cy="329184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82880" cy="3291840"/>
            </a:xfrm>
            <a:custGeom>
              <a:avLst/>
              <a:gdLst/>
              <a:ahLst/>
              <a:cxnLst/>
              <a:rect r="r" b="b" t="t" l="l"/>
              <a:pathLst>
                <a:path h="329184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291840"/>
                  </a:lnTo>
                  <a:lnTo>
                    <a:pt x="0" y="329184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sp>
        <p:nvSpPr>
          <p:cNvPr name="TextBox 38" id="38"/>
          <p:cNvSpPr txBox="true"/>
          <p:nvPr/>
        </p:nvSpPr>
        <p:spPr>
          <a:xfrm rot="0">
            <a:off x="12765024" y="5573268"/>
            <a:ext cx="420624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Continuous Improvement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2765024" y="6313932"/>
            <a:ext cx="4206240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Patient and staff feedback becomes input for better processes.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463040" y="8412480"/>
            <a:ext cx="15316200" cy="662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19"/>
              </a:lnSpc>
            </a:pPr>
            <a:r>
              <a:rPr lang="en-US" sz="28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Patient experience is shaped by every interaction — before, during and after the consultation.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0" y="10094976"/>
            <a:ext cx="18287543" cy="192024"/>
            <a:chOff x="0" y="0"/>
            <a:chExt cx="24383390" cy="256032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24383364" cy="256032"/>
            </a:xfrm>
            <a:custGeom>
              <a:avLst/>
              <a:gdLst/>
              <a:ahLst/>
              <a:cxnLst/>
              <a:rect r="r" b="b" t="t" l="l"/>
              <a:pathLst>
                <a:path h="256032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256032"/>
                  </a:lnTo>
                  <a:lnTo>
                    <a:pt x="0" y="256032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43" id="43"/>
          <p:cNvGrpSpPr/>
          <p:nvPr/>
        </p:nvGrpSpPr>
        <p:grpSpPr>
          <a:xfrm rot="0">
            <a:off x="15293340" y="9368028"/>
            <a:ext cx="2125980" cy="534533"/>
            <a:chOff x="0" y="0"/>
            <a:chExt cx="2834640" cy="712711"/>
          </a:xfrm>
        </p:grpSpPr>
        <p:sp>
          <p:nvSpPr>
            <p:cNvPr name="Freeform 44" id="44" descr="image(14).png"/>
            <p:cNvSpPr/>
            <p:nvPr/>
          </p:nvSpPr>
          <p:spPr>
            <a:xfrm flipH="false" flipV="false" rot="0">
              <a:off x="0" y="0"/>
              <a:ext cx="2834640" cy="712724"/>
            </a:xfrm>
            <a:custGeom>
              <a:avLst/>
              <a:gdLst/>
              <a:ahLst/>
              <a:cxnLst/>
              <a:rect r="r" b="b" t="t" l="l"/>
              <a:pathLst>
                <a:path h="712724" w="2834640">
                  <a:moveTo>
                    <a:pt x="0" y="0"/>
                  </a:moveTo>
                  <a:lnTo>
                    <a:pt x="2834640" y="0"/>
                  </a:lnTo>
                  <a:lnTo>
                    <a:pt x="2834640" y="712724"/>
                  </a:lnTo>
                  <a:lnTo>
                    <a:pt x="0" y="71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1"/>
              </a:stretch>
            </a:blipFill>
          </p:spPr>
        </p:sp>
      </p:grpSp>
      <p:sp>
        <p:nvSpPr>
          <p:cNvPr name="TextBox 45" id="45"/>
          <p:cNvSpPr txBox="true"/>
          <p:nvPr/>
        </p:nvSpPr>
        <p:spPr>
          <a:xfrm rot="0">
            <a:off x="845820" y="9564624"/>
            <a:ext cx="502920" cy="251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69645C"/>
                </a:solidFill>
                <a:latin typeface="Aptos"/>
                <a:ea typeface="Aptos"/>
                <a:cs typeface="Aptos"/>
                <a:sym typeface="Apto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236656" y="3663382"/>
            <a:ext cx="5814689" cy="1580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80"/>
              </a:lnSpc>
            </a:pPr>
            <a:r>
              <a:rPr lang="en-US" sz="99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Thank You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7581481" y="8839200"/>
            <a:ext cx="3363601" cy="928249"/>
            <a:chOff x="0" y="0"/>
            <a:chExt cx="4484802" cy="1237666"/>
          </a:xfrm>
        </p:grpSpPr>
        <p:sp>
          <p:nvSpPr>
            <p:cNvPr name="Freeform 4" id="4" descr="image(14).png"/>
            <p:cNvSpPr/>
            <p:nvPr/>
          </p:nvSpPr>
          <p:spPr>
            <a:xfrm flipH="false" flipV="false" rot="0">
              <a:off x="0" y="0"/>
              <a:ext cx="4484751" cy="1237615"/>
            </a:xfrm>
            <a:custGeom>
              <a:avLst/>
              <a:gdLst/>
              <a:ahLst/>
              <a:cxnLst/>
              <a:rect r="r" b="b" t="t" l="l"/>
              <a:pathLst>
                <a:path h="1237615" w="4484751">
                  <a:moveTo>
                    <a:pt x="0" y="0"/>
                  </a:moveTo>
                  <a:lnTo>
                    <a:pt x="4484751" y="0"/>
                  </a:lnTo>
                  <a:lnTo>
                    <a:pt x="4484751" y="1237615"/>
                  </a:lnTo>
                  <a:lnTo>
                    <a:pt x="0" y="1237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880" t="0" r="-4881" b="-4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0" y="10094976"/>
            <a:ext cx="18287543" cy="192024"/>
            <a:chOff x="0" y="0"/>
            <a:chExt cx="24383390" cy="25603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4383364" cy="256032"/>
            </a:xfrm>
            <a:custGeom>
              <a:avLst/>
              <a:gdLst/>
              <a:ahLst/>
              <a:cxnLst/>
              <a:rect r="r" b="b" t="t" l="l"/>
              <a:pathLst>
                <a:path h="256032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256032"/>
                  </a:lnTo>
                  <a:lnTo>
                    <a:pt x="0" y="256032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82980" y="566928"/>
            <a:ext cx="16276320" cy="841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1. The Clinic Scenario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4128" y="1499616"/>
            <a:ext cx="15590520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69645C"/>
                </a:solidFill>
                <a:latin typeface="Aptos"/>
                <a:ea typeface="Aptos"/>
                <a:cs typeface="Aptos"/>
                <a:sym typeface="Aptos"/>
              </a:rPr>
              <a:t>A growing clinic network can have good numbers — and still have hidden operational gaps.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021556" y="2255996"/>
            <a:ext cx="4677728" cy="6392228"/>
            <a:chOff x="0" y="0"/>
            <a:chExt cx="6236970" cy="852297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236970" cy="8522970"/>
            </a:xfrm>
            <a:custGeom>
              <a:avLst/>
              <a:gdLst/>
              <a:ahLst/>
              <a:cxnLst/>
              <a:rect r="r" b="b" t="t" l="l"/>
              <a:pathLst>
                <a:path h="8522970" w="6236970">
                  <a:moveTo>
                    <a:pt x="0" y="1039495"/>
                  </a:moveTo>
                  <a:cubicBezTo>
                    <a:pt x="0" y="465455"/>
                    <a:pt x="465455" y="0"/>
                    <a:pt x="1039495" y="0"/>
                  </a:cubicBezTo>
                  <a:lnTo>
                    <a:pt x="5197475" y="0"/>
                  </a:lnTo>
                  <a:cubicBezTo>
                    <a:pt x="5771642" y="0"/>
                    <a:pt x="6236970" y="465455"/>
                    <a:pt x="6236970" y="1039495"/>
                  </a:cubicBezTo>
                  <a:lnTo>
                    <a:pt x="6236970" y="7483475"/>
                  </a:lnTo>
                  <a:cubicBezTo>
                    <a:pt x="6236970" y="8057642"/>
                    <a:pt x="5771515" y="8522970"/>
                    <a:pt x="5197475" y="8522970"/>
                  </a:cubicBezTo>
                  <a:lnTo>
                    <a:pt x="1039495" y="8522970"/>
                  </a:lnTo>
                  <a:cubicBezTo>
                    <a:pt x="465455" y="8522970"/>
                    <a:pt x="0" y="8057515"/>
                    <a:pt x="0" y="74834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028700" y="2263140"/>
            <a:ext cx="137160" cy="6377940"/>
            <a:chOff x="0" y="0"/>
            <a:chExt cx="182880" cy="850392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82880" cy="8503920"/>
            </a:xfrm>
            <a:custGeom>
              <a:avLst/>
              <a:gdLst/>
              <a:ahLst/>
              <a:cxnLst/>
              <a:rect r="r" b="b" t="t" l="l"/>
              <a:pathLst>
                <a:path h="850392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8503920"/>
                  </a:lnTo>
                  <a:lnTo>
                    <a:pt x="0" y="850392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463040" y="2555748"/>
            <a:ext cx="386334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31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ABC Clinics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63040" y="3296412"/>
            <a:ext cx="3863340" cy="5052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12 clinic locations</a:t>
            </a:r>
          </a:p>
          <a:p>
            <a:pPr algn="l">
              <a:lnSpc>
                <a:spcPts val="2340"/>
              </a:lnSpc>
            </a:pPr>
          </a:p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Doctors, nurses, reception, lab, billing and housekeeping teams</a:t>
            </a:r>
          </a:p>
          <a:p>
            <a:pPr algn="l">
              <a:lnSpc>
                <a:spcPts val="2340"/>
              </a:lnSpc>
            </a:pPr>
          </a:p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Hundreds of patient interactions every day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6439376" y="2461736"/>
            <a:ext cx="11426276" cy="5912168"/>
            <a:chOff x="0" y="0"/>
            <a:chExt cx="15235034" cy="788289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5234920" cy="7882890"/>
            </a:xfrm>
            <a:custGeom>
              <a:avLst/>
              <a:gdLst/>
              <a:ahLst/>
              <a:cxnLst/>
              <a:rect r="r" b="b" t="t" l="l"/>
              <a:pathLst>
                <a:path h="7882890" w="15234920">
                  <a:moveTo>
                    <a:pt x="0" y="1313815"/>
                  </a:moveTo>
                  <a:cubicBezTo>
                    <a:pt x="0" y="588264"/>
                    <a:pt x="588264" y="0"/>
                    <a:pt x="1313815" y="0"/>
                  </a:cubicBezTo>
                  <a:lnTo>
                    <a:pt x="13921105" y="0"/>
                  </a:lnTo>
                  <a:cubicBezTo>
                    <a:pt x="14646783" y="0"/>
                    <a:pt x="15234920" y="588264"/>
                    <a:pt x="15234920" y="1313815"/>
                  </a:cubicBezTo>
                  <a:lnTo>
                    <a:pt x="15234920" y="6569075"/>
                  </a:lnTo>
                  <a:cubicBezTo>
                    <a:pt x="15234920" y="7294753"/>
                    <a:pt x="14646656" y="7882890"/>
                    <a:pt x="13921105" y="7882890"/>
                  </a:cubicBezTo>
                  <a:lnTo>
                    <a:pt x="1313815" y="7882890"/>
                  </a:lnTo>
                  <a:cubicBezTo>
                    <a:pt x="588264" y="7882890"/>
                    <a:pt x="0" y="7294626"/>
                    <a:pt x="0" y="65690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6988016" y="4107656"/>
            <a:ext cx="1865948" cy="1454468"/>
            <a:chOff x="0" y="0"/>
            <a:chExt cx="2487930" cy="193929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487930" cy="1939290"/>
            </a:xfrm>
            <a:custGeom>
              <a:avLst/>
              <a:gdLst/>
              <a:ahLst/>
              <a:cxnLst/>
              <a:rect r="r" b="b" t="t" l="l"/>
              <a:pathLst>
                <a:path h="1939290" w="2487930">
                  <a:moveTo>
                    <a:pt x="0" y="323215"/>
                  </a:moveTo>
                  <a:cubicBezTo>
                    <a:pt x="0" y="144653"/>
                    <a:pt x="144653" y="0"/>
                    <a:pt x="323215" y="0"/>
                  </a:cubicBezTo>
                  <a:lnTo>
                    <a:pt x="2164715" y="0"/>
                  </a:lnTo>
                  <a:cubicBezTo>
                    <a:pt x="2343277" y="0"/>
                    <a:pt x="2487930" y="144653"/>
                    <a:pt x="2487930" y="323215"/>
                  </a:cubicBezTo>
                  <a:lnTo>
                    <a:pt x="2487930" y="1616075"/>
                  </a:lnTo>
                  <a:cubicBezTo>
                    <a:pt x="2487930" y="1794637"/>
                    <a:pt x="2343277" y="1939290"/>
                    <a:pt x="2164715" y="1939290"/>
                  </a:cubicBezTo>
                  <a:lnTo>
                    <a:pt x="323215" y="1939290"/>
                  </a:lnTo>
                  <a:cubicBezTo>
                    <a:pt x="144653" y="1939290"/>
                    <a:pt x="0" y="1794637"/>
                    <a:pt x="0" y="1616075"/>
                  </a:cubicBezTo>
                  <a:close/>
                </a:path>
              </a:pathLst>
            </a:custGeom>
            <a:solidFill>
              <a:srgbClr val="FFE0C9"/>
            </a:solidFill>
            <a:ln w="14288" cap="sq">
              <a:solidFill>
                <a:srgbClr val="F1762F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0"/>
              <a:ext cx="2487930" cy="19392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373737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Reception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9566691" y="4107656"/>
            <a:ext cx="1865948" cy="1454468"/>
            <a:chOff x="0" y="0"/>
            <a:chExt cx="2487930" cy="193929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487930" cy="1939290"/>
            </a:xfrm>
            <a:custGeom>
              <a:avLst/>
              <a:gdLst/>
              <a:ahLst/>
              <a:cxnLst/>
              <a:rect r="r" b="b" t="t" l="l"/>
              <a:pathLst>
                <a:path h="1939290" w="2487930">
                  <a:moveTo>
                    <a:pt x="0" y="323215"/>
                  </a:moveTo>
                  <a:cubicBezTo>
                    <a:pt x="0" y="144653"/>
                    <a:pt x="144653" y="0"/>
                    <a:pt x="323215" y="0"/>
                  </a:cubicBezTo>
                  <a:lnTo>
                    <a:pt x="2164715" y="0"/>
                  </a:lnTo>
                  <a:cubicBezTo>
                    <a:pt x="2343277" y="0"/>
                    <a:pt x="2487930" y="144653"/>
                    <a:pt x="2487930" y="323215"/>
                  </a:cubicBezTo>
                  <a:lnTo>
                    <a:pt x="2487930" y="1616075"/>
                  </a:lnTo>
                  <a:cubicBezTo>
                    <a:pt x="2487930" y="1794637"/>
                    <a:pt x="2343277" y="1939290"/>
                    <a:pt x="2164715" y="1939290"/>
                  </a:cubicBezTo>
                  <a:lnTo>
                    <a:pt x="323215" y="1939290"/>
                  </a:lnTo>
                  <a:cubicBezTo>
                    <a:pt x="144653" y="1939290"/>
                    <a:pt x="0" y="1794637"/>
                    <a:pt x="0" y="16160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F1762F"/>
              </a:soli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2487930" cy="19392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373737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Consultation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2145366" y="4011644"/>
            <a:ext cx="1865948" cy="1454468"/>
            <a:chOff x="0" y="0"/>
            <a:chExt cx="2487930" cy="193929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487930" cy="1939290"/>
            </a:xfrm>
            <a:custGeom>
              <a:avLst/>
              <a:gdLst/>
              <a:ahLst/>
              <a:cxnLst/>
              <a:rect r="r" b="b" t="t" l="l"/>
              <a:pathLst>
                <a:path h="1939290" w="2487930">
                  <a:moveTo>
                    <a:pt x="0" y="323215"/>
                  </a:moveTo>
                  <a:cubicBezTo>
                    <a:pt x="0" y="144653"/>
                    <a:pt x="144653" y="0"/>
                    <a:pt x="323215" y="0"/>
                  </a:cubicBezTo>
                  <a:lnTo>
                    <a:pt x="2164715" y="0"/>
                  </a:lnTo>
                  <a:cubicBezTo>
                    <a:pt x="2343277" y="0"/>
                    <a:pt x="2487930" y="144653"/>
                    <a:pt x="2487930" y="323215"/>
                  </a:cubicBezTo>
                  <a:lnTo>
                    <a:pt x="2487930" y="1616075"/>
                  </a:lnTo>
                  <a:cubicBezTo>
                    <a:pt x="2487930" y="1794637"/>
                    <a:pt x="2343277" y="1939290"/>
                    <a:pt x="2164715" y="1939290"/>
                  </a:cubicBezTo>
                  <a:lnTo>
                    <a:pt x="323215" y="1939290"/>
                  </a:lnTo>
                  <a:cubicBezTo>
                    <a:pt x="144653" y="1939290"/>
                    <a:pt x="0" y="1794637"/>
                    <a:pt x="0" y="1616075"/>
                  </a:cubicBezTo>
                  <a:close/>
                </a:path>
              </a:pathLst>
            </a:custGeom>
            <a:solidFill>
              <a:srgbClr val="FFE0C9"/>
            </a:solidFill>
            <a:ln w="14288" cap="sq">
              <a:solidFill>
                <a:srgbClr val="F1762F"/>
              </a:soli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2487930" cy="19392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Lab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5057596" y="4107656"/>
            <a:ext cx="1865948" cy="1454468"/>
            <a:chOff x="0" y="0"/>
            <a:chExt cx="2487930" cy="193929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487930" cy="1939290"/>
            </a:xfrm>
            <a:custGeom>
              <a:avLst/>
              <a:gdLst/>
              <a:ahLst/>
              <a:cxnLst/>
              <a:rect r="r" b="b" t="t" l="l"/>
              <a:pathLst>
                <a:path h="1939290" w="2487930">
                  <a:moveTo>
                    <a:pt x="0" y="323215"/>
                  </a:moveTo>
                  <a:cubicBezTo>
                    <a:pt x="0" y="144653"/>
                    <a:pt x="144653" y="0"/>
                    <a:pt x="323215" y="0"/>
                  </a:cubicBezTo>
                  <a:lnTo>
                    <a:pt x="2164715" y="0"/>
                  </a:lnTo>
                  <a:cubicBezTo>
                    <a:pt x="2343277" y="0"/>
                    <a:pt x="2487930" y="144653"/>
                    <a:pt x="2487930" y="323215"/>
                  </a:cubicBezTo>
                  <a:lnTo>
                    <a:pt x="2487930" y="1616075"/>
                  </a:lnTo>
                  <a:cubicBezTo>
                    <a:pt x="2487930" y="1794637"/>
                    <a:pt x="2343277" y="1939290"/>
                    <a:pt x="2164715" y="1939290"/>
                  </a:cubicBezTo>
                  <a:lnTo>
                    <a:pt x="323215" y="1939290"/>
                  </a:lnTo>
                  <a:cubicBezTo>
                    <a:pt x="144653" y="1939290"/>
                    <a:pt x="0" y="1794637"/>
                    <a:pt x="0" y="16160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F1762F"/>
              </a:solidFill>
              <a:prstDash val="solid"/>
              <a:miter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0"/>
              <a:ext cx="2487930" cy="19392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Billing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0362152" y="5959316"/>
            <a:ext cx="672656" cy="672656"/>
            <a:chOff x="0" y="0"/>
            <a:chExt cx="896874" cy="896874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96874" cy="896874"/>
            </a:xfrm>
            <a:custGeom>
              <a:avLst/>
              <a:gdLst/>
              <a:ahLst/>
              <a:cxnLst/>
              <a:rect r="r" b="b" t="t" l="l"/>
              <a:pathLst>
                <a:path h="896874" w="896874">
                  <a:moveTo>
                    <a:pt x="0" y="448437"/>
                  </a:moveTo>
                  <a:cubicBezTo>
                    <a:pt x="0" y="200787"/>
                    <a:pt x="200787" y="0"/>
                    <a:pt x="448437" y="0"/>
                  </a:cubicBezTo>
                  <a:cubicBezTo>
                    <a:pt x="696087" y="0"/>
                    <a:pt x="896874" y="200787"/>
                    <a:pt x="896874" y="448437"/>
                  </a:cubicBezTo>
                  <a:cubicBezTo>
                    <a:pt x="896874" y="696087"/>
                    <a:pt x="696087" y="896874"/>
                    <a:pt x="448437" y="896874"/>
                  </a:cubicBezTo>
                  <a:cubicBezTo>
                    <a:pt x="200787" y="896874"/>
                    <a:pt x="0" y="696087"/>
                    <a:pt x="0" y="448437"/>
                  </a:cubicBezTo>
                  <a:close/>
                </a:path>
              </a:pathLst>
            </a:custGeom>
            <a:solidFill>
              <a:srgbClr val="FFE0C9"/>
            </a:solidFill>
            <a:ln w="14288" cap="sq">
              <a:solidFill>
                <a:srgbClr val="DA4E1E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10115264" y="6645116"/>
            <a:ext cx="1180148" cy="1385888"/>
            <a:chOff x="0" y="0"/>
            <a:chExt cx="1573530" cy="184785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573530" cy="1847850"/>
            </a:xfrm>
            <a:custGeom>
              <a:avLst/>
              <a:gdLst/>
              <a:ahLst/>
              <a:cxnLst/>
              <a:rect r="r" b="b" t="t" l="l"/>
              <a:pathLst>
                <a:path h="1847850" w="1573530">
                  <a:moveTo>
                    <a:pt x="0" y="262255"/>
                  </a:moveTo>
                  <a:cubicBezTo>
                    <a:pt x="0" y="117475"/>
                    <a:pt x="117475" y="0"/>
                    <a:pt x="262255" y="0"/>
                  </a:cubicBezTo>
                  <a:lnTo>
                    <a:pt x="1311275" y="0"/>
                  </a:lnTo>
                  <a:cubicBezTo>
                    <a:pt x="1456055" y="0"/>
                    <a:pt x="1573530" y="117475"/>
                    <a:pt x="1573530" y="262255"/>
                  </a:cubicBezTo>
                  <a:lnTo>
                    <a:pt x="1573530" y="1585595"/>
                  </a:lnTo>
                  <a:cubicBezTo>
                    <a:pt x="1573530" y="1730375"/>
                    <a:pt x="1456055" y="1847850"/>
                    <a:pt x="1311275" y="1847850"/>
                  </a:cubicBezTo>
                  <a:lnTo>
                    <a:pt x="262255" y="1847850"/>
                  </a:lnTo>
                  <a:cubicBezTo>
                    <a:pt x="117475" y="1847850"/>
                    <a:pt x="0" y="1730375"/>
                    <a:pt x="0" y="158559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A4E1E"/>
              </a:solidFill>
              <a:prstDash val="solid"/>
              <a:miter/>
            </a:ln>
          </p:spPr>
        </p:sp>
      </p:grpSp>
      <p:sp>
        <p:nvSpPr>
          <p:cNvPr name="TextBox 28" id="28"/>
          <p:cNvSpPr txBox="true"/>
          <p:nvPr/>
        </p:nvSpPr>
        <p:spPr>
          <a:xfrm rot="0">
            <a:off x="10323576" y="7136892"/>
            <a:ext cx="777240" cy="388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39"/>
              </a:lnSpc>
            </a:pPr>
            <a:r>
              <a:rPr lang="en-US" sz="1200" b="true">
                <a:solidFill>
                  <a:srgbClr val="373737"/>
                </a:solidFill>
                <a:latin typeface="Aptos Bold"/>
                <a:ea typeface="Aptos Bold"/>
                <a:cs typeface="Aptos Bold"/>
                <a:sym typeface="Aptos Bold"/>
              </a:rPr>
              <a:t>PATIENT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12899612" y="5959316"/>
            <a:ext cx="672656" cy="672656"/>
            <a:chOff x="0" y="0"/>
            <a:chExt cx="896874" cy="896874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96874" cy="896874"/>
            </a:xfrm>
            <a:custGeom>
              <a:avLst/>
              <a:gdLst/>
              <a:ahLst/>
              <a:cxnLst/>
              <a:rect r="r" b="b" t="t" l="l"/>
              <a:pathLst>
                <a:path h="896874" w="896874">
                  <a:moveTo>
                    <a:pt x="0" y="448437"/>
                  </a:moveTo>
                  <a:cubicBezTo>
                    <a:pt x="0" y="200787"/>
                    <a:pt x="200787" y="0"/>
                    <a:pt x="448437" y="0"/>
                  </a:cubicBezTo>
                  <a:cubicBezTo>
                    <a:pt x="696087" y="0"/>
                    <a:pt x="896874" y="200787"/>
                    <a:pt x="896874" y="448437"/>
                  </a:cubicBezTo>
                  <a:cubicBezTo>
                    <a:pt x="896874" y="696087"/>
                    <a:pt x="696087" y="896874"/>
                    <a:pt x="448437" y="896874"/>
                  </a:cubicBezTo>
                  <a:cubicBezTo>
                    <a:pt x="200787" y="896874"/>
                    <a:pt x="0" y="696087"/>
                    <a:pt x="0" y="448437"/>
                  </a:cubicBezTo>
                  <a:close/>
                </a:path>
              </a:pathLst>
            </a:custGeom>
            <a:solidFill>
              <a:srgbClr val="FFE0C9"/>
            </a:solidFill>
            <a:ln w="14288" cap="sq">
              <a:solidFill>
                <a:srgbClr val="DA4E1E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12652724" y="6645116"/>
            <a:ext cx="1180148" cy="1385888"/>
            <a:chOff x="0" y="0"/>
            <a:chExt cx="1573530" cy="184785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573530" cy="1847850"/>
            </a:xfrm>
            <a:custGeom>
              <a:avLst/>
              <a:gdLst/>
              <a:ahLst/>
              <a:cxnLst/>
              <a:rect r="r" b="b" t="t" l="l"/>
              <a:pathLst>
                <a:path h="1847850" w="1573530">
                  <a:moveTo>
                    <a:pt x="0" y="262255"/>
                  </a:moveTo>
                  <a:cubicBezTo>
                    <a:pt x="0" y="117475"/>
                    <a:pt x="117475" y="0"/>
                    <a:pt x="262255" y="0"/>
                  </a:cubicBezTo>
                  <a:lnTo>
                    <a:pt x="1311275" y="0"/>
                  </a:lnTo>
                  <a:cubicBezTo>
                    <a:pt x="1456055" y="0"/>
                    <a:pt x="1573530" y="117475"/>
                    <a:pt x="1573530" y="262255"/>
                  </a:cubicBezTo>
                  <a:lnTo>
                    <a:pt x="1573530" y="1585595"/>
                  </a:lnTo>
                  <a:cubicBezTo>
                    <a:pt x="1573530" y="1730375"/>
                    <a:pt x="1456055" y="1847850"/>
                    <a:pt x="1311275" y="1847850"/>
                  </a:cubicBezTo>
                  <a:lnTo>
                    <a:pt x="262255" y="1847850"/>
                  </a:lnTo>
                  <a:cubicBezTo>
                    <a:pt x="117475" y="1847850"/>
                    <a:pt x="0" y="1730375"/>
                    <a:pt x="0" y="158559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A4E1E"/>
              </a:solidFill>
              <a:prstDash val="solid"/>
              <a:miter/>
            </a:ln>
          </p:spPr>
        </p:sp>
      </p:grpSp>
      <p:grpSp>
        <p:nvGrpSpPr>
          <p:cNvPr name="Group 33" id="33"/>
          <p:cNvGrpSpPr/>
          <p:nvPr/>
        </p:nvGrpSpPr>
        <p:grpSpPr>
          <a:xfrm rot="0">
            <a:off x="13139928" y="6954012"/>
            <a:ext cx="205740" cy="658368"/>
            <a:chOff x="0" y="0"/>
            <a:chExt cx="274320" cy="877824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274320" cy="877824"/>
            </a:xfrm>
            <a:custGeom>
              <a:avLst/>
              <a:gdLst/>
              <a:ahLst/>
              <a:cxnLst/>
              <a:rect r="r" b="b" t="t" l="l"/>
              <a:pathLst>
                <a:path h="877824" w="274320">
                  <a:moveTo>
                    <a:pt x="0" y="0"/>
                  </a:moveTo>
                  <a:lnTo>
                    <a:pt x="274320" y="0"/>
                  </a:lnTo>
                  <a:lnTo>
                    <a:pt x="274320" y="877824"/>
                  </a:lnTo>
                  <a:lnTo>
                    <a:pt x="0" y="877824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12920472" y="7173468"/>
            <a:ext cx="658368" cy="205740"/>
            <a:chOff x="0" y="0"/>
            <a:chExt cx="877824" cy="27432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77824" cy="274320"/>
            </a:xfrm>
            <a:custGeom>
              <a:avLst/>
              <a:gdLst/>
              <a:ahLst/>
              <a:cxnLst/>
              <a:rect r="r" b="b" t="t" l="l"/>
              <a:pathLst>
                <a:path h="274320" w="877824">
                  <a:moveTo>
                    <a:pt x="0" y="0"/>
                  </a:moveTo>
                  <a:lnTo>
                    <a:pt x="877824" y="0"/>
                  </a:lnTo>
                  <a:lnTo>
                    <a:pt x="877824" y="274320"/>
                  </a:lnTo>
                  <a:lnTo>
                    <a:pt x="0" y="27432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37" id="37"/>
          <p:cNvGrpSpPr/>
          <p:nvPr/>
        </p:nvGrpSpPr>
        <p:grpSpPr>
          <a:xfrm rot="0">
            <a:off x="0" y="10094976"/>
            <a:ext cx="18287543" cy="192024"/>
            <a:chOff x="0" y="0"/>
            <a:chExt cx="24383390" cy="256032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4383364" cy="256032"/>
            </a:xfrm>
            <a:custGeom>
              <a:avLst/>
              <a:gdLst/>
              <a:ahLst/>
              <a:cxnLst/>
              <a:rect r="r" b="b" t="t" l="l"/>
              <a:pathLst>
                <a:path h="256032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256032"/>
                  </a:lnTo>
                  <a:lnTo>
                    <a:pt x="0" y="256032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39" id="39"/>
          <p:cNvGrpSpPr/>
          <p:nvPr/>
        </p:nvGrpSpPr>
        <p:grpSpPr>
          <a:xfrm rot="0">
            <a:off x="15293340" y="9368028"/>
            <a:ext cx="2125980" cy="534533"/>
            <a:chOff x="0" y="0"/>
            <a:chExt cx="2834640" cy="712711"/>
          </a:xfrm>
        </p:grpSpPr>
        <p:sp>
          <p:nvSpPr>
            <p:cNvPr name="Freeform 40" id="40" descr="image(14).png"/>
            <p:cNvSpPr/>
            <p:nvPr/>
          </p:nvSpPr>
          <p:spPr>
            <a:xfrm flipH="false" flipV="false" rot="0">
              <a:off x="0" y="0"/>
              <a:ext cx="2834640" cy="712724"/>
            </a:xfrm>
            <a:custGeom>
              <a:avLst/>
              <a:gdLst/>
              <a:ahLst/>
              <a:cxnLst/>
              <a:rect r="r" b="b" t="t" l="l"/>
              <a:pathLst>
                <a:path h="712724" w="2834640">
                  <a:moveTo>
                    <a:pt x="0" y="0"/>
                  </a:moveTo>
                  <a:lnTo>
                    <a:pt x="2834640" y="0"/>
                  </a:lnTo>
                  <a:lnTo>
                    <a:pt x="2834640" y="712724"/>
                  </a:lnTo>
                  <a:lnTo>
                    <a:pt x="0" y="71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1"/>
              </a:stretch>
            </a:blipFill>
          </p:spPr>
        </p:sp>
      </p:grpSp>
      <p:sp>
        <p:nvSpPr>
          <p:cNvPr name="TextBox 41" id="41"/>
          <p:cNvSpPr txBox="true"/>
          <p:nvPr/>
        </p:nvSpPr>
        <p:spPr>
          <a:xfrm rot="0">
            <a:off x="845820" y="9564624"/>
            <a:ext cx="502920" cy="251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69645C"/>
                </a:solidFill>
                <a:latin typeface="Aptos"/>
                <a:ea typeface="Aptos"/>
                <a:cs typeface="Aptos"/>
                <a:sym typeface="Aptos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82980" y="566928"/>
            <a:ext cx="16276320" cy="841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2. What Management Sees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4128" y="1499616"/>
            <a:ext cx="15590520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69645C"/>
                </a:solidFill>
                <a:latin typeface="Aptos"/>
                <a:ea typeface="Aptos"/>
                <a:cs typeface="Aptos"/>
                <a:sym typeface="Aptos"/>
              </a:rPr>
              <a:t>Traditional reports tell management a lot — but not everything.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090136" y="2187416"/>
            <a:ext cx="7558088" cy="2414588"/>
            <a:chOff x="0" y="0"/>
            <a:chExt cx="10077450" cy="321945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077450" cy="3219450"/>
            </a:xfrm>
            <a:custGeom>
              <a:avLst/>
              <a:gdLst/>
              <a:ahLst/>
              <a:cxnLst/>
              <a:rect r="r" b="b" t="t" l="l"/>
              <a:pathLst>
                <a:path h="3219450" w="10077450">
                  <a:moveTo>
                    <a:pt x="0" y="536575"/>
                  </a:moveTo>
                  <a:cubicBezTo>
                    <a:pt x="0" y="240284"/>
                    <a:pt x="240284" y="0"/>
                    <a:pt x="536575" y="0"/>
                  </a:cubicBezTo>
                  <a:lnTo>
                    <a:pt x="9540875" y="0"/>
                  </a:lnTo>
                  <a:cubicBezTo>
                    <a:pt x="9837166" y="0"/>
                    <a:pt x="10077450" y="240284"/>
                    <a:pt x="10077450" y="536575"/>
                  </a:cubicBezTo>
                  <a:lnTo>
                    <a:pt x="10077450" y="2682875"/>
                  </a:lnTo>
                  <a:cubicBezTo>
                    <a:pt x="10077450" y="2979166"/>
                    <a:pt x="9837166" y="3219450"/>
                    <a:pt x="9540875" y="3219450"/>
                  </a:cubicBezTo>
                  <a:lnTo>
                    <a:pt x="536575" y="3219450"/>
                  </a:lnTo>
                  <a:cubicBezTo>
                    <a:pt x="240284" y="3219450"/>
                    <a:pt x="0" y="2979166"/>
                    <a:pt x="0" y="26828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097280" y="2194560"/>
            <a:ext cx="137160" cy="2400300"/>
            <a:chOff x="0" y="0"/>
            <a:chExt cx="182880" cy="32004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82880" cy="3200400"/>
            </a:xfrm>
            <a:custGeom>
              <a:avLst/>
              <a:gdLst/>
              <a:ahLst/>
              <a:cxnLst/>
              <a:rect r="r" b="b" t="t" l="l"/>
              <a:pathLst>
                <a:path h="320040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200400"/>
                  </a:lnTo>
                  <a:lnTo>
                    <a:pt x="0" y="320040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531620" y="2487168"/>
            <a:ext cx="674370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Appointments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31620" y="3227832"/>
            <a:ext cx="6743700" cy="1074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Number of patients booked and attended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9319736" y="2187416"/>
            <a:ext cx="7558088" cy="2414588"/>
            <a:chOff x="0" y="0"/>
            <a:chExt cx="10077450" cy="32194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077450" cy="3219450"/>
            </a:xfrm>
            <a:custGeom>
              <a:avLst/>
              <a:gdLst/>
              <a:ahLst/>
              <a:cxnLst/>
              <a:rect r="r" b="b" t="t" l="l"/>
              <a:pathLst>
                <a:path h="3219450" w="10077450">
                  <a:moveTo>
                    <a:pt x="0" y="536575"/>
                  </a:moveTo>
                  <a:cubicBezTo>
                    <a:pt x="0" y="240284"/>
                    <a:pt x="240284" y="0"/>
                    <a:pt x="536575" y="0"/>
                  </a:cubicBezTo>
                  <a:lnTo>
                    <a:pt x="9540875" y="0"/>
                  </a:lnTo>
                  <a:cubicBezTo>
                    <a:pt x="9837166" y="0"/>
                    <a:pt x="10077450" y="240284"/>
                    <a:pt x="10077450" y="536575"/>
                  </a:cubicBezTo>
                  <a:lnTo>
                    <a:pt x="10077450" y="2682875"/>
                  </a:lnTo>
                  <a:cubicBezTo>
                    <a:pt x="10077450" y="2979166"/>
                    <a:pt x="9837166" y="3219450"/>
                    <a:pt x="9540875" y="3219450"/>
                  </a:cubicBezTo>
                  <a:lnTo>
                    <a:pt x="536575" y="3219450"/>
                  </a:lnTo>
                  <a:cubicBezTo>
                    <a:pt x="240284" y="3219450"/>
                    <a:pt x="0" y="2979166"/>
                    <a:pt x="0" y="26828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9326880" y="2194560"/>
            <a:ext cx="137160" cy="2400300"/>
            <a:chOff x="0" y="0"/>
            <a:chExt cx="182880" cy="32004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82880" cy="3200400"/>
            </a:xfrm>
            <a:custGeom>
              <a:avLst/>
              <a:gdLst/>
              <a:ahLst/>
              <a:cxnLst/>
              <a:rect r="r" b="b" t="t" l="l"/>
              <a:pathLst>
                <a:path h="320040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200400"/>
                  </a:lnTo>
                  <a:lnTo>
                    <a:pt x="0" y="320040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9761220" y="2487168"/>
            <a:ext cx="674370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Revenue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761220" y="3227832"/>
            <a:ext cx="6743700" cy="1074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Daily and monthly collections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090136" y="5273516"/>
            <a:ext cx="7558088" cy="2414588"/>
            <a:chOff x="0" y="0"/>
            <a:chExt cx="10077450" cy="321945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0077450" cy="3219450"/>
            </a:xfrm>
            <a:custGeom>
              <a:avLst/>
              <a:gdLst/>
              <a:ahLst/>
              <a:cxnLst/>
              <a:rect r="r" b="b" t="t" l="l"/>
              <a:pathLst>
                <a:path h="3219450" w="10077450">
                  <a:moveTo>
                    <a:pt x="0" y="536575"/>
                  </a:moveTo>
                  <a:cubicBezTo>
                    <a:pt x="0" y="240284"/>
                    <a:pt x="240284" y="0"/>
                    <a:pt x="536575" y="0"/>
                  </a:cubicBezTo>
                  <a:lnTo>
                    <a:pt x="9540875" y="0"/>
                  </a:lnTo>
                  <a:cubicBezTo>
                    <a:pt x="9837166" y="0"/>
                    <a:pt x="10077450" y="240284"/>
                    <a:pt x="10077450" y="536575"/>
                  </a:cubicBezTo>
                  <a:lnTo>
                    <a:pt x="10077450" y="2682875"/>
                  </a:lnTo>
                  <a:cubicBezTo>
                    <a:pt x="10077450" y="2979166"/>
                    <a:pt x="9837166" y="3219450"/>
                    <a:pt x="9540875" y="3219450"/>
                  </a:cubicBezTo>
                  <a:lnTo>
                    <a:pt x="536575" y="3219450"/>
                  </a:lnTo>
                  <a:cubicBezTo>
                    <a:pt x="240284" y="3219450"/>
                    <a:pt x="0" y="2979166"/>
                    <a:pt x="0" y="26828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097280" y="5280660"/>
            <a:ext cx="137160" cy="2400300"/>
            <a:chOff x="0" y="0"/>
            <a:chExt cx="182880" cy="32004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82880" cy="3200400"/>
            </a:xfrm>
            <a:custGeom>
              <a:avLst/>
              <a:gdLst/>
              <a:ahLst/>
              <a:cxnLst/>
              <a:rect r="r" b="b" t="t" l="l"/>
              <a:pathLst>
                <a:path h="320040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200400"/>
                  </a:lnTo>
                  <a:lnTo>
                    <a:pt x="0" y="320040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1531620" y="5573268"/>
            <a:ext cx="674370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Doctor Availability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531620" y="6313932"/>
            <a:ext cx="6743700" cy="1074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Schedules and consultation volumes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9319736" y="5273516"/>
            <a:ext cx="7558088" cy="2414588"/>
            <a:chOff x="0" y="0"/>
            <a:chExt cx="10077450" cy="321945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0077450" cy="3219450"/>
            </a:xfrm>
            <a:custGeom>
              <a:avLst/>
              <a:gdLst/>
              <a:ahLst/>
              <a:cxnLst/>
              <a:rect r="r" b="b" t="t" l="l"/>
              <a:pathLst>
                <a:path h="3219450" w="10077450">
                  <a:moveTo>
                    <a:pt x="0" y="536575"/>
                  </a:moveTo>
                  <a:cubicBezTo>
                    <a:pt x="0" y="240284"/>
                    <a:pt x="240284" y="0"/>
                    <a:pt x="536575" y="0"/>
                  </a:cubicBezTo>
                  <a:lnTo>
                    <a:pt x="9540875" y="0"/>
                  </a:lnTo>
                  <a:cubicBezTo>
                    <a:pt x="9837166" y="0"/>
                    <a:pt x="10077450" y="240284"/>
                    <a:pt x="10077450" y="536575"/>
                  </a:cubicBezTo>
                  <a:lnTo>
                    <a:pt x="10077450" y="2682875"/>
                  </a:lnTo>
                  <a:cubicBezTo>
                    <a:pt x="10077450" y="2979166"/>
                    <a:pt x="9837166" y="3219450"/>
                    <a:pt x="9540875" y="3219450"/>
                  </a:cubicBezTo>
                  <a:lnTo>
                    <a:pt x="536575" y="3219450"/>
                  </a:lnTo>
                  <a:cubicBezTo>
                    <a:pt x="240284" y="3219450"/>
                    <a:pt x="0" y="2979166"/>
                    <a:pt x="0" y="26828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9326880" y="5280660"/>
            <a:ext cx="137160" cy="2400300"/>
            <a:chOff x="0" y="0"/>
            <a:chExt cx="182880" cy="32004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82880" cy="3200400"/>
            </a:xfrm>
            <a:custGeom>
              <a:avLst/>
              <a:gdLst/>
              <a:ahLst/>
              <a:cxnLst/>
              <a:rect r="r" b="b" t="t" l="l"/>
              <a:pathLst>
                <a:path h="320040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200400"/>
                  </a:lnTo>
                  <a:lnTo>
                    <a:pt x="0" y="320040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sp>
        <p:nvSpPr>
          <p:cNvPr name="TextBox 26" id="26"/>
          <p:cNvSpPr txBox="true"/>
          <p:nvPr/>
        </p:nvSpPr>
        <p:spPr>
          <a:xfrm rot="0">
            <a:off x="9761220" y="5573268"/>
            <a:ext cx="674370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Lab Volume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761220" y="6313932"/>
            <a:ext cx="6743700" cy="1074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Tests performed and reports generated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600200" y="8275320"/>
            <a:ext cx="14904720" cy="662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3150" b="true">
                <a:solidFill>
                  <a:srgbClr val="DA4E1E"/>
                </a:solidFill>
                <a:latin typeface="Aptos Bold"/>
                <a:ea typeface="Aptos Bold"/>
                <a:cs typeface="Aptos Bold"/>
                <a:sym typeface="Aptos Bold"/>
              </a:rPr>
              <a:t>But these reports may not explain what the patient actually experienced.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0" y="10094976"/>
            <a:ext cx="18287543" cy="192024"/>
            <a:chOff x="0" y="0"/>
            <a:chExt cx="24383390" cy="25603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24383364" cy="256032"/>
            </a:xfrm>
            <a:custGeom>
              <a:avLst/>
              <a:gdLst/>
              <a:ahLst/>
              <a:cxnLst/>
              <a:rect r="r" b="b" t="t" l="l"/>
              <a:pathLst>
                <a:path h="256032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256032"/>
                  </a:lnTo>
                  <a:lnTo>
                    <a:pt x="0" y="256032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31" id="31"/>
          <p:cNvGrpSpPr/>
          <p:nvPr/>
        </p:nvGrpSpPr>
        <p:grpSpPr>
          <a:xfrm rot="0">
            <a:off x="15293340" y="9368028"/>
            <a:ext cx="2125980" cy="534533"/>
            <a:chOff x="0" y="0"/>
            <a:chExt cx="2834640" cy="712711"/>
          </a:xfrm>
        </p:grpSpPr>
        <p:sp>
          <p:nvSpPr>
            <p:cNvPr name="Freeform 32" id="32" descr="image(14).png"/>
            <p:cNvSpPr/>
            <p:nvPr/>
          </p:nvSpPr>
          <p:spPr>
            <a:xfrm flipH="false" flipV="false" rot="0">
              <a:off x="0" y="0"/>
              <a:ext cx="2834640" cy="712724"/>
            </a:xfrm>
            <a:custGeom>
              <a:avLst/>
              <a:gdLst/>
              <a:ahLst/>
              <a:cxnLst/>
              <a:rect r="r" b="b" t="t" l="l"/>
              <a:pathLst>
                <a:path h="712724" w="2834640">
                  <a:moveTo>
                    <a:pt x="0" y="0"/>
                  </a:moveTo>
                  <a:lnTo>
                    <a:pt x="2834640" y="0"/>
                  </a:lnTo>
                  <a:lnTo>
                    <a:pt x="2834640" y="712724"/>
                  </a:lnTo>
                  <a:lnTo>
                    <a:pt x="0" y="71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1"/>
              </a:stretch>
            </a:blipFill>
          </p:spPr>
        </p:sp>
      </p:grpSp>
      <p:sp>
        <p:nvSpPr>
          <p:cNvPr name="TextBox 33" id="33"/>
          <p:cNvSpPr txBox="true"/>
          <p:nvPr/>
        </p:nvSpPr>
        <p:spPr>
          <a:xfrm rot="0">
            <a:off x="845820" y="9564624"/>
            <a:ext cx="502920" cy="251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69645C"/>
                </a:solidFill>
                <a:latin typeface="Aptos"/>
                <a:ea typeface="Aptos"/>
                <a:cs typeface="Aptos"/>
                <a:sym typeface="Aptos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82980" y="566928"/>
            <a:ext cx="16276320" cy="841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3. What Patients May Be Experiencing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21556" y="2050256"/>
            <a:ext cx="5020628" cy="2688908"/>
            <a:chOff x="0" y="0"/>
            <a:chExt cx="6694170" cy="358521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694170" cy="3585210"/>
            </a:xfrm>
            <a:custGeom>
              <a:avLst/>
              <a:gdLst/>
              <a:ahLst/>
              <a:cxnLst/>
              <a:rect r="r" b="b" t="t" l="l"/>
              <a:pathLst>
                <a:path h="3585210" w="6694170">
                  <a:moveTo>
                    <a:pt x="0" y="597535"/>
                  </a:moveTo>
                  <a:cubicBezTo>
                    <a:pt x="0" y="267589"/>
                    <a:pt x="267589" y="0"/>
                    <a:pt x="597535" y="0"/>
                  </a:cubicBezTo>
                  <a:lnTo>
                    <a:pt x="6096635" y="0"/>
                  </a:lnTo>
                  <a:cubicBezTo>
                    <a:pt x="6426708" y="0"/>
                    <a:pt x="6694170" y="267589"/>
                    <a:pt x="6694170" y="597535"/>
                  </a:cubicBezTo>
                  <a:lnTo>
                    <a:pt x="6694170" y="2987675"/>
                  </a:lnTo>
                  <a:cubicBezTo>
                    <a:pt x="6694170" y="3317748"/>
                    <a:pt x="6426581" y="3585210"/>
                    <a:pt x="6096635" y="3585210"/>
                  </a:cubicBezTo>
                  <a:lnTo>
                    <a:pt x="597535" y="3585210"/>
                  </a:lnTo>
                  <a:cubicBezTo>
                    <a:pt x="267589" y="3585210"/>
                    <a:pt x="0" y="3317621"/>
                    <a:pt x="0" y="29876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028700" y="2057400"/>
            <a:ext cx="137160" cy="2674620"/>
            <a:chOff x="0" y="0"/>
            <a:chExt cx="182880" cy="356616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2880" cy="3566160"/>
            </a:xfrm>
            <a:custGeom>
              <a:avLst/>
              <a:gdLst/>
              <a:ahLst/>
              <a:cxnLst/>
              <a:rect r="r" b="b" t="t" l="l"/>
              <a:pathLst>
                <a:path h="356616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566160"/>
                  </a:lnTo>
                  <a:lnTo>
                    <a:pt x="0" y="356616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463040" y="2350008"/>
            <a:ext cx="420624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Long Waiting Time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63040" y="3090672"/>
            <a:ext cx="4206240" cy="1348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Appointment says 10:00 AM. Consultation starts much later.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6672548" y="2050256"/>
            <a:ext cx="5020628" cy="2688908"/>
            <a:chOff x="0" y="0"/>
            <a:chExt cx="6694170" cy="358521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694170" cy="3585210"/>
            </a:xfrm>
            <a:custGeom>
              <a:avLst/>
              <a:gdLst/>
              <a:ahLst/>
              <a:cxnLst/>
              <a:rect r="r" b="b" t="t" l="l"/>
              <a:pathLst>
                <a:path h="3585210" w="6694170">
                  <a:moveTo>
                    <a:pt x="0" y="597535"/>
                  </a:moveTo>
                  <a:cubicBezTo>
                    <a:pt x="0" y="267589"/>
                    <a:pt x="267589" y="0"/>
                    <a:pt x="597535" y="0"/>
                  </a:cubicBezTo>
                  <a:lnTo>
                    <a:pt x="6096635" y="0"/>
                  </a:lnTo>
                  <a:cubicBezTo>
                    <a:pt x="6426708" y="0"/>
                    <a:pt x="6694170" y="267589"/>
                    <a:pt x="6694170" y="597535"/>
                  </a:cubicBezTo>
                  <a:lnTo>
                    <a:pt x="6694170" y="2987675"/>
                  </a:lnTo>
                  <a:cubicBezTo>
                    <a:pt x="6694170" y="3317748"/>
                    <a:pt x="6426581" y="3585210"/>
                    <a:pt x="6096635" y="3585210"/>
                  </a:cubicBezTo>
                  <a:lnTo>
                    <a:pt x="597535" y="3585210"/>
                  </a:lnTo>
                  <a:cubicBezTo>
                    <a:pt x="267589" y="3585210"/>
                    <a:pt x="0" y="3317621"/>
                    <a:pt x="0" y="29876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6679692" y="2057400"/>
            <a:ext cx="137160" cy="2674620"/>
            <a:chOff x="0" y="0"/>
            <a:chExt cx="182880" cy="356616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82880" cy="3566160"/>
            </a:xfrm>
            <a:custGeom>
              <a:avLst/>
              <a:gdLst/>
              <a:ahLst/>
              <a:cxnLst/>
              <a:rect r="r" b="b" t="t" l="l"/>
              <a:pathLst>
                <a:path h="356616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566160"/>
                  </a:lnTo>
                  <a:lnTo>
                    <a:pt x="0" y="356616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7114032" y="2350008"/>
            <a:ext cx="420624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Communication Gaps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114032" y="3090672"/>
            <a:ext cx="4206240" cy="1348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Patient is unsure where to go or whom to contact.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2323540" y="2050256"/>
            <a:ext cx="5020628" cy="2688908"/>
            <a:chOff x="0" y="0"/>
            <a:chExt cx="6694170" cy="358521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694170" cy="3585210"/>
            </a:xfrm>
            <a:custGeom>
              <a:avLst/>
              <a:gdLst/>
              <a:ahLst/>
              <a:cxnLst/>
              <a:rect r="r" b="b" t="t" l="l"/>
              <a:pathLst>
                <a:path h="3585210" w="6694170">
                  <a:moveTo>
                    <a:pt x="0" y="597535"/>
                  </a:moveTo>
                  <a:cubicBezTo>
                    <a:pt x="0" y="267589"/>
                    <a:pt x="267589" y="0"/>
                    <a:pt x="597535" y="0"/>
                  </a:cubicBezTo>
                  <a:lnTo>
                    <a:pt x="6096635" y="0"/>
                  </a:lnTo>
                  <a:cubicBezTo>
                    <a:pt x="6426708" y="0"/>
                    <a:pt x="6694170" y="267589"/>
                    <a:pt x="6694170" y="597535"/>
                  </a:cubicBezTo>
                  <a:lnTo>
                    <a:pt x="6694170" y="2987675"/>
                  </a:lnTo>
                  <a:cubicBezTo>
                    <a:pt x="6694170" y="3317748"/>
                    <a:pt x="6426581" y="3585210"/>
                    <a:pt x="6096635" y="3585210"/>
                  </a:cubicBezTo>
                  <a:lnTo>
                    <a:pt x="597535" y="3585210"/>
                  </a:lnTo>
                  <a:cubicBezTo>
                    <a:pt x="267589" y="3585210"/>
                    <a:pt x="0" y="3317621"/>
                    <a:pt x="0" y="29876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12330684" y="2057400"/>
            <a:ext cx="137160" cy="2674620"/>
            <a:chOff x="0" y="0"/>
            <a:chExt cx="182880" cy="356616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82880" cy="3566160"/>
            </a:xfrm>
            <a:custGeom>
              <a:avLst/>
              <a:gdLst/>
              <a:ahLst/>
              <a:cxnLst/>
              <a:rect r="r" b="b" t="t" l="l"/>
              <a:pathLst>
                <a:path h="356616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566160"/>
                  </a:lnTo>
                  <a:lnTo>
                    <a:pt x="0" y="356616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19" id="19"/>
          <p:cNvSpPr txBox="true"/>
          <p:nvPr/>
        </p:nvSpPr>
        <p:spPr>
          <a:xfrm rot="0">
            <a:off x="12765024" y="2350008"/>
            <a:ext cx="420624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Delayed Reports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765024" y="3090672"/>
            <a:ext cx="4206240" cy="1348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Lab or diagnostic reports are not available when expected.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021556" y="5410676"/>
            <a:ext cx="5020628" cy="2688908"/>
            <a:chOff x="0" y="0"/>
            <a:chExt cx="6694170" cy="358521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694170" cy="3585210"/>
            </a:xfrm>
            <a:custGeom>
              <a:avLst/>
              <a:gdLst/>
              <a:ahLst/>
              <a:cxnLst/>
              <a:rect r="r" b="b" t="t" l="l"/>
              <a:pathLst>
                <a:path h="3585210" w="6694170">
                  <a:moveTo>
                    <a:pt x="0" y="597535"/>
                  </a:moveTo>
                  <a:cubicBezTo>
                    <a:pt x="0" y="267589"/>
                    <a:pt x="267589" y="0"/>
                    <a:pt x="597535" y="0"/>
                  </a:cubicBezTo>
                  <a:lnTo>
                    <a:pt x="6096635" y="0"/>
                  </a:lnTo>
                  <a:cubicBezTo>
                    <a:pt x="6426708" y="0"/>
                    <a:pt x="6694170" y="267589"/>
                    <a:pt x="6694170" y="597535"/>
                  </a:cubicBezTo>
                  <a:lnTo>
                    <a:pt x="6694170" y="2987675"/>
                  </a:lnTo>
                  <a:cubicBezTo>
                    <a:pt x="6694170" y="3317748"/>
                    <a:pt x="6426581" y="3585210"/>
                    <a:pt x="6096635" y="3585210"/>
                  </a:cubicBezTo>
                  <a:lnTo>
                    <a:pt x="597535" y="3585210"/>
                  </a:lnTo>
                  <a:cubicBezTo>
                    <a:pt x="267589" y="3585210"/>
                    <a:pt x="0" y="3317621"/>
                    <a:pt x="0" y="29876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1028700" y="5417820"/>
            <a:ext cx="137160" cy="2674620"/>
            <a:chOff x="0" y="0"/>
            <a:chExt cx="182880" cy="356616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82880" cy="3566160"/>
            </a:xfrm>
            <a:custGeom>
              <a:avLst/>
              <a:gdLst/>
              <a:ahLst/>
              <a:cxnLst/>
              <a:rect r="r" b="b" t="t" l="l"/>
              <a:pathLst>
                <a:path h="356616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566160"/>
                  </a:lnTo>
                  <a:lnTo>
                    <a:pt x="0" y="356616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1463040" y="5710428"/>
            <a:ext cx="420624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Billing Confusion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63040" y="6451092"/>
            <a:ext cx="4206240" cy="1348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Charges or payment steps are not clearly explained.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6672548" y="5410676"/>
            <a:ext cx="5020628" cy="2688908"/>
            <a:chOff x="0" y="0"/>
            <a:chExt cx="6694170" cy="358521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6694170" cy="3585210"/>
            </a:xfrm>
            <a:custGeom>
              <a:avLst/>
              <a:gdLst/>
              <a:ahLst/>
              <a:cxnLst/>
              <a:rect r="r" b="b" t="t" l="l"/>
              <a:pathLst>
                <a:path h="3585210" w="6694170">
                  <a:moveTo>
                    <a:pt x="0" y="597535"/>
                  </a:moveTo>
                  <a:cubicBezTo>
                    <a:pt x="0" y="267589"/>
                    <a:pt x="267589" y="0"/>
                    <a:pt x="597535" y="0"/>
                  </a:cubicBezTo>
                  <a:lnTo>
                    <a:pt x="6096635" y="0"/>
                  </a:lnTo>
                  <a:cubicBezTo>
                    <a:pt x="6426708" y="0"/>
                    <a:pt x="6694170" y="267589"/>
                    <a:pt x="6694170" y="597535"/>
                  </a:cubicBezTo>
                  <a:lnTo>
                    <a:pt x="6694170" y="2987675"/>
                  </a:lnTo>
                  <a:cubicBezTo>
                    <a:pt x="6694170" y="3317748"/>
                    <a:pt x="6426581" y="3585210"/>
                    <a:pt x="6096635" y="3585210"/>
                  </a:cubicBezTo>
                  <a:lnTo>
                    <a:pt x="597535" y="3585210"/>
                  </a:lnTo>
                  <a:cubicBezTo>
                    <a:pt x="267589" y="3585210"/>
                    <a:pt x="0" y="3317621"/>
                    <a:pt x="0" y="29876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6679692" y="5417820"/>
            <a:ext cx="137160" cy="2674620"/>
            <a:chOff x="0" y="0"/>
            <a:chExt cx="182880" cy="356616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82880" cy="3566160"/>
            </a:xfrm>
            <a:custGeom>
              <a:avLst/>
              <a:gdLst/>
              <a:ahLst/>
              <a:cxnLst/>
              <a:rect r="r" b="b" t="t" l="l"/>
              <a:pathLst>
                <a:path h="356616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566160"/>
                  </a:lnTo>
                  <a:lnTo>
                    <a:pt x="0" y="356616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31" id="31"/>
          <p:cNvSpPr txBox="true"/>
          <p:nvPr/>
        </p:nvSpPr>
        <p:spPr>
          <a:xfrm rot="0">
            <a:off x="7114032" y="5710428"/>
            <a:ext cx="420624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Cleanliness Concern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7114032" y="6451092"/>
            <a:ext cx="4206240" cy="1348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Waiting or washroom areas need attention.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12323540" y="5410676"/>
            <a:ext cx="5020628" cy="2688908"/>
            <a:chOff x="0" y="0"/>
            <a:chExt cx="6694170" cy="358521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6694170" cy="3585210"/>
            </a:xfrm>
            <a:custGeom>
              <a:avLst/>
              <a:gdLst/>
              <a:ahLst/>
              <a:cxnLst/>
              <a:rect r="r" b="b" t="t" l="l"/>
              <a:pathLst>
                <a:path h="3585210" w="6694170">
                  <a:moveTo>
                    <a:pt x="0" y="597535"/>
                  </a:moveTo>
                  <a:cubicBezTo>
                    <a:pt x="0" y="267589"/>
                    <a:pt x="267589" y="0"/>
                    <a:pt x="597535" y="0"/>
                  </a:cubicBezTo>
                  <a:lnTo>
                    <a:pt x="6096635" y="0"/>
                  </a:lnTo>
                  <a:cubicBezTo>
                    <a:pt x="6426708" y="0"/>
                    <a:pt x="6694170" y="267589"/>
                    <a:pt x="6694170" y="597535"/>
                  </a:cubicBezTo>
                  <a:lnTo>
                    <a:pt x="6694170" y="2987675"/>
                  </a:lnTo>
                  <a:cubicBezTo>
                    <a:pt x="6694170" y="3317748"/>
                    <a:pt x="6426581" y="3585210"/>
                    <a:pt x="6096635" y="3585210"/>
                  </a:cubicBezTo>
                  <a:lnTo>
                    <a:pt x="597535" y="3585210"/>
                  </a:lnTo>
                  <a:cubicBezTo>
                    <a:pt x="267589" y="3585210"/>
                    <a:pt x="0" y="3317621"/>
                    <a:pt x="0" y="29876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35" id="35"/>
          <p:cNvGrpSpPr/>
          <p:nvPr/>
        </p:nvGrpSpPr>
        <p:grpSpPr>
          <a:xfrm rot="0">
            <a:off x="12330684" y="5417820"/>
            <a:ext cx="137160" cy="2674620"/>
            <a:chOff x="0" y="0"/>
            <a:chExt cx="182880" cy="356616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82880" cy="3566160"/>
            </a:xfrm>
            <a:custGeom>
              <a:avLst/>
              <a:gdLst/>
              <a:ahLst/>
              <a:cxnLst/>
              <a:rect r="r" b="b" t="t" l="l"/>
              <a:pathLst>
                <a:path h="356616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566160"/>
                  </a:lnTo>
                  <a:lnTo>
                    <a:pt x="0" y="356616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sp>
        <p:nvSpPr>
          <p:cNvPr name="TextBox 37" id="37"/>
          <p:cNvSpPr txBox="true"/>
          <p:nvPr/>
        </p:nvSpPr>
        <p:spPr>
          <a:xfrm rot="0">
            <a:off x="12765024" y="5710428"/>
            <a:ext cx="420624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Service Behaviour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2765024" y="6451092"/>
            <a:ext cx="4206240" cy="1348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A patient feels the interaction was rude or unhelpful.</a:t>
            </a:r>
          </a:p>
        </p:txBody>
      </p:sp>
      <p:grpSp>
        <p:nvGrpSpPr>
          <p:cNvPr name="Group 39" id="39"/>
          <p:cNvGrpSpPr/>
          <p:nvPr/>
        </p:nvGrpSpPr>
        <p:grpSpPr>
          <a:xfrm rot="0">
            <a:off x="0" y="10094976"/>
            <a:ext cx="18287543" cy="192024"/>
            <a:chOff x="0" y="0"/>
            <a:chExt cx="24383390" cy="256032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24383364" cy="256032"/>
            </a:xfrm>
            <a:custGeom>
              <a:avLst/>
              <a:gdLst/>
              <a:ahLst/>
              <a:cxnLst/>
              <a:rect r="r" b="b" t="t" l="l"/>
              <a:pathLst>
                <a:path h="256032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256032"/>
                  </a:lnTo>
                  <a:lnTo>
                    <a:pt x="0" y="256032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15293340" y="9368028"/>
            <a:ext cx="2125980" cy="534533"/>
            <a:chOff x="0" y="0"/>
            <a:chExt cx="2834640" cy="712711"/>
          </a:xfrm>
        </p:grpSpPr>
        <p:sp>
          <p:nvSpPr>
            <p:cNvPr name="Freeform 42" id="42" descr="image(14).png"/>
            <p:cNvSpPr/>
            <p:nvPr/>
          </p:nvSpPr>
          <p:spPr>
            <a:xfrm flipH="false" flipV="false" rot="0">
              <a:off x="0" y="0"/>
              <a:ext cx="2834640" cy="712724"/>
            </a:xfrm>
            <a:custGeom>
              <a:avLst/>
              <a:gdLst/>
              <a:ahLst/>
              <a:cxnLst/>
              <a:rect r="r" b="b" t="t" l="l"/>
              <a:pathLst>
                <a:path h="712724" w="2834640">
                  <a:moveTo>
                    <a:pt x="0" y="0"/>
                  </a:moveTo>
                  <a:lnTo>
                    <a:pt x="2834640" y="0"/>
                  </a:lnTo>
                  <a:lnTo>
                    <a:pt x="2834640" y="712724"/>
                  </a:lnTo>
                  <a:lnTo>
                    <a:pt x="0" y="71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1"/>
              </a:stretch>
            </a:blipFill>
          </p:spPr>
        </p:sp>
      </p:grpSp>
      <p:sp>
        <p:nvSpPr>
          <p:cNvPr name="TextBox 43" id="43"/>
          <p:cNvSpPr txBox="true"/>
          <p:nvPr/>
        </p:nvSpPr>
        <p:spPr>
          <a:xfrm rot="0">
            <a:off x="845820" y="9564624"/>
            <a:ext cx="502920" cy="251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69645C"/>
                </a:solidFill>
                <a:latin typeface="Aptos"/>
                <a:ea typeface="Aptos"/>
                <a:cs typeface="Aptos"/>
                <a:sym typeface="Apto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82980" y="566928"/>
            <a:ext cx="16276320" cy="841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4. The Staff Often Know Before Management Does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858232" y="2941796"/>
            <a:ext cx="672656" cy="672656"/>
            <a:chOff x="0" y="0"/>
            <a:chExt cx="896874" cy="89687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96874" cy="896874"/>
            </a:xfrm>
            <a:custGeom>
              <a:avLst/>
              <a:gdLst/>
              <a:ahLst/>
              <a:cxnLst/>
              <a:rect r="r" b="b" t="t" l="l"/>
              <a:pathLst>
                <a:path h="896874" w="896874">
                  <a:moveTo>
                    <a:pt x="0" y="448437"/>
                  </a:moveTo>
                  <a:cubicBezTo>
                    <a:pt x="0" y="200787"/>
                    <a:pt x="200787" y="0"/>
                    <a:pt x="448437" y="0"/>
                  </a:cubicBezTo>
                  <a:cubicBezTo>
                    <a:pt x="696087" y="0"/>
                    <a:pt x="896874" y="200787"/>
                    <a:pt x="896874" y="448437"/>
                  </a:cubicBezTo>
                  <a:cubicBezTo>
                    <a:pt x="896874" y="696087"/>
                    <a:pt x="696087" y="896874"/>
                    <a:pt x="448437" y="896874"/>
                  </a:cubicBezTo>
                  <a:cubicBezTo>
                    <a:pt x="200787" y="896874"/>
                    <a:pt x="0" y="696087"/>
                    <a:pt x="0" y="448437"/>
                  </a:cubicBezTo>
                  <a:close/>
                </a:path>
              </a:pathLst>
            </a:custGeom>
            <a:solidFill>
              <a:srgbClr val="FFE0C9"/>
            </a:solidFill>
            <a:ln w="14288" cap="sq">
              <a:solidFill>
                <a:srgbClr val="DA4E1E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11344" y="3627596"/>
            <a:ext cx="1180148" cy="1385888"/>
            <a:chOff x="0" y="0"/>
            <a:chExt cx="1573530" cy="184785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73530" cy="1847850"/>
            </a:xfrm>
            <a:custGeom>
              <a:avLst/>
              <a:gdLst/>
              <a:ahLst/>
              <a:cxnLst/>
              <a:rect r="r" b="b" t="t" l="l"/>
              <a:pathLst>
                <a:path h="1847850" w="1573530">
                  <a:moveTo>
                    <a:pt x="0" y="262255"/>
                  </a:moveTo>
                  <a:cubicBezTo>
                    <a:pt x="0" y="117475"/>
                    <a:pt x="117475" y="0"/>
                    <a:pt x="262255" y="0"/>
                  </a:cubicBezTo>
                  <a:lnTo>
                    <a:pt x="1311275" y="0"/>
                  </a:lnTo>
                  <a:cubicBezTo>
                    <a:pt x="1456055" y="0"/>
                    <a:pt x="1573530" y="117475"/>
                    <a:pt x="1573530" y="262255"/>
                  </a:cubicBezTo>
                  <a:lnTo>
                    <a:pt x="1573530" y="1585595"/>
                  </a:lnTo>
                  <a:cubicBezTo>
                    <a:pt x="1573530" y="1730375"/>
                    <a:pt x="1456055" y="1847850"/>
                    <a:pt x="1311275" y="1847850"/>
                  </a:cubicBezTo>
                  <a:lnTo>
                    <a:pt x="262255" y="1847850"/>
                  </a:lnTo>
                  <a:cubicBezTo>
                    <a:pt x="117475" y="1847850"/>
                    <a:pt x="0" y="1730375"/>
                    <a:pt x="0" y="158559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A4E1E"/>
              </a:solidFill>
              <a:prstDash val="solid"/>
              <a:miter/>
            </a:ln>
          </p:spPr>
        </p:sp>
      </p:grpSp>
      <p:sp>
        <p:nvSpPr>
          <p:cNvPr name="TextBox 7" id="7"/>
          <p:cNvSpPr txBox="true"/>
          <p:nvPr/>
        </p:nvSpPr>
        <p:spPr>
          <a:xfrm rot="0">
            <a:off x="1819656" y="4119372"/>
            <a:ext cx="777240" cy="388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39"/>
              </a:lnSpc>
            </a:pPr>
            <a:r>
              <a:rPr lang="en-US" sz="1200" b="true">
                <a:solidFill>
                  <a:srgbClr val="373737"/>
                </a:solidFill>
                <a:latin typeface="Aptos Bold"/>
                <a:ea typeface="Aptos Bold"/>
                <a:cs typeface="Aptos Bold"/>
                <a:sym typeface="Aptos Bold"/>
              </a:rPr>
              <a:t>PATIENT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618488" y="5471855"/>
            <a:ext cx="1371600" cy="850392"/>
            <a:chOff x="0" y="0"/>
            <a:chExt cx="1828800" cy="113385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828800" cy="1133856"/>
            </a:xfrm>
            <a:custGeom>
              <a:avLst/>
              <a:gdLst/>
              <a:ahLst/>
              <a:cxnLst/>
              <a:rect r="r" b="b" t="t" l="l"/>
              <a:pathLst>
                <a:path h="1133856" w="1828800">
                  <a:moveTo>
                    <a:pt x="0" y="188976"/>
                  </a:moveTo>
                  <a:cubicBezTo>
                    <a:pt x="0" y="84582"/>
                    <a:pt x="84582" y="0"/>
                    <a:pt x="188976" y="0"/>
                  </a:cubicBezTo>
                  <a:lnTo>
                    <a:pt x="1639824" y="0"/>
                  </a:lnTo>
                  <a:cubicBezTo>
                    <a:pt x="1744218" y="0"/>
                    <a:pt x="1828800" y="84582"/>
                    <a:pt x="1828800" y="188976"/>
                  </a:cubicBezTo>
                  <a:lnTo>
                    <a:pt x="1828800" y="944880"/>
                  </a:lnTo>
                  <a:cubicBezTo>
                    <a:pt x="1828800" y="1049274"/>
                    <a:pt x="1744218" y="1133856"/>
                    <a:pt x="1639824" y="1133856"/>
                  </a:cubicBezTo>
                  <a:lnTo>
                    <a:pt x="188976" y="1133856"/>
                  </a:lnTo>
                  <a:cubicBezTo>
                    <a:pt x="84582" y="1133856"/>
                    <a:pt x="0" y="1049274"/>
                    <a:pt x="0" y="944880"/>
                  </a:cubicBezTo>
                  <a:close/>
                </a:path>
              </a:pathLst>
            </a:custGeom>
            <a:solidFill>
              <a:srgbClr val="F1762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0"/>
              <a:ext cx="1828800" cy="11338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!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4107656" y="2118836"/>
            <a:ext cx="5500688" cy="2551748"/>
            <a:chOff x="0" y="0"/>
            <a:chExt cx="7334250" cy="340233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7334250" cy="3402330"/>
            </a:xfrm>
            <a:custGeom>
              <a:avLst/>
              <a:gdLst/>
              <a:ahLst/>
              <a:cxnLst/>
              <a:rect r="r" b="b" t="t" l="l"/>
              <a:pathLst>
                <a:path h="3402330" w="7334250">
                  <a:moveTo>
                    <a:pt x="0" y="567055"/>
                  </a:moveTo>
                  <a:cubicBezTo>
                    <a:pt x="0" y="253873"/>
                    <a:pt x="253873" y="0"/>
                    <a:pt x="567055" y="0"/>
                  </a:cubicBezTo>
                  <a:lnTo>
                    <a:pt x="6767195" y="0"/>
                  </a:lnTo>
                  <a:cubicBezTo>
                    <a:pt x="7080377" y="0"/>
                    <a:pt x="7334250" y="253873"/>
                    <a:pt x="7334250" y="567055"/>
                  </a:cubicBezTo>
                  <a:lnTo>
                    <a:pt x="7334250" y="2835275"/>
                  </a:lnTo>
                  <a:cubicBezTo>
                    <a:pt x="7334250" y="3148457"/>
                    <a:pt x="7080377" y="3402330"/>
                    <a:pt x="6767195" y="3402330"/>
                  </a:cubicBezTo>
                  <a:lnTo>
                    <a:pt x="567055" y="3402330"/>
                  </a:lnTo>
                  <a:cubicBezTo>
                    <a:pt x="253873" y="3402330"/>
                    <a:pt x="0" y="3148457"/>
                    <a:pt x="0" y="28352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114800" y="2125980"/>
            <a:ext cx="137160" cy="2537460"/>
            <a:chOff x="0" y="0"/>
            <a:chExt cx="182880" cy="338328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82880" cy="3383280"/>
            </a:xfrm>
            <a:custGeom>
              <a:avLst/>
              <a:gdLst/>
              <a:ahLst/>
              <a:cxnLst/>
              <a:rect r="r" b="b" t="t" l="l"/>
              <a:pathLst>
                <a:path h="338328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383280"/>
                  </a:lnTo>
                  <a:lnTo>
                    <a:pt x="0" y="338328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4549140" y="2418588"/>
            <a:ext cx="468630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Reception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549140" y="3159252"/>
            <a:ext cx="4686300" cy="1211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Repeated appointment confusion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0279856" y="2118836"/>
            <a:ext cx="5500688" cy="2551748"/>
            <a:chOff x="0" y="0"/>
            <a:chExt cx="7334250" cy="340233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7334250" cy="3402330"/>
            </a:xfrm>
            <a:custGeom>
              <a:avLst/>
              <a:gdLst/>
              <a:ahLst/>
              <a:cxnLst/>
              <a:rect r="r" b="b" t="t" l="l"/>
              <a:pathLst>
                <a:path h="3402330" w="7334250">
                  <a:moveTo>
                    <a:pt x="0" y="567055"/>
                  </a:moveTo>
                  <a:cubicBezTo>
                    <a:pt x="0" y="253873"/>
                    <a:pt x="253873" y="0"/>
                    <a:pt x="567055" y="0"/>
                  </a:cubicBezTo>
                  <a:lnTo>
                    <a:pt x="6767195" y="0"/>
                  </a:lnTo>
                  <a:cubicBezTo>
                    <a:pt x="7080377" y="0"/>
                    <a:pt x="7334250" y="253873"/>
                    <a:pt x="7334250" y="567055"/>
                  </a:cubicBezTo>
                  <a:lnTo>
                    <a:pt x="7334250" y="2835275"/>
                  </a:lnTo>
                  <a:cubicBezTo>
                    <a:pt x="7334250" y="3148457"/>
                    <a:pt x="7080377" y="3402330"/>
                    <a:pt x="6767195" y="3402330"/>
                  </a:cubicBezTo>
                  <a:lnTo>
                    <a:pt x="567055" y="3402330"/>
                  </a:lnTo>
                  <a:cubicBezTo>
                    <a:pt x="253873" y="3402330"/>
                    <a:pt x="0" y="3148457"/>
                    <a:pt x="0" y="28352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0287000" y="2125980"/>
            <a:ext cx="137160" cy="2537460"/>
            <a:chOff x="0" y="0"/>
            <a:chExt cx="182880" cy="338328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82880" cy="3383280"/>
            </a:xfrm>
            <a:custGeom>
              <a:avLst/>
              <a:gdLst/>
              <a:ahLst/>
              <a:cxnLst/>
              <a:rect r="r" b="b" t="t" l="l"/>
              <a:pathLst>
                <a:path h="338328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383280"/>
                  </a:lnTo>
                  <a:lnTo>
                    <a:pt x="0" y="338328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10721340" y="2418588"/>
            <a:ext cx="468630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Nurse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721340" y="3159252"/>
            <a:ext cx="4686300" cy="1211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Delays between consultation and procedures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4107656" y="5342096"/>
            <a:ext cx="5500688" cy="2551748"/>
            <a:chOff x="0" y="0"/>
            <a:chExt cx="7334250" cy="340233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7334250" cy="3402330"/>
            </a:xfrm>
            <a:custGeom>
              <a:avLst/>
              <a:gdLst/>
              <a:ahLst/>
              <a:cxnLst/>
              <a:rect r="r" b="b" t="t" l="l"/>
              <a:pathLst>
                <a:path h="3402330" w="7334250">
                  <a:moveTo>
                    <a:pt x="0" y="567055"/>
                  </a:moveTo>
                  <a:cubicBezTo>
                    <a:pt x="0" y="253873"/>
                    <a:pt x="253873" y="0"/>
                    <a:pt x="567055" y="0"/>
                  </a:cubicBezTo>
                  <a:lnTo>
                    <a:pt x="6767195" y="0"/>
                  </a:lnTo>
                  <a:cubicBezTo>
                    <a:pt x="7080377" y="0"/>
                    <a:pt x="7334250" y="253873"/>
                    <a:pt x="7334250" y="567055"/>
                  </a:cubicBezTo>
                  <a:lnTo>
                    <a:pt x="7334250" y="2835275"/>
                  </a:lnTo>
                  <a:cubicBezTo>
                    <a:pt x="7334250" y="3148457"/>
                    <a:pt x="7080377" y="3402330"/>
                    <a:pt x="6767195" y="3402330"/>
                  </a:cubicBezTo>
                  <a:lnTo>
                    <a:pt x="567055" y="3402330"/>
                  </a:lnTo>
                  <a:cubicBezTo>
                    <a:pt x="253873" y="3402330"/>
                    <a:pt x="0" y="3148457"/>
                    <a:pt x="0" y="28352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4114800" y="5349240"/>
            <a:ext cx="137160" cy="2537460"/>
            <a:chOff x="0" y="0"/>
            <a:chExt cx="182880" cy="338328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82880" cy="3383280"/>
            </a:xfrm>
            <a:custGeom>
              <a:avLst/>
              <a:gdLst/>
              <a:ahLst/>
              <a:cxnLst/>
              <a:rect r="r" b="b" t="t" l="l"/>
              <a:pathLst>
                <a:path h="338328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383280"/>
                  </a:lnTo>
                  <a:lnTo>
                    <a:pt x="0" y="338328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27" id="27"/>
          <p:cNvSpPr txBox="true"/>
          <p:nvPr/>
        </p:nvSpPr>
        <p:spPr>
          <a:xfrm rot="0">
            <a:off x="4549140" y="5641848"/>
            <a:ext cx="468630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Lab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4549140" y="6382512"/>
            <a:ext cx="4686300" cy="1211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Recurring sample/report handover issues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10279856" y="5342096"/>
            <a:ext cx="5500688" cy="2551748"/>
            <a:chOff x="0" y="0"/>
            <a:chExt cx="7334250" cy="340233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7334250" cy="3402330"/>
            </a:xfrm>
            <a:custGeom>
              <a:avLst/>
              <a:gdLst/>
              <a:ahLst/>
              <a:cxnLst/>
              <a:rect r="r" b="b" t="t" l="l"/>
              <a:pathLst>
                <a:path h="3402330" w="7334250">
                  <a:moveTo>
                    <a:pt x="0" y="567055"/>
                  </a:moveTo>
                  <a:cubicBezTo>
                    <a:pt x="0" y="253873"/>
                    <a:pt x="253873" y="0"/>
                    <a:pt x="567055" y="0"/>
                  </a:cubicBezTo>
                  <a:lnTo>
                    <a:pt x="6767195" y="0"/>
                  </a:lnTo>
                  <a:cubicBezTo>
                    <a:pt x="7080377" y="0"/>
                    <a:pt x="7334250" y="253873"/>
                    <a:pt x="7334250" y="567055"/>
                  </a:cubicBezTo>
                  <a:lnTo>
                    <a:pt x="7334250" y="2835275"/>
                  </a:lnTo>
                  <a:cubicBezTo>
                    <a:pt x="7334250" y="3148457"/>
                    <a:pt x="7080377" y="3402330"/>
                    <a:pt x="6767195" y="3402330"/>
                  </a:cubicBezTo>
                  <a:lnTo>
                    <a:pt x="567055" y="3402330"/>
                  </a:lnTo>
                  <a:cubicBezTo>
                    <a:pt x="253873" y="3402330"/>
                    <a:pt x="0" y="3148457"/>
                    <a:pt x="0" y="28352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10287000" y="5349240"/>
            <a:ext cx="137160" cy="2537460"/>
            <a:chOff x="0" y="0"/>
            <a:chExt cx="182880" cy="338328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82880" cy="3383280"/>
            </a:xfrm>
            <a:custGeom>
              <a:avLst/>
              <a:gdLst/>
              <a:ahLst/>
              <a:cxnLst/>
              <a:rect r="r" b="b" t="t" l="l"/>
              <a:pathLst>
                <a:path h="338328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3383280"/>
                  </a:lnTo>
                  <a:lnTo>
                    <a:pt x="0" y="338328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sp>
        <p:nvSpPr>
          <p:cNvPr name="TextBox 33" id="33"/>
          <p:cNvSpPr txBox="true"/>
          <p:nvPr/>
        </p:nvSpPr>
        <p:spPr>
          <a:xfrm rot="0">
            <a:off x="10721340" y="5641848"/>
            <a:ext cx="468630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Housekeeping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0721340" y="6382512"/>
            <a:ext cx="4686300" cy="1211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Repeated cleanliness concerns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4137660" y="8343900"/>
            <a:ext cx="1161288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The challenge is getting these concerns to the right management level — consistently.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0" y="10094976"/>
            <a:ext cx="18287543" cy="192024"/>
            <a:chOff x="0" y="0"/>
            <a:chExt cx="24383390" cy="256032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24383364" cy="256032"/>
            </a:xfrm>
            <a:custGeom>
              <a:avLst/>
              <a:gdLst/>
              <a:ahLst/>
              <a:cxnLst/>
              <a:rect r="r" b="b" t="t" l="l"/>
              <a:pathLst>
                <a:path h="256032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256032"/>
                  </a:lnTo>
                  <a:lnTo>
                    <a:pt x="0" y="256032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38" id="38"/>
          <p:cNvGrpSpPr/>
          <p:nvPr/>
        </p:nvGrpSpPr>
        <p:grpSpPr>
          <a:xfrm rot="0">
            <a:off x="15293340" y="9368028"/>
            <a:ext cx="2125980" cy="534533"/>
            <a:chOff x="0" y="0"/>
            <a:chExt cx="2834640" cy="712711"/>
          </a:xfrm>
        </p:grpSpPr>
        <p:sp>
          <p:nvSpPr>
            <p:cNvPr name="Freeform 39" id="39" descr="image(14).png"/>
            <p:cNvSpPr/>
            <p:nvPr/>
          </p:nvSpPr>
          <p:spPr>
            <a:xfrm flipH="false" flipV="false" rot="0">
              <a:off x="0" y="0"/>
              <a:ext cx="2834640" cy="712724"/>
            </a:xfrm>
            <a:custGeom>
              <a:avLst/>
              <a:gdLst/>
              <a:ahLst/>
              <a:cxnLst/>
              <a:rect r="r" b="b" t="t" l="l"/>
              <a:pathLst>
                <a:path h="712724" w="2834640">
                  <a:moveTo>
                    <a:pt x="0" y="0"/>
                  </a:moveTo>
                  <a:lnTo>
                    <a:pt x="2834640" y="0"/>
                  </a:lnTo>
                  <a:lnTo>
                    <a:pt x="2834640" y="712724"/>
                  </a:lnTo>
                  <a:lnTo>
                    <a:pt x="0" y="71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1"/>
              </a:stretch>
            </a:blipFill>
          </p:spPr>
        </p:sp>
      </p:grpSp>
      <p:sp>
        <p:nvSpPr>
          <p:cNvPr name="TextBox 40" id="40"/>
          <p:cNvSpPr txBox="true"/>
          <p:nvPr/>
        </p:nvSpPr>
        <p:spPr>
          <a:xfrm rot="0">
            <a:off x="845820" y="9564624"/>
            <a:ext cx="502920" cy="251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69645C"/>
                </a:solidFill>
                <a:latin typeface="Aptos"/>
                <a:ea typeface="Aptos"/>
                <a:cs typeface="Aptos"/>
                <a:sym typeface="Apto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82980" y="566928"/>
            <a:ext cx="16276320" cy="841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5. The Visibility Gap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4128" y="1499616"/>
            <a:ext cx="15590520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69645C"/>
                </a:solidFill>
                <a:latin typeface="Aptos"/>
                <a:ea typeface="Aptos"/>
                <a:cs typeface="Aptos"/>
                <a:sym typeface="Aptos"/>
              </a:rPr>
              <a:t>A concern can be handled locally and still remain invisible as a management problem.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952976" y="2736056"/>
            <a:ext cx="3649028" cy="3854767"/>
            <a:chOff x="0" y="0"/>
            <a:chExt cx="4865370" cy="513969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865370" cy="5139690"/>
            </a:xfrm>
            <a:custGeom>
              <a:avLst/>
              <a:gdLst/>
              <a:ahLst/>
              <a:cxnLst/>
              <a:rect r="r" b="b" t="t" l="l"/>
              <a:pathLst>
                <a:path h="5139690" w="4865370">
                  <a:moveTo>
                    <a:pt x="0" y="810895"/>
                  </a:moveTo>
                  <a:cubicBezTo>
                    <a:pt x="0" y="363093"/>
                    <a:pt x="363093" y="0"/>
                    <a:pt x="810895" y="0"/>
                  </a:cubicBezTo>
                  <a:lnTo>
                    <a:pt x="4054475" y="0"/>
                  </a:lnTo>
                  <a:cubicBezTo>
                    <a:pt x="4502277" y="0"/>
                    <a:pt x="4865370" y="363093"/>
                    <a:pt x="4865370" y="810895"/>
                  </a:cubicBezTo>
                  <a:lnTo>
                    <a:pt x="4865370" y="4328795"/>
                  </a:lnTo>
                  <a:cubicBezTo>
                    <a:pt x="4865370" y="4776597"/>
                    <a:pt x="4502277" y="5139690"/>
                    <a:pt x="4054475" y="5139690"/>
                  </a:cubicBezTo>
                  <a:lnTo>
                    <a:pt x="810895" y="5139690"/>
                  </a:lnTo>
                  <a:cubicBezTo>
                    <a:pt x="363093" y="5139690"/>
                    <a:pt x="0" y="4776597"/>
                    <a:pt x="0" y="432879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960120" y="2743200"/>
            <a:ext cx="137160" cy="3840480"/>
            <a:chOff x="0" y="0"/>
            <a:chExt cx="182880" cy="51206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82880" cy="5120640"/>
            </a:xfrm>
            <a:custGeom>
              <a:avLst/>
              <a:gdLst/>
              <a:ahLst/>
              <a:cxnLst/>
              <a:rect r="r" b="b" t="t" l="l"/>
              <a:pathLst>
                <a:path h="512064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5120640"/>
                  </a:lnTo>
                  <a:lnTo>
                    <a:pt x="0" y="512064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394460" y="3035808"/>
            <a:ext cx="283464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Patient Raises Concern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94460" y="3776472"/>
            <a:ext cx="2834640" cy="2514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“I waited too long.”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4663440" y="4114800"/>
            <a:ext cx="548640" cy="617220"/>
            <a:chOff x="0" y="0"/>
            <a:chExt cx="731520" cy="82296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731520" cy="822960"/>
            </a:xfrm>
            <a:custGeom>
              <a:avLst/>
              <a:gdLst/>
              <a:ahLst/>
              <a:cxnLst/>
              <a:rect r="r" b="b" t="t" l="l"/>
              <a:pathLst>
                <a:path h="822960" w="731520">
                  <a:moveTo>
                    <a:pt x="0" y="205740"/>
                  </a:moveTo>
                  <a:lnTo>
                    <a:pt x="365760" y="205740"/>
                  </a:lnTo>
                  <a:lnTo>
                    <a:pt x="365760" y="0"/>
                  </a:lnTo>
                  <a:lnTo>
                    <a:pt x="731520" y="411480"/>
                  </a:lnTo>
                  <a:lnTo>
                    <a:pt x="365760" y="822960"/>
                  </a:lnTo>
                  <a:lnTo>
                    <a:pt x="365760" y="617220"/>
                  </a:lnTo>
                  <a:lnTo>
                    <a:pt x="0" y="61722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5273516" y="2736056"/>
            <a:ext cx="3649028" cy="3854767"/>
            <a:chOff x="0" y="0"/>
            <a:chExt cx="4865370" cy="513969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865370" cy="5139690"/>
            </a:xfrm>
            <a:custGeom>
              <a:avLst/>
              <a:gdLst/>
              <a:ahLst/>
              <a:cxnLst/>
              <a:rect r="r" b="b" t="t" l="l"/>
              <a:pathLst>
                <a:path h="5139690" w="4865370">
                  <a:moveTo>
                    <a:pt x="0" y="810895"/>
                  </a:moveTo>
                  <a:cubicBezTo>
                    <a:pt x="0" y="363093"/>
                    <a:pt x="363093" y="0"/>
                    <a:pt x="810895" y="0"/>
                  </a:cubicBezTo>
                  <a:lnTo>
                    <a:pt x="4054475" y="0"/>
                  </a:lnTo>
                  <a:cubicBezTo>
                    <a:pt x="4502277" y="0"/>
                    <a:pt x="4865370" y="363093"/>
                    <a:pt x="4865370" y="810895"/>
                  </a:cubicBezTo>
                  <a:lnTo>
                    <a:pt x="4865370" y="4328795"/>
                  </a:lnTo>
                  <a:cubicBezTo>
                    <a:pt x="4865370" y="4776597"/>
                    <a:pt x="4502277" y="5139690"/>
                    <a:pt x="4054475" y="5139690"/>
                  </a:cubicBezTo>
                  <a:lnTo>
                    <a:pt x="810895" y="5139690"/>
                  </a:lnTo>
                  <a:cubicBezTo>
                    <a:pt x="363093" y="5139690"/>
                    <a:pt x="0" y="4776597"/>
                    <a:pt x="0" y="432879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5280660" y="2743200"/>
            <a:ext cx="137160" cy="3840480"/>
            <a:chOff x="0" y="0"/>
            <a:chExt cx="182880" cy="51206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" cy="5120640"/>
            </a:xfrm>
            <a:custGeom>
              <a:avLst/>
              <a:gdLst/>
              <a:ahLst/>
              <a:cxnLst/>
              <a:rect r="r" b="b" t="t" l="l"/>
              <a:pathLst>
                <a:path h="512064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5120640"/>
                  </a:lnTo>
                  <a:lnTo>
                    <a:pt x="0" y="512064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5715000" y="3035808"/>
            <a:ext cx="283464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Reception Handles It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715000" y="3776472"/>
            <a:ext cx="2834640" cy="2514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Apology / immediate support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8983980" y="4114800"/>
            <a:ext cx="548640" cy="617220"/>
            <a:chOff x="0" y="0"/>
            <a:chExt cx="731520" cy="82296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731520" cy="822960"/>
            </a:xfrm>
            <a:custGeom>
              <a:avLst/>
              <a:gdLst/>
              <a:ahLst/>
              <a:cxnLst/>
              <a:rect r="r" b="b" t="t" l="l"/>
              <a:pathLst>
                <a:path h="822960" w="731520">
                  <a:moveTo>
                    <a:pt x="0" y="205740"/>
                  </a:moveTo>
                  <a:lnTo>
                    <a:pt x="365760" y="205740"/>
                  </a:lnTo>
                  <a:lnTo>
                    <a:pt x="365760" y="0"/>
                  </a:lnTo>
                  <a:lnTo>
                    <a:pt x="731520" y="411480"/>
                  </a:lnTo>
                  <a:lnTo>
                    <a:pt x="365760" y="822960"/>
                  </a:lnTo>
                  <a:lnTo>
                    <a:pt x="365760" y="617220"/>
                  </a:lnTo>
                  <a:lnTo>
                    <a:pt x="0" y="61722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9594056" y="2736056"/>
            <a:ext cx="3649028" cy="3854767"/>
            <a:chOff x="0" y="0"/>
            <a:chExt cx="4865370" cy="513969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865370" cy="5139690"/>
            </a:xfrm>
            <a:custGeom>
              <a:avLst/>
              <a:gdLst/>
              <a:ahLst/>
              <a:cxnLst/>
              <a:rect r="r" b="b" t="t" l="l"/>
              <a:pathLst>
                <a:path h="5139690" w="4865370">
                  <a:moveTo>
                    <a:pt x="0" y="810895"/>
                  </a:moveTo>
                  <a:cubicBezTo>
                    <a:pt x="0" y="363093"/>
                    <a:pt x="363093" y="0"/>
                    <a:pt x="810895" y="0"/>
                  </a:cubicBezTo>
                  <a:lnTo>
                    <a:pt x="4054475" y="0"/>
                  </a:lnTo>
                  <a:cubicBezTo>
                    <a:pt x="4502277" y="0"/>
                    <a:pt x="4865370" y="363093"/>
                    <a:pt x="4865370" y="810895"/>
                  </a:cubicBezTo>
                  <a:lnTo>
                    <a:pt x="4865370" y="4328795"/>
                  </a:lnTo>
                  <a:cubicBezTo>
                    <a:pt x="4865370" y="4776597"/>
                    <a:pt x="4502277" y="5139690"/>
                    <a:pt x="4054475" y="5139690"/>
                  </a:cubicBezTo>
                  <a:lnTo>
                    <a:pt x="810895" y="5139690"/>
                  </a:lnTo>
                  <a:cubicBezTo>
                    <a:pt x="363093" y="5139690"/>
                    <a:pt x="0" y="4776597"/>
                    <a:pt x="0" y="432879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9601200" y="2743200"/>
            <a:ext cx="137160" cy="3840480"/>
            <a:chOff x="0" y="0"/>
            <a:chExt cx="182880" cy="512064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82880" cy="5120640"/>
            </a:xfrm>
            <a:custGeom>
              <a:avLst/>
              <a:gdLst/>
              <a:ahLst/>
              <a:cxnLst/>
              <a:rect r="r" b="b" t="t" l="l"/>
              <a:pathLst>
                <a:path h="512064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5120640"/>
                  </a:lnTo>
                  <a:lnTo>
                    <a:pt x="0" y="512064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10035540" y="3035808"/>
            <a:ext cx="283464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Issue Disappears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035540" y="3776472"/>
            <a:ext cx="2834640" cy="2514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No structured record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13304520" y="4114800"/>
            <a:ext cx="548640" cy="617220"/>
            <a:chOff x="0" y="0"/>
            <a:chExt cx="731520" cy="82296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731520" cy="822960"/>
            </a:xfrm>
            <a:custGeom>
              <a:avLst/>
              <a:gdLst/>
              <a:ahLst/>
              <a:cxnLst/>
              <a:rect r="r" b="b" t="t" l="l"/>
              <a:pathLst>
                <a:path h="822960" w="731520">
                  <a:moveTo>
                    <a:pt x="0" y="205740"/>
                  </a:moveTo>
                  <a:lnTo>
                    <a:pt x="365760" y="205740"/>
                  </a:lnTo>
                  <a:lnTo>
                    <a:pt x="365760" y="0"/>
                  </a:lnTo>
                  <a:lnTo>
                    <a:pt x="731520" y="411480"/>
                  </a:lnTo>
                  <a:lnTo>
                    <a:pt x="365760" y="822960"/>
                  </a:lnTo>
                  <a:lnTo>
                    <a:pt x="365760" y="617220"/>
                  </a:lnTo>
                  <a:lnTo>
                    <a:pt x="0" y="61722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13914596" y="2736056"/>
            <a:ext cx="3649028" cy="3854767"/>
            <a:chOff x="0" y="0"/>
            <a:chExt cx="4865370" cy="513969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4865370" cy="5139690"/>
            </a:xfrm>
            <a:custGeom>
              <a:avLst/>
              <a:gdLst/>
              <a:ahLst/>
              <a:cxnLst/>
              <a:rect r="r" b="b" t="t" l="l"/>
              <a:pathLst>
                <a:path h="5139690" w="4865370">
                  <a:moveTo>
                    <a:pt x="0" y="810895"/>
                  </a:moveTo>
                  <a:cubicBezTo>
                    <a:pt x="0" y="363093"/>
                    <a:pt x="363093" y="0"/>
                    <a:pt x="810895" y="0"/>
                  </a:cubicBezTo>
                  <a:lnTo>
                    <a:pt x="4054475" y="0"/>
                  </a:lnTo>
                  <a:cubicBezTo>
                    <a:pt x="4502277" y="0"/>
                    <a:pt x="4865370" y="363093"/>
                    <a:pt x="4865370" y="810895"/>
                  </a:cubicBezTo>
                  <a:lnTo>
                    <a:pt x="4865370" y="4328795"/>
                  </a:lnTo>
                  <a:cubicBezTo>
                    <a:pt x="4865370" y="4776597"/>
                    <a:pt x="4502277" y="5139690"/>
                    <a:pt x="4054475" y="5139690"/>
                  </a:cubicBezTo>
                  <a:lnTo>
                    <a:pt x="810895" y="5139690"/>
                  </a:lnTo>
                  <a:cubicBezTo>
                    <a:pt x="363093" y="5139690"/>
                    <a:pt x="0" y="4776597"/>
                    <a:pt x="0" y="432879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13921740" y="2743200"/>
            <a:ext cx="137160" cy="3840480"/>
            <a:chOff x="0" y="0"/>
            <a:chExt cx="182880" cy="512064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82880" cy="5120640"/>
            </a:xfrm>
            <a:custGeom>
              <a:avLst/>
              <a:gdLst/>
              <a:ahLst/>
              <a:cxnLst/>
              <a:rect r="r" b="b" t="t" l="l"/>
              <a:pathLst>
                <a:path h="512064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5120640"/>
                  </a:lnTo>
                  <a:lnTo>
                    <a:pt x="0" y="512064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sp>
        <p:nvSpPr>
          <p:cNvPr name="TextBox 32" id="32"/>
          <p:cNvSpPr txBox="true"/>
          <p:nvPr/>
        </p:nvSpPr>
        <p:spPr>
          <a:xfrm rot="0">
            <a:off x="14356080" y="3035808"/>
            <a:ext cx="283464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Same Problem Returns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4356080" y="3776472"/>
            <a:ext cx="2834640" cy="2514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Another patient, another day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668780" y="7520940"/>
            <a:ext cx="14904720" cy="1005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3750" b="true">
                <a:solidFill>
                  <a:srgbClr val="DA4E1E"/>
                </a:solidFill>
                <a:latin typeface="Aptos Bold"/>
                <a:ea typeface="Aptos Bold"/>
                <a:cs typeface="Aptos Bold"/>
                <a:sym typeface="Aptos Bold"/>
              </a:rPr>
              <a:t>The complaint was resolved. The underlying pattern was not.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0" y="10094976"/>
            <a:ext cx="18287543" cy="192024"/>
            <a:chOff x="0" y="0"/>
            <a:chExt cx="24383390" cy="256032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4383364" cy="256032"/>
            </a:xfrm>
            <a:custGeom>
              <a:avLst/>
              <a:gdLst/>
              <a:ahLst/>
              <a:cxnLst/>
              <a:rect r="r" b="b" t="t" l="l"/>
              <a:pathLst>
                <a:path h="256032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256032"/>
                  </a:lnTo>
                  <a:lnTo>
                    <a:pt x="0" y="256032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37" id="37"/>
          <p:cNvGrpSpPr/>
          <p:nvPr/>
        </p:nvGrpSpPr>
        <p:grpSpPr>
          <a:xfrm rot="0">
            <a:off x="15293340" y="9368028"/>
            <a:ext cx="2125980" cy="534533"/>
            <a:chOff x="0" y="0"/>
            <a:chExt cx="2834640" cy="712711"/>
          </a:xfrm>
        </p:grpSpPr>
        <p:sp>
          <p:nvSpPr>
            <p:cNvPr name="Freeform 38" id="38" descr="image(14).png"/>
            <p:cNvSpPr/>
            <p:nvPr/>
          </p:nvSpPr>
          <p:spPr>
            <a:xfrm flipH="false" flipV="false" rot="0">
              <a:off x="0" y="0"/>
              <a:ext cx="2834640" cy="712724"/>
            </a:xfrm>
            <a:custGeom>
              <a:avLst/>
              <a:gdLst/>
              <a:ahLst/>
              <a:cxnLst/>
              <a:rect r="r" b="b" t="t" l="l"/>
              <a:pathLst>
                <a:path h="712724" w="2834640">
                  <a:moveTo>
                    <a:pt x="0" y="0"/>
                  </a:moveTo>
                  <a:lnTo>
                    <a:pt x="2834640" y="0"/>
                  </a:lnTo>
                  <a:lnTo>
                    <a:pt x="2834640" y="712724"/>
                  </a:lnTo>
                  <a:lnTo>
                    <a:pt x="0" y="71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1"/>
              </a:stretch>
            </a:blipFill>
          </p:spPr>
        </p:sp>
      </p:grpSp>
      <p:sp>
        <p:nvSpPr>
          <p:cNvPr name="TextBox 39" id="39"/>
          <p:cNvSpPr txBox="true"/>
          <p:nvPr/>
        </p:nvSpPr>
        <p:spPr>
          <a:xfrm rot="0">
            <a:off x="845820" y="9564624"/>
            <a:ext cx="502920" cy="251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69645C"/>
                </a:solidFill>
                <a:latin typeface="Aptos"/>
                <a:ea typeface="Aptos"/>
                <a:cs typeface="Aptos"/>
                <a:sym typeface="Apto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82980" y="566928"/>
            <a:ext cx="16276320" cy="841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6. VoiceFirst Creates a Structured Reporting Channel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2057400" y="2400300"/>
            <a:ext cx="1714500" cy="1714500"/>
            <a:chOff x="0" y="0"/>
            <a:chExt cx="2286000" cy="2286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86000" cy="2286000"/>
            </a:xfrm>
            <a:custGeom>
              <a:avLst/>
              <a:gdLst/>
              <a:ahLst/>
              <a:cxnLst/>
              <a:rect r="r" b="b" t="t" l="l"/>
              <a:pathLst>
                <a:path h="2286000" w="2286000">
                  <a:moveTo>
                    <a:pt x="0" y="1143000"/>
                  </a:moveTo>
                  <a:cubicBezTo>
                    <a:pt x="0" y="511683"/>
                    <a:pt x="511683" y="0"/>
                    <a:pt x="1143000" y="0"/>
                  </a:cubicBezTo>
                  <a:cubicBezTo>
                    <a:pt x="1774317" y="0"/>
                    <a:pt x="2286000" y="511683"/>
                    <a:pt x="2286000" y="1143000"/>
                  </a:cubicBezTo>
                  <a:cubicBezTo>
                    <a:pt x="2286000" y="1774317"/>
                    <a:pt x="1774317" y="2286000"/>
                    <a:pt x="1143000" y="2286000"/>
                  </a:cubicBezTo>
                  <a:cubicBezTo>
                    <a:pt x="511683" y="2286000"/>
                    <a:pt x="0" y="1774317"/>
                    <a:pt x="0" y="1143000"/>
                  </a:cubicBezTo>
                  <a:close/>
                </a:path>
              </a:pathLst>
            </a:custGeom>
            <a:solidFill>
              <a:srgbClr val="F1762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0"/>
              <a:ext cx="2286000" cy="2286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80"/>
                </a:lnSpc>
              </a:pPr>
              <a:r>
                <a:rPr lang="en-US" sz="3900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1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158716" y="4450556"/>
            <a:ext cx="3511867" cy="3237548"/>
            <a:chOff x="0" y="0"/>
            <a:chExt cx="4682490" cy="431673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682490" cy="4316730"/>
            </a:xfrm>
            <a:custGeom>
              <a:avLst/>
              <a:gdLst/>
              <a:ahLst/>
              <a:cxnLst/>
              <a:rect r="r" b="b" t="t" l="l"/>
              <a:pathLst>
                <a:path h="4316730" w="4682490">
                  <a:moveTo>
                    <a:pt x="0" y="719455"/>
                  </a:moveTo>
                  <a:cubicBezTo>
                    <a:pt x="0" y="322072"/>
                    <a:pt x="322072" y="0"/>
                    <a:pt x="719455" y="0"/>
                  </a:cubicBezTo>
                  <a:lnTo>
                    <a:pt x="3963035" y="0"/>
                  </a:lnTo>
                  <a:cubicBezTo>
                    <a:pt x="4360418" y="0"/>
                    <a:pt x="4682490" y="322072"/>
                    <a:pt x="4682490" y="719455"/>
                  </a:cubicBezTo>
                  <a:lnTo>
                    <a:pt x="4682490" y="3597275"/>
                  </a:lnTo>
                  <a:cubicBezTo>
                    <a:pt x="4682490" y="3994658"/>
                    <a:pt x="4360418" y="4316730"/>
                    <a:pt x="3963035" y="4316730"/>
                  </a:cubicBezTo>
                  <a:lnTo>
                    <a:pt x="719455" y="4316730"/>
                  </a:lnTo>
                  <a:cubicBezTo>
                    <a:pt x="322072" y="4316730"/>
                    <a:pt x="0" y="3994658"/>
                    <a:pt x="0" y="35972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165860" y="4457700"/>
            <a:ext cx="137160" cy="3223260"/>
            <a:chOff x="0" y="0"/>
            <a:chExt cx="182880" cy="42976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82880" cy="4297680"/>
            </a:xfrm>
            <a:custGeom>
              <a:avLst/>
              <a:gdLst/>
              <a:ahLst/>
              <a:cxnLst/>
              <a:rect r="r" b="b" t="t" l="l"/>
              <a:pathLst>
                <a:path h="429768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4297680"/>
                  </a:lnTo>
                  <a:lnTo>
                    <a:pt x="0" y="429768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600200" y="4750308"/>
            <a:ext cx="269748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REPORT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600200" y="5490972"/>
            <a:ext cx="2697480" cy="6472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Patient or staff shares the issue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4663440" y="2907792"/>
            <a:ext cx="658368" cy="617220"/>
            <a:chOff x="0" y="0"/>
            <a:chExt cx="877824" cy="8229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77824" cy="822960"/>
            </a:xfrm>
            <a:custGeom>
              <a:avLst/>
              <a:gdLst/>
              <a:ahLst/>
              <a:cxnLst/>
              <a:rect r="r" b="b" t="t" l="l"/>
              <a:pathLst>
                <a:path h="822960" w="877824">
                  <a:moveTo>
                    <a:pt x="0" y="205740"/>
                  </a:moveTo>
                  <a:lnTo>
                    <a:pt x="466344" y="205740"/>
                  </a:lnTo>
                  <a:lnTo>
                    <a:pt x="466344" y="0"/>
                  </a:lnTo>
                  <a:lnTo>
                    <a:pt x="877824" y="411480"/>
                  </a:lnTo>
                  <a:lnTo>
                    <a:pt x="466344" y="822960"/>
                  </a:lnTo>
                  <a:lnTo>
                    <a:pt x="466344" y="617220"/>
                  </a:lnTo>
                  <a:lnTo>
                    <a:pt x="0" y="61722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6240780" y="2400300"/>
            <a:ext cx="1714500" cy="1714500"/>
            <a:chOff x="0" y="0"/>
            <a:chExt cx="2286000" cy="22860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286000" cy="2286000"/>
            </a:xfrm>
            <a:custGeom>
              <a:avLst/>
              <a:gdLst/>
              <a:ahLst/>
              <a:cxnLst/>
              <a:rect r="r" b="b" t="t" l="l"/>
              <a:pathLst>
                <a:path h="2286000" w="2286000">
                  <a:moveTo>
                    <a:pt x="0" y="1143000"/>
                  </a:moveTo>
                  <a:cubicBezTo>
                    <a:pt x="0" y="511683"/>
                    <a:pt x="511683" y="0"/>
                    <a:pt x="1143000" y="0"/>
                  </a:cubicBezTo>
                  <a:cubicBezTo>
                    <a:pt x="1774317" y="0"/>
                    <a:pt x="2286000" y="511683"/>
                    <a:pt x="2286000" y="1143000"/>
                  </a:cubicBezTo>
                  <a:cubicBezTo>
                    <a:pt x="2286000" y="1774317"/>
                    <a:pt x="1774317" y="2286000"/>
                    <a:pt x="1143000" y="2286000"/>
                  </a:cubicBezTo>
                  <a:cubicBezTo>
                    <a:pt x="511683" y="2286000"/>
                    <a:pt x="0" y="1774317"/>
                    <a:pt x="0" y="1143000"/>
                  </a:cubicBezTo>
                  <a:close/>
                </a:path>
              </a:pathLst>
            </a:custGeom>
            <a:solidFill>
              <a:srgbClr val="DA4E1E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0"/>
              <a:ext cx="2286000" cy="2286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80"/>
                </a:lnSpc>
              </a:pPr>
              <a:r>
                <a:rPr lang="en-US" sz="3900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2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5342096" y="4450556"/>
            <a:ext cx="3511867" cy="3237548"/>
            <a:chOff x="0" y="0"/>
            <a:chExt cx="4682490" cy="431673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682490" cy="4316730"/>
            </a:xfrm>
            <a:custGeom>
              <a:avLst/>
              <a:gdLst/>
              <a:ahLst/>
              <a:cxnLst/>
              <a:rect r="r" b="b" t="t" l="l"/>
              <a:pathLst>
                <a:path h="4316730" w="4682490">
                  <a:moveTo>
                    <a:pt x="0" y="719455"/>
                  </a:moveTo>
                  <a:cubicBezTo>
                    <a:pt x="0" y="322072"/>
                    <a:pt x="322072" y="0"/>
                    <a:pt x="719455" y="0"/>
                  </a:cubicBezTo>
                  <a:lnTo>
                    <a:pt x="3963035" y="0"/>
                  </a:lnTo>
                  <a:cubicBezTo>
                    <a:pt x="4360418" y="0"/>
                    <a:pt x="4682490" y="322072"/>
                    <a:pt x="4682490" y="719455"/>
                  </a:cubicBezTo>
                  <a:lnTo>
                    <a:pt x="4682490" y="3597275"/>
                  </a:lnTo>
                  <a:cubicBezTo>
                    <a:pt x="4682490" y="3994658"/>
                    <a:pt x="4360418" y="4316730"/>
                    <a:pt x="3963035" y="4316730"/>
                  </a:cubicBezTo>
                  <a:lnTo>
                    <a:pt x="719455" y="4316730"/>
                  </a:lnTo>
                  <a:cubicBezTo>
                    <a:pt x="322072" y="4316730"/>
                    <a:pt x="0" y="3994658"/>
                    <a:pt x="0" y="35972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5349240" y="4457700"/>
            <a:ext cx="137160" cy="3223260"/>
            <a:chOff x="0" y="0"/>
            <a:chExt cx="182880" cy="429768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82880" cy="4297680"/>
            </a:xfrm>
            <a:custGeom>
              <a:avLst/>
              <a:gdLst/>
              <a:ahLst/>
              <a:cxnLst/>
              <a:rect r="r" b="b" t="t" l="l"/>
              <a:pathLst>
                <a:path h="429768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4297680"/>
                  </a:lnTo>
                  <a:lnTo>
                    <a:pt x="0" y="429768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5783580" y="4750308"/>
            <a:ext cx="269748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ROUTE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783580" y="5490972"/>
            <a:ext cx="2697480" cy="1897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It reaches the responsible team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8846820" y="2907792"/>
            <a:ext cx="658368" cy="617220"/>
            <a:chOff x="0" y="0"/>
            <a:chExt cx="877824" cy="82296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77824" cy="822960"/>
            </a:xfrm>
            <a:custGeom>
              <a:avLst/>
              <a:gdLst/>
              <a:ahLst/>
              <a:cxnLst/>
              <a:rect r="r" b="b" t="t" l="l"/>
              <a:pathLst>
                <a:path h="822960" w="877824">
                  <a:moveTo>
                    <a:pt x="0" y="205740"/>
                  </a:moveTo>
                  <a:lnTo>
                    <a:pt x="466344" y="205740"/>
                  </a:lnTo>
                  <a:lnTo>
                    <a:pt x="466344" y="0"/>
                  </a:lnTo>
                  <a:lnTo>
                    <a:pt x="877824" y="411480"/>
                  </a:lnTo>
                  <a:lnTo>
                    <a:pt x="466344" y="822960"/>
                  </a:lnTo>
                  <a:lnTo>
                    <a:pt x="466344" y="617220"/>
                  </a:lnTo>
                  <a:lnTo>
                    <a:pt x="0" y="61722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10424160" y="2400300"/>
            <a:ext cx="1714500" cy="1714500"/>
            <a:chOff x="0" y="0"/>
            <a:chExt cx="2286000" cy="22860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286000" cy="2286000"/>
            </a:xfrm>
            <a:custGeom>
              <a:avLst/>
              <a:gdLst/>
              <a:ahLst/>
              <a:cxnLst/>
              <a:rect r="r" b="b" t="t" l="l"/>
              <a:pathLst>
                <a:path h="2286000" w="2286000">
                  <a:moveTo>
                    <a:pt x="0" y="1143000"/>
                  </a:moveTo>
                  <a:cubicBezTo>
                    <a:pt x="0" y="511683"/>
                    <a:pt x="511683" y="0"/>
                    <a:pt x="1143000" y="0"/>
                  </a:cubicBezTo>
                  <a:cubicBezTo>
                    <a:pt x="1774317" y="0"/>
                    <a:pt x="2286000" y="511683"/>
                    <a:pt x="2286000" y="1143000"/>
                  </a:cubicBezTo>
                  <a:cubicBezTo>
                    <a:pt x="2286000" y="1774317"/>
                    <a:pt x="1774317" y="2286000"/>
                    <a:pt x="1143000" y="2286000"/>
                  </a:cubicBezTo>
                  <a:cubicBezTo>
                    <a:pt x="511683" y="2286000"/>
                    <a:pt x="0" y="1774317"/>
                    <a:pt x="0" y="1143000"/>
                  </a:cubicBezTo>
                  <a:close/>
                </a:path>
              </a:pathLst>
            </a:custGeom>
            <a:solidFill>
              <a:srgbClr val="F1762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0"/>
              <a:ext cx="2286000" cy="2286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80"/>
                </a:lnSpc>
              </a:pPr>
              <a:r>
                <a:rPr lang="en-US" sz="3900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3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9525476" y="4450556"/>
            <a:ext cx="3511867" cy="3237548"/>
            <a:chOff x="0" y="0"/>
            <a:chExt cx="4682490" cy="431673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4682490" cy="4316730"/>
            </a:xfrm>
            <a:custGeom>
              <a:avLst/>
              <a:gdLst/>
              <a:ahLst/>
              <a:cxnLst/>
              <a:rect r="r" b="b" t="t" l="l"/>
              <a:pathLst>
                <a:path h="4316730" w="4682490">
                  <a:moveTo>
                    <a:pt x="0" y="719455"/>
                  </a:moveTo>
                  <a:cubicBezTo>
                    <a:pt x="0" y="322072"/>
                    <a:pt x="322072" y="0"/>
                    <a:pt x="719455" y="0"/>
                  </a:cubicBezTo>
                  <a:lnTo>
                    <a:pt x="3963035" y="0"/>
                  </a:lnTo>
                  <a:cubicBezTo>
                    <a:pt x="4360418" y="0"/>
                    <a:pt x="4682490" y="322072"/>
                    <a:pt x="4682490" y="719455"/>
                  </a:cubicBezTo>
                  <a:lnTo>
                    <a:pt x="4682490" y="3597275"/>
                  </a:lnTo>
                  <a:cubicBezTo>
                    <a:pt x="4682490" y="3994658"/>
                    <a:pt x="4360418" y="4316730"/>
                    <a:pt x="3963035" y="4316730"/>
                  </a:cubicBezTo>
                  <a:lnTo>
                    <a:pt x="719455" y="4316730"/>
                  </a:lnTo>
                  <a:cubicBezTo>
                    <a:pt x="322072" y="4316730"/>
                    <a:pt x="0" y="3994658"/>
                    <a:pt x="0" y="35972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9532620" y="4457700"/>
            <a:ext cx="137160" cy="3223260"/>
            <a:chOff x="0" y="0"/>
            <a:chExt cx="182880" cy="429768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82880" cy="4297680"/>
            </a:xfrm>
            <a:custGeom>
              <a:avLst/>
              <a:gdLst/>
              <a:ahLst/>
              <a:cxnLst/>
              <a:rect r="r" b="b" t="t" l="l"/>
              <a:pathLst>
                <a:path h="429768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4297680"/>
                  </a:lnTo>
                  <a:lnTo>
                    <a:pt x="0" y="429768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32" id="32"/>
          <p:cNvSpPr txBox="true"/>
          <p:nvPr/>
        </p:nvSpPr>
        <p:spPr>
          <a:xfrm rot="0">
            <a:off x="9966960" y="4750308"/>
            <a:ext cx="269748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TRACK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9966960" y="5490972"/>
            <a:ext cx="2697480" cy="1897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Action and status are visible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13030200" y="2907792"/>
            <a:ext cx="658368" cy="617220"/>
            <a:chOff x="0" y="0"/>
            <a:chExt cx="877824" cy="82296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77824" cy="822960"/>
            </a:xfrm>
            <a:custGeom>
              <a:avLst/>
              <a:gdLst/>
              <a:ahLst/>
              <a:cxnLst/>
              <a:rect r="r" b="b" t="t" l="l"/>
              <a:pathLst>
                <a:path h="822960" w="877824">
                  <a:moveTo>
                    <a:pt x="0" y="205740"/>
                  </a:moveTo>
                  <a:lnTo>
                    <a:pt x="466344" y="205740"/>
                  </a:lnTo>
                  <a:lnTo>
                    <a:pt x="466344" y="0"/>
                  </a:lnTo>
                  <a:lnTo>
                    <a:pt x="877824" y="411480"/>
                  </a:lnTo>
                  <a:lnTo>
                    <a:pt x="466344" y="822960"/>
                  </a:lnTo>
                  <a:lnTo>
                    <a:pt x="466344" y="617220"/>
                  </a:lnTo>
                  <a:lnTo>
                    <a:pt x="0" y="61722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36" id="36"/>
          <p:cNvGrpSpPr/>
          <p:nvPr/>
        </p:nvGrpSpPr>
        <p:grpSpPr>
          <a:xfrm rot="0">
            <a:off x="14607540" y="2400300"/>
            <a:ext cx="1714500" cy="1714500"/>
            <a:chOff x="0" y="0"/>
            <a:chExt cx="2286000" cy="22860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2286000" cy="2286000"/>
            </a:xfrm>
            <a:custGeom>
              <a:avLst/>
              <a:gdLst/>
              <a:ahLst/>
              <a:cxnLst/>
              <a:rect r="r" b="b" t="t" l="l"/>
              <a:pathLst>
                <a:path h="2286000" w="2286000">
                  <a:moveTo>
                    <a:pt x="0" y="1143000"/>
                  </a:moveTo>
                  <a:cubicBezTo>
                    <a:pt x="0" y="511683"/>
                    <a:pt x="511683" y="0"/>
                    <a:pt x="1143000" y="0"/>
                  </a:cubicBezTo>
                  <a:cubicBezTo>
                    <a:pt x="1774317" y="0"/>
                    <a:pt x="2286000" y="511683"/>
                    <a:pt x="2286000" y="1143000"/>
                  </a:cubicBezTo>
                  <a:cubicBezTo>
                    <a:pt x="2286000" y="1774317"/>
                    <a:pt x="1774317" y="2286000"/>
                    <a:pt x="1143000" y="2286000"/>
                  </a:cubicBezTo>
                  <a:cubicBezTo>
                    <a:pt x="511683" y="2286000"/>
                    <a:pt x="0" y="1774317"/>
                    <a:pt x="0" y="1143000"/>
                  </a:cubicBezTo>
                  <a:close/>
                </a:path>
              </a:pathLst>
            </a:custGeom>
            <a:solidFill>
              <a:srgbClr val="DA4E1E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0"/>
              <a:ext cx="2286000" cy="2286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80"/>
                </a:lnSpc>
              </a:pPr>
              <a:r>
                <a:rPr lang="en-US" sz="3900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4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3708856" y="4450556"/>
            <a:ext cx="3511867" cy="3237548"/>
            <a:chOff x="0" y="0"/>
            <a:chExt cx="4682490" cy="431673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4682490" cy="4316730"/>
            </a:xfrm>
            <a:custGeom>
              <a:avLst/>
              <a:gdLst/>
              <a:ahLst/>
              <a:cxnLst/>
              <a:rect r="r" b="b" t="t" l="l"/>
              <a:pathLst>
                <a:path h="4316730" w="4682490">
                  <a:moveTo>
                    <a:pt x="0" y="719455"/>
                  </a:moveTo>
                  <a:cubicBezTo>
                    <a:pt x="0" y="322072"/>
                    <a:pt x="322072" y="0"/>
                    <a:pt x="719455" y="0"/>
                  </a:cubicBezTo>
                  <a:lnTo>
                    <a:pt x="3963035" y="0"/>
                  </a:lnTo>
                  <a:cubicBezTo>
                    <a:pt x="4360418" y="0"/>
                    <a:pt x="4682490" y="322072"/>
                    <a:pt x="4682490" y="719455"/>
                  </a:cubicBezTo>
                  <a:lnTo>
                    <a:pt x="4682490" y="3597275"/>
                  </a:lnTo>
                  <a:cubicBezTo>
                    <a:pt x="4682490" y="3994658"/>
                    <a:pt x="4360418" y="4316730"/>
                    <a:pt x="3963035" y="4316730"/>
                  </a:cubicBezTo>
                  <a:lnTo>
                    <a:pt x="719455" y="4316730"/>
                  </a:lnTo>
                  <a:cubicBezTo>
                    <a:pt x="322072" y="4316730"/>
                    <a:pt x="0" y="3994658"/>
                    <a:pt x="0" y="35972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41" id="41"/>
          <p:cNvGrpSpPr/>
          <p:nvPr/>
        </p:nvGrpSpPr>
        <p:grpSpPr>
          <a:xfrm rot="0">
            <a:off x="13716000" y="4457700"/>
            <a:ext cx="137160" cy="3223260"/>
            <a:chOff x="0" y="0"/>
            <a:chExt cx="182880" cy="429768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182880" cy="4297680"/>
            </a:xfrm>
            <a:custGeom>
              <a:avLst/>
              <a:gdLst/>
              <a:ahLst/>
              <a:cxnLst/>
              <a:rect r="r" b="b" t="t" l="l"/>
              <a:pathLst>
                <a:path h="429768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4297680"/>
                  </a:lnTo>
                  <a:lnTo>
                    <a:pt x="0" y="429768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sp>
        <p:nvSpPr>
          <p:cNvPr name="TextBox 43" id="43"/>
          <p:cNvSpPr txBox="true"/>
          <p:nvPr/>
        </p:nvSpPr>
        <p:spPr>
          <a:xfrm rot="0">
            <a:off x="14150340" y="4750308"/>
            <a:ext cx="269748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25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ESCALATE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4150340" y="5490972"/>
            <a:ext cx="2697480" cy="6472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Unresolved issues move upward</a:t>
            </a:r>
          </a:p>
        </p:txBody>
      </p:sp>
      <p:grpSp>
        <p:nvGrpSpPr>
          <p:cNvPr name="Group 45" id="45"/>
          <p:cNvGrpSpPr/>
          <p:nvPr/>
        </p:nvGrpSpPr>
        <p:grpSpPr>
          <a:xfrm rot="0">
            <a:off x="0" y="10094976"/>
            <a:ext cx="18287543" cy="192024"/>
            <a:chOff x="0" y="0"/>
            <a:chExt cx="24383390" cy="256032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24383364" cy="256032"/>
            </a:xfrm>
            <a:custGeom>
              <a:avLst/>
              <a:gdLst/>
              <a:ahLst/>
              <a:cxnLst/>
              <a:rect r="r" b="b" t="t" l="l"/>
              <a:pathLst>
                <a:path h="256032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256032"/>
                  </a:lnTo>
                  <a:lnTo>
                    <a:pt x="0" y="256032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47" id="47"/>
          <p:cNvGrpSpPr/>
          <p:nvPr/>
        </p:nvGrpSpPr>
        <p:grpSpPr>
          <a:xfrm rot="0">
            <a:off x="15293340" y="9368028"/>
            <a:ext cx="2125980" cy="534533"/>
            <a:chOff x="0" y="0"/>
            <a:chExt cx="2834640" cy="712711"/>
          </a:xfrm>
        </p:grpSpPr>
        <p:sp>
          <p:nvSpPr>
            <p:cNvPr name="Freeform 48" id="48" descr="image(14).png"/>
            <p:cNvSpPr/>
            <p:nvPr/>
          </p:nvSpPr>
          <p:spPr>
            <a:xfrm flipH="false" flipV="false" rot="0">
              <a:off x="0" y="0"/>
              <a:ext cx="2834640" cy="712724"/>
            </a:xfrm>
            <a:custGeom>
              <a:avLst/>
              <a:gdLst/>
              <a:ahLst/>
              <a:cxnLst/>
              <a:rect r="r" b="b" t="t" l="l"/>
              <a:pathLst>
                <a:path h="712724" w="2834640">
                  <a:moveTo>
                    <a:pt x="0" y="0"/>
                  </a:moveTo>
                  <a:lnTo>
                    <a:pt x="2834640" y="0"/>
                  </a:lnTo>
                  <a:lnTo>
                    <a:pt x="2834640" y="712724"/>
                  </a:lnTo>
                  <a:lnTo>
                    <a:pt x="0" y="71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1"/>
              </a:stretch>
            </a:blipFill>
          </p:spPr>
        </p:sp>
      </p:grpSp>
      <p:sp>
        <p:nvSpPr>
          <p:cNvPr name="TextBox 49" id="49"/>
          <p:cNvSpPr txBox="true"/>
          <p:nvPr/>
        </p:nvSpPr>
        <p:spPr>
          <a:xfrm rot="0">
            <a:off x="845820" y="9564624"/>
            <a:ext cx="502920" cy="251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69645C"/>
                </a:solidFill>
                <a:latin typeface="Aptos"/>
                <a:ea typeface="Aptos"/>
                <a:cs typeface="Aptos"/>
                <a:sym typeface="Apto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82980" y="566928"/>
            <a:ext cx="16276320" cy="841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7. One Complaint Becomes a Pattern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4128" y="1499616"/>
            <a:ext cx="15590520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69645C"/>
                </a:solidFill>
                <a:latin typeface="Aptos"/>
                <a:ea typeface="Aptos"/>
                <a:cs typeface="Aptos"/>
                <a:sym typeface="Aptos"/>
              </a:rPr>
              <a:t>Example: patients repeatedly report long waiting times.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021556" y="2255996"/>
            <a:ext cx="4883468" cy="6460808"/>
            <a:chOff x="0" y="0"/>
            <a:chExt cx="6511290" cy="861441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511290" cy="8614410"/>
            </a:xfrm>
            <a:custGeom>
              <a:avLst/>
              <a:gdLst/>
              <a:ahLst/>
              <a:cxnLst/>
              <a:rect r="r" b="b" t="t" l="l"/>
              <a:pathLst>
                <a:path h="8614410" w="6511290">
                  <a:moveTo>
                    <a:pt x="0" y="1085215"/>
                  </a:moveTo>
                  <a:cubicBezTo>
                    <a:pt x="0" y="485902"/>
                    <a:pt x="485902" y="0"/>
                    <a:pt x="1085215" y="0"/>
                  </a:cubicBezTo>
                  <a:lnTo>
                    <a:pt x="5426075" y="0"/>
                  </a:lnTo>
                  <a:cubicBezTo>
                    <a:pt x="6025388" y="0"/>
                    <a:pt x="6511290" y="485902"/>
                    <a:pt x="6511290" y="1085215"/>
                  </a:cubicBezTo>
                  <a:lnTo>
                    <a:pt x="6511290" y="7529195"/>
                  </a:lnTo>
                  <a:cubicBezTo>
                    <a:pt x="6511290" y="8128508"/>
                    <a:pt x="6025388" y="8614410"/>
                    <a:pt x="5426075" y="8614410"/>
                  </a:cubicBezTo>
                  <a:lnTo>
                    <a:pt x="1085215" y="8614410"/>
                  </a:lnTo>
                  <a:cubicBezTo>
                    <a:pt x="485902" y="8614410"/>
                    <a:pt x="0" y="8128508"/>
                    <a:pt x="0" y="752919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028700" y="2263140"/>
            <a:ext cx="137160" cy="6446520"/>
            <a:chOff x="0" y="0"/>
            <a:chExt cx="182880" cy="859536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82880" cy="8595360"/>
            </a:xfrm>
            <a:custGeom>
              <a:avLst/>
              <a:gdLst/>
              <a:ahLst/>
              <a:cxnLst/>
              <a:rect r="r" b="b" t="t" l="l"/>
              <a:pathLst>
                <a:path h="859536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8595360"/>
                  </a:lnTo>
                  <a:lnTo>
                    <a:pt x="0" y="859536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1463040" y="2555748"/>
            <a:ext cx="406908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19"/>
              </a:lnSpc>
            </a:pPr>
            <a:r>
              <a:rPr lang="en-US" sz="28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1. Complaints Repeat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35608" y="3034560"/>
            <a:ext cx="4069080" cy="5120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Several patients report long waiting times over a few weeks.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2524363" y="4890097"/>
            <a:ext cx="1385888" cy="1385888"/>
            <a:chOff x="0" y="0"/>
            <a:chExt cx="1847850" cy="18478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47850" cy="1847850"/>
            </a:xfrm>
            <a:custGeom>
              <a:avLst/>
              <a:gdLst/>
              <a:ahLst/>
              <a:cxnLst/>
              <a:rect r="r" b="b" t="t" l="l"/>
              <a:pathLst>
                <a:path h="1847850" w="1847850">
                  <a:moveTo>
                    <a:pt x="0" y="923925"/>
                  </a:moveTo>
                  <a:cubicBezTo>
                    <a:pt x="0" y="413639"/>
                    <a:pt x="413639" y="0"/>
                    <a:pt x="923925" y="0"/>
                  </a:cubicBezTo>
                  <a:cubicBezTo>
                    <a:pt x="1434211" y="0"/>
                    <a:pt x="1847850" y="413639"/>
                    <a:pt x="1847850" y="923925"/>
                  </a:cubicBezTo>
                  <a:cubicBezTo>
                    <a:pt x="1847850" y="1434211"/>
                    <a:pt x="1434211" y="1847850"/>
                    <a:pt x="923925" y="1847850"/>
                  </a:cubicBezTo>
                  <a:cubicBezTo>
                    <a:pt x="413639" y="1847850"/>
                    <a:pt x="0" y="1434211"/>
                    <a:pt x="0" y="923925"/>
                  </a:cubicBezTo>
                  <a:close/>
                </a:path>
              </a:pathLst>
            </a:custGeom>
            <a:solidFill>
              <a:srgbClr val="FFE0C9"/>
            </a:solidFill>
            <a:ln w="14288" cap="sq">
              <a:solidFill>
                <a:srgbClr val="F1762F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3113532" y="5074920"/>
            <a:ext cx="82296" cy="480060"/>
            <a:chOff x="0" y="0"/>
            <a:chExt cx="109728" cy="64008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09728" cy="640080"/>
            </a:xfrm>
            <a:custGeom>
              <a:avLst/>
              <a:gdLst/>
              <a:ahLst/>
              <a:cxnLst/>
              <a:rect r="r" b="b" t="t" l="l"/>
              <a:pathLst>
                <a:path h="640080" w="109728">
                  <a:moveTo>
                    <a:pt x="0" y="0"/>
                  </a:moveTo>
                  <a:lnTo>
                    <a:pt x="109728" y="0"/>
                  </a:lnTo>
                  <a:lnTo>
                    <a:pt x="109728" y="640080"/>
                  </a:lnTo>
                  <a:lnTo>
                    <a:pt x="0" y="640080"/>
                  </a:lnTo>
                  <a:close/>
                </a:path>
              </a:pathLst>
            </a:custGeom>
            <a:solidFill>
              <a:srgbClr val="101010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3113532" y="5493258"/>
            <a:ext cx="384048" cy="68580"/>
            <a:chOff x="0" y="0"/>
            <a:chExt cx="512064" cy="914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512064" cy="91440"/>
            </a:xfrm>
            <a:custGeom>
              <a:avLst/>
              <a:gdLst/>
              <a:ahLst/>
              <a:cxnLst/>
              <a:rect r="r" b="b" t="t" l="l"/>
              <a:pathLst>
                <a:path h="91440" w="512064">
                  <a:moveTo>
                    <a:pt x="0" y="0"/>
                  </a:moveTo>
                  <a:lnTo>
                    <a:pt x="512064" y="0"/>
                  </a:lnTo>
                  <a:lnTo>
                    <a:pt x="512064" y="91440"/>
                  </a:lnTo>
                  <a:lnTo>
                    <a:pt x="0" y="91440"/>
                  </a:lnTo>
                  <a:close/>
                </a:path>
              </a:pathLst>
            </a:custGeom>
            <a:solidFill>
              <a:srgbClr val="101010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3463290" y="5623560"/>
            <a:ext cx="1371600" cy="850392"/>
            <a:chOff x="0" y="0"/>
            <a:chExt cx="1828800" cy="113385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828800" cy="1133856"/>
            </a:xfrm>
            <a:custGeom>
              <a:avLst/>
              <a:gdLst/>
              <a:ahLst/>
              <a:cxnLst/>
              <a:rect r="r" b="b" t="t" l="l"/>
              <a:pathLst>
                <a:path h="1133856" w="1828800">
                  <a:moveTo>
                    <a:pt x="0" y="188976"/>
                  </a:moveTo>
                  <a:cubicBezTo>
                    <a:pt x="0" y="84582"/>
                    <a:pt x="84582" y="0"/>
                    <a:pt x="188976" y="0"/>
                  </a:cubicBezTo>
                  <a:lnTo>
                    <a:pt x="1639824" y="0"/>
                  </a:lnTo>
                  <a:cubicBezTo>
                    <a:pt x="1744218" y="0"/>
                    <a:pt x="1828800" y="84582"/>
                    <a:pt x="1828800" y="188976"/>
                  </a:cubicBezTo>
                  <a:lnTo>
                    <a:pt x="1828800" y="944880"/>
                  </a:lnTo>
                  <a:cubicBezTo>
                    <a:pt x="1828800" y="1049274"/>
                    <a:pt x="1744218" y="1133856"/>
                    <a:pt x="1639824" y="1133856"/>
                  </a:cubicBezTo>
                  <a:lnTo>
                    <a:pt x="188976" y="1133856"/>
                  </a:lnTo>
                  <a:cubicBezTo>
                    <a:pt x="84582" y="1133856"/>
                    <a:pt x="0" y="1049274"/>
                    <a:pt x="0" y="944880"/>
                  </a:cubicBezTo>
                  <a:close/>
                </a:path>
              </a:pathLst>
            </a:custGeom>
            <a:solidFill>
              <a:srgbClr val="F1762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1828800" cy="11338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!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6713696" y="2255996"/>
            <a:ext cx="4883468" cy="6460808"/>
            <a:chOff x="0" y="0"/>
            <a:chExt cx="6511290" cy="861441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511290" cy="8614410"/>
            </a:xfrm>
            <a:custGeom>
              <a:avLst/>
              <a:gdLst/>
              <a:ahLst/>
              <a:cxnLst/>
              <a:rect r="r" b="b" t="t" l="l"/>
              <a:pathLst>
                <a:path h="8614410" w="6511290">
                  <a:moveTo>
                    <a:pt x="0" y="1085215"/>
                  </a:moveTo>
                  <a:cubicBezTo>
                    <a:pt x="0" y="485902"/>
                    <a:pt x="485902" y="0"/>
                    <a:pt x="1085215" y="0"/>
                  </a:cubicBezTo>
                  <a:lnTo>
                    <a:pt x="5426075" y="0"/>
                  </a:lnTo>
                  <a:cubicBezTo>
                    <a:pt x="6025388" y="0"/>
                    <a:pt x="6511290" y="485902"/>
                    <a:pt x="6511290" y="1085215"/>
                  </a:cubicBezTo>
                  <a:lnTo>
                    <a:pt x="6511290" y="7529195"/>
                  </a:lnTo>
                  <a:cubicBezTo>
                    <a:pt x="6511290" y="8128508"/>
                    <a:pt x="6025388" y="8614410"/>
                    <a:pt x="5426075" y="8614410"/>
                  </a:cubicBezTo>
                  <a:lnTo>
                    <a:pt x="1085215" y="8614410"/>
                  </a:lnTo>
                  <a:cubicBezTo>
                    <a:pt x="485902" y="8614410"/>
                    <a:pt x="0" y="8128508"/>
                    <a:pt x="0" y="752919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6720840" y="2263140"/>
            <a:ext cx="137160" cy="6446520"/>
            <a:chOff x="0" y="0"/>
            <a:chExt cx="182880" cy="859536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82880" cy="8595360"/>
            </a:xfrm>
            <a:custGeom>
              <a:avLst/>
              <a:gdLst/>
              <a:ahLst/>
              <a:cxnLst/>
              <a:rect r="r" b="b" t="t" l="l"/>
              <a:pathLst>
                <a:path h="859536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8595360"/>
                  </a:lnTo>
                  <a:lnTo>
                    <a:pt x="0" y="859536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sp>
        <p:nvSpPr>
          <p:cNvPr name="TextBox 23" id="23"/>
          <p:cNvSpPr txBox="true"/>
          <p:nvPr/>
        </p:nvSpPr>
        <p:spPr>
          <a:xfrm rot="0">
            <a:off x="7155180" y="2555748"/>
            <a:ext cx="4069080" cy="924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19"/>
              </a:lnSpc>
            </a:pPr>
            <a:r>
              <a:rPr lang="en-US" sz="28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2. VoiceFirst Shows the Pattern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155180" y="3296412"/>
            <a:ext cx="4069080" cy="5120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Most reports occur between 9–11 AM and mainly at three clinic locations.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7886700" y="5925941"/>
            <a:ext cx="384048" cy="685800"/>
            <a:chOff x="0" y="0"/>
            <a:chExt cx="512064" cy="9144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12064" cy="914400"/>
            </a:xfrm>
            <a:custGeom>
              <a:avLst/>
              <a:gdLst/>
              <a:ahLst/>
              <a:cxnLst/>
              <a:rect r="r" b="b" t="t" l="l"/>
              <a:pathLst>
                <a:path h="914400" w="512064">
                  <a:moveTo>
                    <a:pt x="0" y="0"/>
                  </a:moveTo>
                  <a:lnTo>
                    <a:pt x="512064" y="0"/>
                  </a:lnTo>
                  <a:lnTo>
                    <a:pt x="512064" y="914400"/>
                  </a:lnTo>
                  <a:lnTo>
                    <a:pt x="0" y="91440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8476488" y="5432927"/>
            <a:ext cx="384048" cy="1165860"/>
            <a:chOff x="0" y="0"/>
            <a:chExt cx="512064" cy="155448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512064" cy="1554480"/>
            </a:xfrm>
            <a:custGeom>
              <a:avLst/>
              <a:gdLst/>
              <a:ahLst/>
              <a:cxnLst/>
              <a:rect r="r" b="b" t="t" l="l"/>
              <a:pathLst>
                <a:path h="1554480" w="512064">
                  <a:moveTo>
                    <a:pt x="0" y="0"/>
                  </a:moveTo>
                  <a:lnTo>
                    <a:pt x="512064" y="0"/>
                  </a:lnTo>
                  <a:lnTo>
                    <a:pt x="512064" y="1554480"/>
                  </a:lnTo>
                  <a:lnTo>
                    <a:pt x="0" y="155448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8983980" y="4932559"/>
            <a:ext cx="384048" cy="1645920"/>
            <a:chOff x="0" y="0"/>
            <a:chExt cx="512064" cy="219456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512064" cy="2194560"/>
            </a:xfrm>
            <a:custGeom>
              <a:avLst/>
              <a:gdLst/>
              <a:ahLst/>
              <a:cxnLst/>
              <a:rect r="r" b="b" t="t" l="l"/>
              <a:pathLst>
                <a:path h="2194560" w="512064">
                  <a:moveTo>
                    <a:pt x="0" y="0"/>
                  </a:moveTo>
                  <a:lnTo>
                    <a:pt x="512064" y="0"/>
                  </a:lnTo>
                  <a:lnTo>
                    <a:pt x="512064" y="2194560"/>
                  </a:lnTo>
                  <a:lnTo>
                    <a:pt x="0" y="219456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31" id="31"/>
          <p:cNvGrpSpPr/>
          <p:nvPr/>
        </p:nvGrpSpPr>
        <p:grpSpPr>
          <a:xfrm rot="0">
            <a:off x="9565386" y="4437126"/>
            <a:ext cx="384048" cy="2125980"/>
            <a:chOff x="0" y="0"/>
            <a:chExt cx="512064" cy="283464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512064" cy="2834640"/>
            </a:xfrm>
            <a:custGeom>
              <a:avLst/>
              <a:gdLst/>
              <a:ahLst/>
              <a:cxnLst/>
              <a:rect r="r" b="b" t="t" l="l"/>
              <a:pathLst>
                <a:path h="2834640" w="512064">
                  <a:moveTo>
                    <a:pt x="0" y="0"/>
                  </a:moveTo>
                  <a:lnTo>
                    <a:pt x="512064" y="0"/>
                  </a:lnTo>
                  <a:lnTo>
                    <a:pt x="512064" y="2834640"/>
                  </a:lnTo>
                  <a:lnTo>
                    <a:pt x="0" y="283464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grpSp>
        <p:nvGrpSpPr>
          <p:cNvPr name="Group 33" id="33"/>
          <p:cNvGrpSpPr/>
          <p:nvPr/>
        </p:nvGrpSpPr>
        <p:grpSpPr>
          <a:xfrm rot="0">
            <a:off x="12405836" y="2255996"/>
            <a:ext cx="4883468" cy="6460808"/>
            <a:chOff x="0" y="0"/>
            <a:chExt cx="6511290" cy="861441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6511290" cy="8614410"/>
            </a:xfrm>
            <a:custGeom>
              <a:avLst/>
              <a:gdLst/>
              <a:ahLst/>
              <a:cxnLst/>
              <a:rect r="r" b="b" t="t" l="l"/>
              <a:pathLst>
                <a:path h="8614410" w="6511290">
                  <a:moveTo>
                    <a:pt x="0" y="1085215"/>
                  </a:moveTo>
                  <a:cubicBezTo>
                    <a:pt x="0" y="485902"/>
                    <a:pt x="485902" y="0"/>
                    <a:pt x="1085215" y="0"/>
                  </a:cubicBezTo>
                  <a:lnTo>
                    <a:pt x="5426075" y="0"/>
                  </a:lnTo>
                  <a:cubicBezTo>
                    <a:pt x="6025388" y="0"/>
                    <a:pt x="6511290" y="485902"/>
                    <a:pt x="6511290" y="1085215"/>
                  </a:cubicBezTo>
                  <a:lnTo>
                    <a:pt x="6511290" y="7529195"/>
                  </a:lnTo>
                  <a:cubicBezTo>
                    <a:pt x="6511290" y="8128508"/>
                    <a:pt x="6025388" y="8614410"/>
                    <a:pt x="5426075" y="8614410"/>
                  </a:cubicBezTo>
                  <a:lnTo>
                    <a:pt x="1085215" y="8614410"/>
                  </a:lnTo>
                  <a:cubicBezTo>
                    <a:pt x="485902" y="8614410"/>
                    <a:pt x="0" y="8128508"/>
                    <a:pt x="0" y="752919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35" id="35"/>
          <p:cNvGrpSpPr/>
          <p:nvPr/>
        </p:nvGrpSpPr>
        <p:grpSpPr>
          <a:xfrm rot="0">
            <a:off x="12412980" y="2263140"/>
            <a:ext cx="137160" cy="6446520"/>
            <a:chOff x="0" y="0"/>
            <a:chExt cx="182880" cy="859536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82880" cy="8595360"/>
            </a:xfrm>
            <a:custGeom>
              <a:avLst/>
              <a:gdLst/>
              <a:ahLst/>
              <a:cxnLst/>
              <a:rect r="r" b="b" t="t" l="l"/>
              <a:pathLst>
                <a:path h="859536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8595360"/>
                  </a:lnTo>
                  <a:lnTo>
                    <a:pt x="0" y="859536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37" id="37"/>
          <p:cNvSpPr txBox="true"/>
          <p:nvPr/>
        </p:nvSpPr>
        <p:spPr>
          <a:xfrm rot="0">
            <a:off x="12847320" y="2555748"/>
            <a:ext cx="4343400" cy="924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19"/>
              </a:lnSpc>
            </a:pPr>
            <a:r>
              <a:rPr lang="en-US" sz="285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3. Management Finds the Cause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2847320" y="3296412"/>
            <a:ext cx="4069080" cy="5120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Morning walk-ins overlap with scheduled appointments and registration becomes a bottleneck.</a:t>
            </a:r>
          </a:p>
        </p:txBody>
      </p:sp>
      <p:grpSp>
        <p:nvGrpSpPr>
          <p:cNvPr name="Group 39" id="39"/>
          <p:cNvGrpSpPr/>
          <p:nvPr/>
        </p:nvGrpSpPr>
        <p:grpSpPr>
          <a:xfrm rot="0">
            <a:off x="13846016" y="5136356"/>
            <a:ext cx="2208848" cy="535496"/>
            <a:chOff x="0" y="0"/>
            <a:chExt cx="2945130" cy="713994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2945130" cy="713994"/>
            </a:xfrm>
            <a:custGeom>
              <a:avLst/>
              <a:gdLst/>
              <a:ahLst/>
              <a:cxnLst/>
              <a:rect r="r" b="b" t="t" l="l"/>
              <a:pathLst>
                <a:path h="713994" w="2945130">
                  <a:moveTo>
                    <a:pt x="0" y="713994"/>
                  </a:moveTo>
                  <a:lnTo>
                    <a:pt x="178435" y="0"/>
                  </a:lnTo>
                  <a:lnTo>
                    <a:pt x="2766568" y="0"/>
                  </a:lnTo>
                  <a:lnTo>
                    <a:pt x="2945130" y="713994"/>
                  </a:lnTo>
                  <a:close/>
                </a:path>
              </a:pathLst>
            </a:custGeom>
            <a:solidFill>
              <a:srgbClr val="FFE0C9"/>
            </a:solidFill>
            <a:ln w="14288" cap="sq">
              <a:solidFill>
                <a:srgbClr val="F1762F"/>
              </a:solidFill>
              <a:prstDash val="solid"/>
              <a:miter/>
            </a:ln>
          </p:spPr>
        </p:sp>
      </p:grpSp>
      <p:grpSp>
        <p:nvGrpSpPr>
          <p:cNvPr name="Group 41" id="41"/>
          <p:cNvGrpSpPr/>
          <p:nvPr/>
        </p:nvGrpSpPr>
        <p:grpSpPr>
          <a:xfrm rot="0">
            <a:off x="14051756" y="5885678"/>
            <a:ext cx="1728788" cy="535496"/>
            <a:chOff x="0" y="0"/>
            <a:chExt cx="2305050" cy="713994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2305050" cy="713994"/>
            </a:xfrm>
            <a:custGeom>
              <a:avLst/>
              <a:gdLst/>
              <a:ahLst/>
              <a:cxnLst/>
              <a:rect r="r" b="b" t="t" l="l"/>
              <a:pathLst>
                <a:path h="713994" w="2305050">
                  <a:moveTo>
                    <a:pt x="0" y="713994"/>
                  </a:moveTo>
                  <a:lnTo>
                    <a:pt x="178435" y="0"/>
                  </a:lnTo>
                  <a:lnTo>
                    <a:pt x="2126488" y="0"/>
                  </a:lnTo>
                  <a:lnTo>
                    <a:pt x="2305050" y="713994"/>
                  </a:lnTo>
                  <a:close/>
                </a:path>
              </a:pathLst>
            </a:custGeom>
            <a:solidFill>
              <a:srgbClr val="FFE0C9"/>
            </a:solidFill>
            <a:ln w="14288" cap="sq">
              <a:solidFill>
                <a:srgbClr val="F1762F"/>
              </a:solidFill>
              <a:prstDash val="solid"/>
              <a:miter/>
            </a:ln>
          </p:spPr>
        </p:sp>
      </p:grpSp>
      <p:grpSp>
        <p:nvGrpSpPr>
          <p:cNvPr name="Group 43" id="43"/>
          <p:cNvGrpSpPr/>
          <p:nvPr/>
        </p:nvGrpSpPr>
        <p:grpSpPr>
          <a:xfrm rot="0">
            <a:off x="14257496" y="6550904"/>
            <a:ext cx="1248727" cy="535496"/>
            <a:chOff x="0" y="0"/>
            <a:chExt cx="1664970" cy="713994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1664970" cy="713994"/>
            </a:xfrm>
            <a:custGeom>
              <a:avLst/>
              <a:gdLst/>
              <a:ahLst/>
              <a:cxnLst/>
              <a:rect r="r" b="b" t="t" l="l"/>
              <a:pathLst>
                <a:path h="713994" w="1664970">
                  <a:moveTo>
                    <a:pt x="0" y="713994"/>
                  </a:moveTo>
                  <a:lnTo>
                    <a:pt x="178435" y="0"/>
                  </a:lnTo>
                  <a:lnTo>
                    <a:pt x="1486408" y="0"/>
                  </a:lnTo>
                  <a:lnTo>
                    <a:pt x="1664970" y="713994"/>
                  </a:lnTo>
                  <a:close/>
                </a:path>
              </a:pathLst>
            </a:custGeom>
            <a:solidFill>
              <a:srgbClr val="F1762F"/>
            </a:solidFill>
            <a:ln w="14288" cap="sq">
              <a:solidFill>
                <a:srgbClr val="F1762F"/>
              </a:solidFill>
              <a:prstDash val="solid"/>
              <a:miter/>
            </a:ln>
          </p:spPr>
        </p:sp>
      </p:grpSp>
      <p:grpSp>
        <p:nvGrpSpPr>
          <p:cNvPr name="Group 45" id="45"/>
          <p:cNvGrpSpPr/>
          <p:nvPr/>
        </p:nvGrpSpPr>
        <p:grpSpPr>
          <a:xfrm rot="0">
            <a:off x="0" y="10094976"/>
            <a:ext cx="18287543" cy="192024"/>
            <a:chOff x="0" y="0"/>
            <a:chExt cx="24383390" cy="256032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24383364" cy="256032"/>
            </a:xfrm>
            <a:custGeom>
              <a:avLst/>
              <a:gdLst/>
              <a:ahLst/>
              <a:cxnLst/>
              <a:rect r="r" b="b" t="t" l="l"/>
              <a:pathLst>
                <a:path h="256032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256032"/>
                  </a:lnTo>
                  <a:lnTo>
                    <a:pt x="0" y="256032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47" id="47"/>
          <p:cNvGrpSpPr/>
          <p:nvPr/>
        </p:nvGrpSpPr>
        <p:grpSpPr>
          <a:xfrm rot="0">
            <a:off x="15293340" y="9368028"/>
            <a:ext cx="2125980" cy="534533"/>
            <a:chOff x="0" y="0"/>
            <a:chExt cx="2834640" cy="712711"/>
          </a:xfrm>
        </p:grpSpPr>
        <p:sp>
          <p:nvSpPr>
            <p:cNvPr name="Freeform 48" id="48" descr="image(14).png"/>
            <p:cNvSpPr/>
            <p:nvPr/>
          </p:nvSpPr>
          <p:spPr>
            <a:xfrm flipH="false" flipV="false" rot="0">
              <a:off x="0" y="0"/>
              <a:ext cx="2834640" cy="712724"/>
            </a:xfrm>
            <a:custGeom>
              <a:avLst/>
              <a:gdLst/>
              <a:ahLst/>
              <a:cxnLst/>
              <a:rect r="r" b="b" t="t" l="l"/>
              <a:pathLst>
                <a:path h="712724" w="2834640">
                  <a:moveTo>
                    <a:pt x="0" y="0"/>
                  </a:moveTo>
                  <a:lnTo>
                    <a:pt x="2834640" y="0"/>
                  </a:lnTo>
                  <a:lnTo>
                    <a:pt x="2834640" y="712724"/>
                  </a:lnTo>
                  <a:lnTo>
                    <a:pt x="0" y="71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1"/>
              </a:stretch>
            </a:blipFill>
          </p:spPr>
        </p:sp>
      </p:grpSp>
      <p:sp>
        <p:nvSpPr>
          <p:cNvPr name="TextBox 49" id="49"/>
          <p:cNvSpPr txBox="true"/>
          <p:nvPr/>
        </p:nvSpPr>
        <p:spPr>
          <a:xfrm rot="0">
            <a:off x="845820" y="9564624"/>
            <a:ext cx="502920" cy="251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69645C"/>
                </a:solidFill>
                <a:latin typeface="Aptos"/>
                <a:ea typeface="Aptos"/>
                <a:cs typeface="Aptos"/>
                <a:sym typeface="Apto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82980" y="566928"/>
            <a:ext cx="16276320" cy="841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8. Management Improves the Patient Journey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90136" y="2187416"/>
            <a:ext cx="7626668" cy="6735128"/>
            <a:chOff x="0" y="0"/>
            <a:chExt cx="10168890" cy="898017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0168890" cy="8980170"/>
            </a:xfrm>
            <a:custGeom>
              <a:avLst/>
              <a:gdLst/>
              <a:ahLst/>
              <a:cxnLst/>
              <a:rect r="r" b="b" t="t" l="l"/>
              <a:pathLst>
                <a:path h="8980170" w="10168890">
                  <a:moveTo>
                    <a:pt x="0" y="1496695"/>
                  </a:moveTo>
                  <a:cubicBezTo>
                    <a:pt x="0" y="670052"/>
                    <a:pt x="670052" y="0"/>
                    <a:pt x="1496695" y="0"/>
                  </a:cubicBezTo>
                  <a:lnTo>
                    <a:pt x="8672195" y="0"/>
                  </a:lnTo>
                  <a:cubicBezTo>
                    <a:pt x="9498838" y="0"/>
                    <a:pt x="10168890" y="670052"/>
                    <a:pt x="10168890" y="1496695"/>
                  </a:cubicBezTo>
                  <a:lnTo>
                    <a:pt x="10168890" y="7483475"/>
                  </a:lnTo>
                  <a:cubicBezTo>
                    <a:pt x="10168890" y="8310118"/>
                    <a:pt x="9498838" y="8980170"/>
                    <a:pt x="8672195" y="8980170"/>
                  </a:cubicBezTo>
                  <a:lnTo>
                    <a:pt x="1496695" y="8980170"/>
                  </a:lnTo>
                  <a:cubicBezTo>
                    <a:pt x="670052" y="8980170"/>
                    <a:pt x="0" y="8310118"/>
                    <a:pt x="0" y="74834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097280" y="2194560"/>
            <a:ext cx="137160" cy="6720840"/>
            <a:chOff x="0" y="0"/>
            <a:chExt cx="182880" cy="89611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2880" cy="8961120"/>
            </a:xfrm>
            <a:custGeom>
              <a:avLst/>
              <a:gdLst/>
              <a:ahLst/>
              <a:cxnLst/>
              <a:rect r="r" b="b" t="t" l="l"/>
              <a:pathLst>
                <a:path h="896112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8961120"/>
                  </a:lnTo>
                  <a:lnTo>
                    <a:pt x="0" y="8961120"/>
                  </a:lnTo>
                  <a:close/>
                </a:path>
              </a:pathLst>
            </a:custGeom>
            <a:solidFill>
              <a:srgbClr val="DA4E1E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531620" y="2487168"/>
            <a:ext cx="681228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60"/>
              </a:lnSpc>
            </a:pPr>
            <a:r>
              <a:rPr lang="en-US" sz="33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Before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31620" y="3227832"/>
            <a:ext cx="6812280" cy="5394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• Walk-ins and appointments enter the same queue</a:t>
            </a:r>
          </a:p>
          <a:p>
            <a:pPr algn="l">
              <a:lnSpc>
                <a:spcPts val="2340"/>
              </a:lnSpc>
            </a:pPr>
          </a:p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• Registration peaks between 9–11 AM</a:t>
            </a:r>
          </a:p>
          <a:p>
            <a:pPr algn="l">
              <a:lnSpc>
                <a:spcPts val="2340"/>
              </a:lnSpc>
            </a:pPr>
          </a:p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• Patients repeatedly ask for updates</a:t>
            </a:r>
          </a:p>
          <a:p>
            <a:pPr algn="l">
              <a:lnSpc>
                <a:spcPts val="2340"/>
              </a:lnSpc>
            </a:pPr>
          </a:p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• Complaints are handled one by one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9525476" y="2187416"/>
            <a:ext cx="7626668" cy="6735128"/>
            <a:chOff x="0" y="0"/>
            <a:chExt cx="10168890" cy="898017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0168890" cy="8980170"/>
            </a:xfrm>
            <a:custGeom>
              <a:avLst/>
              <a:gdLst/>
              <a:ahLst/>
              <a:cxnLst/>
              <a:rect r="r" b="b" t="t" l="l"/>
              <a:pathLst>
                <a:path h="8980170" w="10168890">
                  <a:moveTo>
                    <a:pt x="0" y="1496695"/>
                  </a:moveTo>
                  <a:cubicBezTo>
                    <a:pt x="0" y="670052"/>
                    <a:pt x="670052" y="0"/>
                    <a:pt x="1496695" y="0"/>
                  </a:cubicBezTo>
                  <a:lnTo>
                    <a:pt x="8672195" y="0"/>
                  </a:lnTo>
                  <a:cubicBezTo>
                    <a:pt x="9498838" y="0"/>
                    <a:pt x="10168890" y="670052"/>
                    <a:pt x="10168890" y="1496695"/>
                  </a:cubicBezTo>
                  <a:lnTo>
                    <a:pt x="10168890" y="7483475"/>
                  </a:lnTo>
                  <a:cubicBezTo>
                    <a:pt x="10168890" y="8310118"/>
                    <a:pt x="9498838" y="8980170"/>
                    <a:pt x="8672195" y="8980170"/>
                  </a:cubicBezTo>
                  <a:lnTo>
                    <a:pt x="1496695" y="8980170"/>
                  </a:lnTo>
                  <a:cubicBezTo>
                    <a:pt x="670052" y="8980170"/>
                    <a:pt x="0" y="8310118"/>
                    <a:pt x="0" y="748347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EBE2CF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9532620" y="2194560"/>
            <a:ext cx="137160" cy="6720840"/>
            <a:chOff x="0" y="0"/>
            <a:chExt cx="182880" cy="896112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82880" cy="8961120"/>
            </a:xfrm>
            <a:custGeom>
              <a:avLst/>
              <a:gdLst/>
              <a:ahLst/>
              <a:cxnLst/>
              <a:rect r="r" b="b" t="t" l="l"/>
              <a:pathLst>
                <a:path h="896112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8961120"/>
                  </a:lnTo>
                  <a:lnTo>
                    <a:pt x="0" y="896112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9966960" y="2487168"/>
            <a:ext cx="6812280" cy="525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60"/>
              </a:lnSpc>
            </a:pPr>
            <a:r>
              <a:rPr lang="en-US" sz="3300" b="true">
                <a:solidFill>
                  <a:srgbClr val="101010"/>
                </a:solidFill>
                <a:latin typeface="Aptos Bold"/>
                <a:ea typeface="Aptos Bold"/>
                <a:cs typeface="Aptos Bold"/>
                <a:sym typeface="Aptos Bold"/>
              </a:rPr>
              <a:t>After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966960" y="3227832"/>
            <a:ext cx="6812280" cy="5394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• Separate handling for walk-ins and appointments</a:t>
            </a:r>
          </a:p>
          <a:p>
            <a:pPr algn="l">
              <a:lnSpc>
                <a:spcPts val="2340"/>
              </a:lnSpc>
            </a:pPr>
          </a:p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• Additional registration support during peak hours</a:t>
            </a:r>
          </a:p>
          <a:p>
            <a:pPr algn="l">
              <a:lnSpc>
                <a:spcPts val="2340"/>
              </a:lnSpc>
            </a:pPr>
          </a:p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• Clear patient communication</a:t>
            </a:r>
          </a:p>
          <a:p>
            <a:pPr algn="l">
              <a:lnSpc>
                <a:spcPts val="2340"/>
              </a:lnSpc>
            </a:pPr>
          </a:p>
          <a:p>
            <a:pPr algn="l">
              <a:lnSpc>
                <a:spcPts val="2340"/>
              </a:lnSpc>
            </a:pPr>
            <a:r>
              <a:rPr lang="en-US" sz="1950">
                <a:solidFill>
                  <a:srgbClr val="373737"/>
                </a:solidFill>
                <a:latin typeface="Aptos"/>
                <a:ea typeface="Aptos"/>
                <a:cs typeface="Aptos"/>
                <a:sym typeface="Aptos"/>
              </a:rPr>
              <a:t>• Waiting-time trend monitored after the change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8709660" y="4732020"/>
            <a:ext cx="754380" cy="891540"/>
            <a:chOff x="0" y="0"/>
            <a:chExt cx="1005840" cy="118872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005840" cy="1188720"/>
            </a:xfrm>
            <a:custGeom>
              <a:avLst/>
              <a:gdLst/>
              <a:ahLst/>
              <a:cxnLst/>
              <a:rect r="r" b="b" t="t" l="l"/>
              <a:pathLst>
                <a:path h="1188720" w="1005840">
                  <a:moveTo>
                    <a:pt x="0" y="297180"/>
                  </a:moveTo>
                  <a:lnTo>
                    <a:pt x="502920" y="297180"/>
                  </a:lnTo>
                  <a:lnTo>
                    <a:pt x="502920" y="0"/>
                  </a:lnTo>
                  <a:lnTo>
                    <a:pt x="1005840" y="594360"/>
                  </a:lnTo>
                  <a:lnTo>
                    <a:pt x="502920" y="1188720"/>
                  </a:lnTo>
                  <a:lnTo>
                    <a:pt x="502920" y="891540"/>
                  </a:lnTo>
                  <a:lnTo>
                    <a:pt x="0" y="891540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0" y="10094976"/>
            <a:ext cx="18287543" cy="192024"/>
            <a:chOff x="0" y="0"/>
            <a:chExt cx="24383390" cy="256032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4383364" cy="256032"/>
            </a:xfrm>
            <a:custGeom>
              <a:avLst/>
              <a:gdLst/>
              <a:ahLst/>
              <a:cxnLst/>
              <a:rect r="r" b="b" t="t" l="l"/>
              <a:pathLst>
                <a:path h="256032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256032"/>
                  </a:lnTo>
                  <a:lnTo>
                    <a:pt x="0" y="256032"/>
                  </a:lnTo>
                  <a:close/>
                </a:path>
              </a:pathLst>
            </a:custGeom>
            <a:solidFill>
              <a:srgbClr val="F1762F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5293340" y="9368028"/>
            <a:ext cx="2125980" cy="534533"/>
            <a:chOff x="0" y="0"/>
            <a:chExt cx="2834640" cy="712711"/>
          </a:xfrm>
        </p:grpSpPr>
        <p:sp>
          <p:nvSpPr>
            <p:cNvPr name="Freeform 20" id="20" descr="image(14).png"/>
            <p:cNvSpPr/>
            <p:nvPr/>
          </p:nvSpPr>
          <p:spPr>
            <a:xfrm flipH="false" flipV="false" rot="0">
              <a:off x="0" y="0"/>
              <a:ext cx="2834640" cy="712724"/>
            </a:xfrm>
            <a:custGeom>
              <a:avLst/>
              <a:gdLst/>
              <a:ahLst/>
              <a:cxnLst/>
              <a:rect r="r" b="b" t="t" l="l"/>
              <a:pathLst>
                <a:path h="712724" w="2834640">
                  <a:moveTo>
                    <a:pt x="0" y="0"/>
                  </a:moveTo>
                  <a:lnTo>
                    <a:pt x="2834640" y="0"/>
                  </a:lnTo>
                  <a:lnTo>
                    <a:pt x="2834640" y="712724"/>
                  </a:lnTo>
                  <a:lnTo>
                    <a:pt x="0" y="71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1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845820" y="9564624"/>
            <a:ext cx="502920" cy="251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69645C"/>
                </a:solidFill>
                <a:latin typeface="Aptos"/>
                <a:ea typeface="Aptos"/>
                <a:cs typeface="Aptos"/>
                <a:sym typeface="Apto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DAHR-UXUS74</dc:identifier>
  <dcterms:modified xsi:type="dcterms:W3CDTF">2011-08-01T06:04:30Z</dcterms:modified>
  <cp:revision>1</cp:revision>
  <dc:title>VoiceFirst_Clinics_Case_Study.pptx</dc:title>
</cp:coreProperties>
</file>