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8288000" cy="10287000"/>
  <p:notesSz cx="6858000" cy="9144000"/>
  <p:embeddedFontLst>
    <p:embeddedFont>
      <p:font typeface="Aptos Bold" charset="1" panose="020B0004020202020204"/>
      <p:regular r:id="rId17"/>
    </p:embeddedFont>
    <p:embeddedFont>
      <p:font typeface="Aptos" charset="1" panose="020B0004020202020204"/>
      <p:regular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fonts/font17.fntdata" Type="http://schemas.openxmlformats.org/officeDocument/2006/relationships/font"/><Relationship Id="rId18" Target="fonts/font18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Relationship Id="rId3" Target="../media/image3.png" Type="http://schemas.openxmlformats.org/officeDocument/2006/relationships/image"/><Relationship Id="rId4" Target="../media/image1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29500" y="1029500"/>
            <a:ext cx="4804353" cy="343167"/>
            <a:chOff x="0" y="0"/>
            <a:chExt cx="6405804" cy="4575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05805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2790" r="0" b="-22279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6405804" cy="4670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21"/>
                </a:lnSpc>
              </a:pPr>
              <a:r>
                <a:rPr lang="en-US" b="true" sz="13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CASE STUDY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29500" y="1853108"/>
            <a:ext cx="10638215" cy="2402176"/>
            <a:chOff x="0" y="0"/>
            <a:chExt cx="14184287" cy="320290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4184281" cy="3202902"/>
            </a:xfrm>
            <a:custGeom>
              <a:avLst/>
              <a:gdLst/>
              <a:ahLst/>
              <a:cxnLst/>
              <a:rect r="r" b="b" t="t" l="l"/>
              <a:pathLst>
                <a:path h="3202902" w="14184281">
                  <a:moveTo>
                    <a:pt x="0" y="0"/>
                  </a:moveTo>
                  <a:lnTo>
                    <a:pt x="14184281" y="0"/>
                  </a:lnTo>
                  <a:lnTo>
                    <a:pt x="14184281" y="3202902"/>
                  </a:lnTo>
                  <a:lnTo>
                    <a:pt x="0" y="3202902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290" r="0" b="-36290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14184287" cy="32124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6124"/>
                </a:lnSpc>
              </a:pPr>
              <a:r>
                <a:rPr lang="en-US" sz="5103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How an Operational Intelligence Platform Helps Management Make Better Decisions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70686" y="4598451"/>
            <a:ext cx="10706843" cy="754971"/>
            <a:chOff x="0" y="0"/>
            <a:chExt cx="14275791" cy="1006627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4275794" cy="1006626"/>
            </a:xfrm>
            <a:custGeom>
              <a:avLst/>
              <a:gdLst/>
              <a:ahLst/>
              <a:cxnLst/>
              <a:rect r="r" b="b" t="t" l="l"/>
              <a:pathLst>
                <a:path h="1006626" w="14275794">
                  <a:moveTo>
                    <a:pt x="0" y="0"/>
                  </a:moveTo>
                  <a:lnTo>
                    <a:pt x="14275794" y="0"/>
                  </a:lnTo>
                  <a:lnTo>
                    <a:pt x="14275794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6333" r="0" b="-226333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0"/>
              <a:ext cx="14275791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62"/>
                </a:lnSpc>
              </a:pPr>
              <a:r>
                <a:rPr lang="en-US" sz="2551">
                  <a:solidFill>
                    <a:srgbClr val="E8E8E8"/>
                  </a:solidFill>
                  <a:latin typeface="Aptos"/>
                  <a:ea typeface="Aptos"/>
                  <a:cs typeface="Aptos"/>
                  <a:sym typeface="Aptos"/>
                </a:rPr>
                <a:t>ABC Foods case study: 40 branches, 600 employees, and thousands of daily customer interactions.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070686" y="8620382"/>
            <a:ext cx="7961500" cy="480431"/>
            <a:chOff x="0" y="0"/>
            <a:chExt cx="10615333" cy="64057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0615333" cy="640580"/>
            </a:xfrm>
            <a:custGeom>
              <a:avLst/>
              <a:gdLst/>
              <a:ahLst/>
              <a:cxnLst/>
              <a:rect r="r" b="b" t="t" l="l"/>
              <a:pathLst>
                <a:path h="640580" w="10615333">
                  <a:moveTo>
                    <a:pt x="0" y="0"/>
                  </a:moveTo>
                  <a:lnTo>
                    <a:pt x="10615333" y="0"/>
                  </a:lnTo>
                  <a:lnTo>
                    <a:pt x="10615333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72895" r="0" b="-272894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0"/>
              <a:ext cx="10615333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2882"/>
                </a:lnSpc>
              </a:pPr>
              <a:r>
                <a:rPr lang="en-US" b="true" sz="240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Every issue. One database. Zero blind spots.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3579926" y="1637671"/>
            <a:ext cx="1666275" cy="1254471"/>
            <a:chOff x="0" y="0"/>
            <a:chExt cx="2221700" cy="167262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2221738" cy="1672590"/>
            </a:xfrm>
            <a:custGeom>
              <a:avLst/>
              <a:gdLst/>
              <a:ahLst/>
              <a:cxnLst/>
              <a:rect r="r" b="b" t="t" l="l"/>
              <a:pathLst>
                <a:path h="1672590" w="2221738">
                  <a:moveTo>
                    <a:pt x="0" y="0"/>
                  </a:moveTo>
                  <a:lnTo>
                    <a:pt x="2221738" y="0"/>
                  </a:lnTo>
                  <a:lnTo>
                    <a:pt x="2221738" y="1672590"/>
                  </a:lnTo>
                  <a:lnTo>
                    <a:pt x="0" y="1672590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2221700" cy="16726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40</a:t>
              </a:r>
            </a:p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Branches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15364396" y="3216250"/>
            <a:ext cx="2009442" cy="1323108"/>
            <a:chOff x="0" y="0"/>
            <a:chExt cx="2679256" cy="1764144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679192" cy="1764157"/>
            </a:xfrm>
            <a:custGeom>
              <a:avLst/>
              <a:gdLst/>
              <a:ahLst/>
              <a:cxnLst/>
              <a:rect r="r" b="b" t="t" l="l"/>
              <a:pathLst>
                <a:path h="1764157" w="2679192">
                  <a:moveTo>
                    <a:pt x="0" y="0"/>
                  </a:moveTo>
                  <a:lnTo>
                    <a:pt x="2679192" y="0"/>
                  </a:lnTo>
                  <a:lnTo>
                    <a:pt x="2679192" y="1764157"/>
                  </a:lnTo>
                  <a:lnTo>
                    <a:pt x="0" y="1764157"/>
                  </a:lnTo>
                  <a:close/>
                </a:path>
              </a:pathLst>
            </a:custGeom>
            <a:solidFill>
              <a:srgbClr val="FFFFFF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0"/>
              <a:ext cx="2679256" cy="17641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600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Employees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3305387" y="5481161"/>
            <a:ext cx="2421245" cy="1323108"/>
            <a:chOff x="0" y="0"/>
            <a:chExt cx="3228327" cy="1764144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3228340" cy="1764157"/>
            </a:xfrm>
            <a:custGeom>
              <a:avLst/>
              <a:gdLst/>
              <a:ahLst/>
              <a:cxnLst/>
              <a:rect r="r" b="b" t="t" l="l"/>
              <a:pathLst>
                <a:path h="1764157" w="3228340">
                  <a:moveTo>
                    <a:pt x="0" y="0"/>
                  </a:moveTo>
                  <a:lnTo>
                    <a:pt x="3228340" y="0"/>
                  </a:lnTo>
                  <a:lnTo>
                    <a:pt x="3228340" y="1764157"/>
                  </a:lnTo>
                  <a:lnTo>
                    <a:pt x="0" y="1764157"/>
                  </a:lnTo>
                  <a:close/>
                </a:path>
              </a:pathLst>
            </a:custGeom>
            <a:solidFill>
              <a:srgbClr val="FFFFFF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0"/>
              <a:ext cx="3228327" cy="17641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1000s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Customers/day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15089867" y="7059730"/>
            <a:ext cx="2146706" cy="1323108"/>
            <a:chOff x="0" y="0"/>
            <a:chExt cx="2862275" cy="1764144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2862326" cy="1764157"/>
            </a:xfrm>
            <a:custGeom>
              <a:avLst/>
              <a:gdLst/>
              <a:ahLst/>
              <a:cxnLst/>
              <a:rect r="r" b="b" t="t" l="l"/>
              <a:pathLst>
                <a:path h="1764157" w="2862326">
                  <a:moveTo>
                    <a:pt x="0" y="0"/>
                  </a:moveTo>
                  <a:lnTo>
                    <a:pt x="2862326" y="0"/>
                  </a:lnTo>
                  <a:lnTo>
                    <a:pt x="2862326" y="1764157"/>
                  </a:lnTo>
                  <a:lnTo>
                    <a:pt x="0" y="1764157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0"/>
              <a:ext cx="2862275" cy="17641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Operational</a:t>
              </a:r>
            </a:p>
            <a:p>
              <a:pPr algn="ctr">
                <a:lnSpc>
                  <a:spcPts val="2702"/>
                </a:lnSpc>
              </a:pPr>
              <a:r>
                <a:rPr lang="en-US" sz="22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Intelligence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6952500" y="9636157"/>
            <a:ext cx="617706" cy="301990"/>
            <a:chOff x="0" y="0"/>
            <a:chExt cx="823608" cy="402654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23603" cy="402651"/>
            </a:xfrm>
            <a:custGeom>
              <a:avLst/>
              <a:gdLst/>
              <a:ahLst/>
              <a:cxnLst/>
              <a:rect r="r" b="b" t="t" l="l"/>
              <a:pathLst>
                <a:path h="402651" w="823603">
                  <a:moveTo>
                    <a:pt x="0" y="0"/>
                  </a:moveTo>
                  <a:lnTo>
                    <a:pt x="823603" y="0"/>
                  </a:lnTo>
                  <a:lnTo>
                    <a:pt x="8236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726" t="0" r="-12726" b="0"/>
              </a:stretch>
            </a:blipFill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82360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01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1098137" y="1029500"/>
            <a:ext cx="4804353" cy="343167"/>
            <a:chOff x="0" y="0"/>
            <a:chExt cx="6405804" cy="45755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405805" cy="457557"/>
            </a:xfrm>
            <a:custGeom>
              <a:avLst/>
              <a:gdLst/>
              <a:ahLst/>
              <a:cxnLst/>
              <a:rect r="r" b="b" t="t" l="l"/>
              <a:pathLst>
                <a:path h="457557" w="6405805">
                  <a:moveTo>
                    <a:pt x="0" y="0"/>
                  </a:moveTo>
                  <a:lnTo>
                    <a:pt x="6405805" y="0"/>
                  </a:lnTo>
                  <a:lnTo>
                    <a:pt x="6405805" y="457557"/>
                  </a:lnTo>
                  <a:lnTo>
                    <a:pt x="0" y="457557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222790" r="0" b="-222790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-9525"/>
              <a:ext cx="6405804" cy="467081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621"/>
                </a:lnSpc>
              </a:pPr>
              <a:r>
                <a:rPr lang="en-US" b="true" sz="1351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CLOSING MESSAGE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1098137" y="1990373"/>
            <a:ext cx="13452186" cy="686333"/>
            <a:chOff x="0" y="0"/>
            <a:chExt cx="17936248" cy="91511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7936252" cy="915115"/>
            </a:xfrm>
            <a:custGeom>
              <a:avLst/>
              <a:gdLst/>
              <a:ahLst/>
              <a:cxnLst/>
              <a:rect r="r" b="b" t="t" l="l"/>
              <a:pathLst>
                <a:path h="915115" w="17936252">
                  <a:moveTo>
                    <a:pt x="0" y="0"/>
                  </a:moveTo>
                  <a:lnTo>
                    <a:pt x="17936252" y="0"/>
                  </a:lnTo>
                  <a:lnTo>
                    <a:pt x="17936252" y="915115"/>
                  </a:lnTo>
                  <a:lnTo>
                    <a:pt x="0" y="91511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31906" r="0" b="-331906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9525"/>
              <a:ext cx="17936248" cy="90558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863"/>
                </a:lnSpc>
              </a:pPr>
              <a:r>
                <a:rPr lang="en-US" sz="4053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Every organization collects financial data.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1098137" y="2951245"/>
            <a:ext cx="14687598" cy="686333"/>
            <a:chOff x="0" y="0"/>
            <a:chExt cx="19583464" cy="915111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9583460" cy="915115"/>
            </a:xfrm>
            <a:custGeom>
              <a:avLst/>
              <a:gdLst/>
              <a:ahLst/>
              <a:cxnLst/>
              <a:rect r="r" b="b" t="t" l="l"/>
              <a:pathLst>
                <a:path h="915115" w="19583460">
                  <a:moveTo>
                    <a:pt x="0" y="0"/>
                  </a:moveTo>
                  <a:lnTo>
                    <a:pt x="19583460" y="0"/>
                  </a:lnTo>
                  <a:lnTo>
                    <a:pt x="19583460" y="915115"/>
                  </a:lnTo>
                  <a:lnTo>
                    <a:pt x="0" y="91511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6980" r="0" b="-366979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9525"/>
              <a:ext cx="19583464" cy="90558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863"/>
                </a:lnSpc>
              </a:pPr>
              <a:r>
                <a:rPr lang="en-US" b="true" sz="4053">
                  <a:solidFill>
                    <a:srgbClr val="F47F2A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Successful organizations also collect operational intelligence.</a:t>
              </a: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166774" y="4255284"/>
            <a:ext cx="11942254" cy="1372676"/>
            <a:chOff x="0" y="0"/>
            <a:chExt cx="15923006" cy="183023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15923000" cy="1830230"/>
            </a:xfrm>
            <a:custGeom>
              <a:avLst/>
              <a:gdLst/>
              <a:ahLst/>
              <a:cxnLst/>
              <a:rect r="r" b="b" t="t" l="l"/>
              <a:pathLst>
                <a:path h="1830230" w="15923000">
                  <a:moveTo>
                    <a:pt x="0" y="0"/>
                  </a:moveTo>
                  <a:lnTo>
                    <a:pt x="15923000" y="0"/>
                  </a:lnTo>
                  <a:lnTo>
                    <a:pt x="15923000" y="1830230"/>
                  </a:lnTo>
                  <a:lnTo>
                    <a:pt x="0" y="183023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119519" r="0" b="-119520"/>
              </a:stretch>
            </a:blipFill>
          </p:spPr>
        </p:sp>
        <p:sp>
          <p:nvSpPr>
            <p:cNvPr name="TextBox 13" id="13"/>
            <p:cNvSpPr txBox="true"/>
            <p:nvPr/>
          </p:nvSpPr>
          <p:spPr>
            <a:xfrm>
              <a:off x="0" y="9525"/>
              <a:ext cx="15923006" cy="1820710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963"/>
                </a:lnSpc>
              </a:pPr>
              <a:r>
                <a:rPr lang="en-US" sz="3302">
                  <a:solidFill>
                    <a:srgbClr val="EAEAEA"/>
                  </a:solidFill>
                  <a:latin typeface="Aptos"/>
                  <a:ea typeface="Aptos"/>
                  <a:cs typeface="Aptos"/>
                  <a:sym typeface="Aptos"/>
                </a:rPr>
                <a:t>Because better information leads to better decisions.</a:t>
              </a:r>
            </a:p>
            <a:p>
              <a:pPr algn="l">
                <a:lnSpc>
                  <a:spcPts val="3963"/>
                </a:lnSpc>
              </a:pPr>
              <a:r>
                <a:rPr lang="en-US" sz="3302">
                  <a:solidFill>
                    <a:srgbClr val="EAEAEA"/>
                  </a:solidFill>
                  <a:latin typeface="Aptos"/>
                  <a:ea typeface="Aptos"/>
                  <a:cs typeface="Aptos"/>
                  <a:sym typeface="Aptos"/>
                </a:rPr>
                <a:t>Better decisions build better organizations.</a:t>
              </a:r>
            </a:p>
          </p:txBody>
        </p:sp>
      </p:grpSp>
      <p:grpSp>
        <p:nvGrpSpPr>
          <p:cNvPr name="Group 14" id="14"/>
          <p:cNvGrpSpPr/>
          <p:nvPr/>
        </p:nvGrpSpPr>
        <p:grpSpPr>
          <a:xfrm rot="0">
            <a:off x="1088603" y="7203483"/>
            <a:ext cx="7980569" cy="1659787"/>
            <a:chOff x="0" y="0"/>
            <a:chExt cx="10640758" cy="221304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10640695" cy="2213062"/>
            </a:xfrm>
            <a:custGeom>
              <a:avLst/>
              <a:gdLst/>
              <a:ahLst/>
              <a:cxnLst/>
              <a:rect r="r" b="b" t="t" l="l"/>
              <a:pathLst>
                <a:path h="2213062" w="10640695">
                  <a:moveTo>
                    <a:pt x="0" y="0"/>
                  </a:moveTo>
                  <a:lnTo>
                    <a:pt x="10640695" y="0"/>
                  </a:lnTo>
                  <a:lnTo>
                    <a:pt x="10640695" y="2213062"/>
                  </a:lnTo>
                  <a:lnTo>
                    <a:pt x="0" y="2213062"/>
                  </a:lnTo>
                  <a:close/>
                </a:path>
              </a:pathLst>
            </a:custGeom>
            <a:gradFill rotWithShape="true">
              <a:gsLst>
                <a:gs pos="0">
                  <a:srgbClr val="FFDE59">
                    <a:alpha val="100000"/>
                  </a:srgbClr>
                </a:gs>
                <a:gs pos="100000">
                  <a:srgbClr val="FF914D">
                    <a:alpha val="100000"/>
                  </a:srgbClr>
                </a:gs>
              </a:gsLst>
              <a:lin ang="0"/>
            </a:gra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10640758" cy="22130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82"/>
                </a:lnSpc>
              </a:pPr>
              <a:r>
                <a:rPr lang="en-US" sz="31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  <a:p>
              <a:pPr algn="ctr">
                <a:lnSpc>
                  <a:spcPts val="3782"/>
                </a:lnSpc>
              </a:pPr>
              <a:r>
                <a:rPr lang="en-US" sz="31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Every issue. One database. Zero blind spots.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9942338" y="7203483"/>
            <a:ext cx="6607893" cy="1659787"/>
            <a:chOff x="0" y="0"/>
            <a:chExt cx="8810523" cy="2213049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8810498" cy="2213062"/>
            </a:xfrm>
            <a:custGeom>
              <a:avLst/>
              <a:gdLst/>
              <a:ahLst/>
              <a:cxnLst/>
              <a:rect r="r" b="b" t="t" l="l"/>
              <a:pathLst>
                <a:path h="2213062" w="8810498">
                  <a:moveTo>
                    <a:pt x="0" y="0"/>
                  </a:moveTo>
                  <a:lnTo>
                    <a:pt x="8810498" y="0"/>
                  </a:lnTo>
                  <a:lnTo>
                    <a:pt x="8810498" y="2213062"/>
                  </a:lnTo>
                  <a:lnTo>
                    <a:pt x="0" y="2213062"/>
                  </a:lnTo>
                  <a:close/>
                </a:path>
              </a:pathLst>
            </a:custGeom>
            <a:solidFill>
              <a:srgbClr val="FFFFFF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0"/>
              <a:ext cx="8810523" cy="22130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Book a demo to see it working on your own scenario.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6952500" y="9636157"/>
            <a:ext cx="617706" cy="301990"/>
            <a:chOff x="0" y="0"/>
            <a:chExt cx="823608" cy="402654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823603" cy="402651"/>
            </a:xfrm>
            <a:custGeom>
              <a:avLst/>
              <a:gdLst/>
              <a:ahLst/>
              <a:cxnLst/>
              <a:rect r="r" b="b" t="t" l="l"/>
              <a:pathLst>
                <a:path h="402651" w="823603">
                  <a:moveTo>
                    <a:pt x="0" y="0"/>
                  </a:moveTo>
                  <a:lnTo>
                    <a:pt x="823603" y="0"/>
                  </a:lnTo>
                  <a:lnTo>
                    <a:pt x="8236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726" t="0" r="-12726" b="0"/>
              </a:stretch>
            </a:blipFill>
          </p:spPr>
        </p:sp>
        <p:sp>
          <p:nvSpPr>
            <p:cNvPr name="TextBox 22" id="22"/>
            <p:cNvSpPr txBox="true"/>
            <p:nvPr/>
          </p:nvSpPr>
          <p:spPr>
            <a:xfrm>
              <a:off x="0" y="0"/>
              <a:ext cx="82360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>
                  <a:solidFill>
                    <a:srgbClr val="FFFFFF"/>
                  </a:solidFill>
                  <a:latin typeface="Aptos"/>
                  <a:ea typeface="Aptos"/>
                  <a:cs typeface="Aptos"/>
                  <a:sym typeface="Aptos"/>
                </a:rPr>
                <a:t>10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1111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28700" y="1420207"/>
            <a:ext cx="8263109" cy="7446586"/>
          </a:xfrm>
          <a:custGeom>
            <a:avLst/>
            <a:gdLst/>
            <a:ahLst/>
            <a:cxnLst/>
            <a:rect r="r" b="b" t="t" l="l"/>
            <a:pathLst>
              <a:path h="7446586" w="8263109">
                <a:moveTo>
                  <a:pt x="0" y="0"/>
                </a:moveTo>
                <a:lnTo>
                  <a:pt x="8263109" y="0"/>
                </a:lnTo>
                <a:lnTo>
                  <a:pt x="8263109" y="7446586"/>
                </a:lnTo>
                <a:lnTo>
                  <a:pt x="0" y="74465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956" t="-18486" r="-2327" b="-28884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9144000" y="1420207"/>
            <a:ext cx="7688849" cy="1592527"/>
          </a:xfrm>
          <a:custGeom>
            <a:avLst/>
            <a:gdLst/>
            <a:ahLst/>
            <a:cxnLst/>
            <a:rect r="r" b="b" t="t" l="l"/>
            <a:pathLst>
              <a:path h="1592527" w="7688849">
                <a:moveTo>
                  <a:pt x="0" y="0"/>
                </a:moveTo>
                <a:lnTo>
                  <a:pt x="7688849" y="0"/>
                </a:lnTo>
                <a:lnTo>
                  <a:pt x="7688849" y="1592527"/>
                </a:lnTo>
                <a:lnTo>
                  <a:pt x="0" y="159252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151" t="-211545" r="0" b="-215445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9782202" y="6428393"/>
            <a:ext cx="8105509" cy="24384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Contact Us:  8943440101 </a:t>
            </a:r>
          </a:p>
          <a:p>
            <a:pPr algn="l" marL="0" indent="0" lvl="0">
              <a:lnSpc>
                <a:spcPts val="3831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Visit Our Website: https://voicefirst.io/</a:t>
            </a:r>
          </a:p>
          <a:p>
            <a:pPr algn="l" marL="0" indent="0" lvl="0">
              <a:lnSpc>
                <a:spcPts val="3831"/>
              </a:lnSpc>
              <a:spcBef>
                <a:spcPct val="0"/>
              </a:spcBef>
            </a:pPr>
          </a:p>
          <a:p>
            <a:pPr algn="l" marL="0" indent="0" lvl="0">
              <a:lnSpc>
                <a:spcPts val="3831"/>
              </a:lnSpc>
              <a:spcBef>
                <a:spcPct val="0"/>
              </a:spcBef>
            </a:pPr>
            <a:r>
              <a:rPr lang="en-US" b="true" sz="3193" strike="noStrike" u="none">
                <a:solidFill>
                  <a:srgbClr val="FFFFFF"/>
                </a:solidFill>
                <a:latin typeface="Aptos Bold"/>
                <a:ea typeface="Aptos Bold"/>
                <a:cs typeface="Aptos Bold"/>
                <a:sym typeface="Aptos Bold"/>
              </a:rPr>
              <a:t>Email:  sales@notetech.com        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9782202" y="3880641"/>
            <a:ext cx="7113683" cy="1262859"/>
            <a:chOff x="0" y="0"/>
            <a:chExt cx="9484910" cy="1683811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9484914" cy="1683806"/>
            </a:xfrm>
            <a:custGeom>
              <a:avLst/>
              <a:gdLst/>
              <a:ahLst/>
              <a:cxnLst/>
              <a:rect r="r" b="b" t="t" l="l"/>
              <a:pathLst>
                <a:path h="1683806" w="9484914">
                  <a:moveTo>
                    <a:pt x="0" y="0"/>
                  </a:moveTo>
                  <a:lnTo>
                    <a:pt x="9484914" y="0"/>
                  </a:lnTo>
                  <a:lnTo>
                    <a:pt x="9484914" y="1683806"/>
                  </a:lnTo>
                  <a:lnTo>
                    <a:pt x="0" y="1683806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74958" r="-13847" b="-74959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9525"/>
              <a:ext cx="9484910" cy="167428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5644"/>
                </a:lnSpc>
              </a:pPr>
              <a:r>
                <a:rPr lang="en-US" sz="4704" b="true">
                  <a:solidFill>
                    <a:srgbClr val="F6F1E8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for Businesses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9782202" y="4814781"/>
            <a:ext cx="7757770" cy="657438"/>
            <a:chOff x="0" y="0"/>
            <a:chExt cx="10798353" cy="91511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0798356" cy="915119"/>
            </a:xfrm>
            <a:custGeom>
              <a:avLst/>
              <a:gdLst/>
              <a:ahLst/>
              <a:cxnLst/>
              <a:rect r="r" b="b" t="t" l="l"/>
              <a:pathLst>
                <a:path h="915119" w="10798356">
                  <a:moveTo>
                    <a:pt x="0" y="0"/>
                  </a:moveTo>
                  <a:lnTo>
                    <a:pt x="10798356" y="0"/>
                  </a:lnTo>
                  <a:lnTo>
                    <a:pt x="10798356" y="915119"/>
                  </a:lnTo>
                  <a:lnTo>
                    <a:pt x="0" y="915119"/>
                  </a:lnTo>
                  <a:close/>
                </a:path>
              </a:pathLst>
            </a:custGeom>
            <a:blipFill>
              <a:blip r:embed="rId4">
                <a:alphaModFix amt="0"/>
              </a:blip>
              <a:stretch>
                <a:fillRect l="0" t="-179922" r="0" b="-179922"/>
              </a:stretch>
            </a:blipFill>
          </p:spPr>
        </p:sp>
        <p:sp>
          <p:nvSpPr>
            <p:cNvPr name="TextBox 10" id="10"/>
            <p:cNvSpPr txBox="true"/>
            <p:nvPr/>
          </p:nvSpPr>
          <p:spPr>
            <a:xfrm>
              <a:off x="0" y="0"/>
              <a:ext cx="10798353" cy="91511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951"/>
                </a:lnSpc>
              </a:pPr>
              <a:r>
                <a:rPr lang="en-US" sz="1626">
                  <a:solidFill>
                    <a:srgbClr val="C8C0B5"/>
                  </a:solidFill>
                  <a:latin typeface="Aptos"/>
                  <a:ea typeface="Aptos"/>
                  <a:cs typeface="Aptos"/>
                  <a:sym typeface="Aptos"/>
                </a:rPr>
                <a:t>How daily issues become operational intelligence and continuous improvement.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DE59">
                <a:alpha val="100000"/>
              </a:srgbClr>
            </a:gs>
            <a:gs pos="100000">
              <a:srgbClr val="FF914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971" y="480431"/>
            <a:ext cx="6588824" cy="301990"/>
            <a:chOff x="0" y="0"/>
            <a:chExt cx="8785098" cy="40265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85103" cy="402651"/>
            </a:xfrm>
            <a:custGeom>
              <a:avLst/>
              <a:gdLst/>
              <a:ahLst/>
              <a:cxnLst/>
              <a:rect r="r" b="b" t="t" l="l"/>
              <a:pathLst>
                <a:path h="402651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7" r="0" b="-37512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878509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41"/>
                </a:lnSpc>
              </a:pPr>
              <a:r>
                <a:rPr lang="en-US" b="true" sz="1200">
                  <a:solidFill>
                    <a:srgbClr val="0000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CASE STUDY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4971" y="892235"/>
            <a:ext cx="14138529" cy="754971"/>
            <a:chOff x="0" y="0"/>
            <a:chExt cx="18851372" cy="100662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851367" cy="1006626"/>
            </a:xfrm>
            <a:custGeom>
              <a:avLst/>
              <a:gdLst/>
              <a:ahLst/>
              <a:cxnLst/>
              <a:rect r="r" b="b" t="t" l="l"/>
              <a:pathLst>
                <a:path h="1006626" w="18851367">
                  <a:moveTo>
                    <a:pt x="0" y="0"/>
                  </a:moveTo>
                  <a:lnTo>
                    <a:pt x="18851367" y="0"/>
                  </a:lnTo>
                  <a:lnTo>
                    <a:pt x="18851367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4901" r="0" b="-314901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18851372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03"/>
                </a:lnSpc>
              </a:pPr>
              <a:r>
                <a:rPr lang="en-US" sz="37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Company Context: ABC Foods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45436" y="1706308"/>
            <a:ext cx="16834304" cy="19069"/>
            <a:chOff x="0" y="0"/>
            <a:chExt cx="22445739" cy="254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45726" cy="25400"/>
            </a:xfrm>
            <a:custGeom>
              <a:avLst/>
              <a:gdLst/>
              <a:ahLst/>
              <a:cxnLst/>
              <a:rect r="r" b="b" t="t" l="l"/>
              <a:pathLst>
                <a:path h="25400" w="22445726">
                  <a:moveTo>
                    <a:pt x="0" y="0"/>
                  </a:moveTo>
                  <a:lnTo>
                    <a:pt x="22445726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7168693" r="0" b="-17168793"/>
              </a:stretch>
            </a:blipFill>
            <a:ln w="19065" cap="sq">
              <a:solidFill>
                <a:srgbClr val="D9CFAE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5373931" y="439255"/>
            <a:ext cx="2127647" cy="480431"/>
            <a:chOff x="0" y="0"/>
            <a:chExt cx="2836862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836856" cy="640580"/>
            </a:xfrm>
            <a:custGeom>
              <a:avLst/>
              <a:gdLst/>
              <a:ahLst/>
              <a:cxnLst/>
              <a:rect r="r" b="b" t="t" l="l"/>
              <a:pathLst>
                <a:path h="640580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291" r="0" b="-3629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283686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341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824236" y="2000536"/>
            <a:ext cx="8921096" cy="6069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63"/>
              </a:lnSpc>
            </a:pPr>
            <a:r>
              <a:rPr lang="en-US" sz="3302" b="true">
                <a:solidFill>
                  <a:srgbClr val="111111"/>
                </a:solidFill>
                <a:latin typeface="Aptos Bold"/>
                <a:ea typeface="Aptos Bold"/>
                <a:cs typeface="Aptos Bold"/>
                <a:sym typeface="Aptos Bold"/>
              </a:rPr>
              <a:t>A growing food business with many moving parts.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019975" y="3078985"/>
            <a:ext cx="3656647" cy="1529001"/>
            <a:chOff x="0" y="0"/>
            <a:chExt cx="4875530" cy="2038668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875530" cy="2038731"/>
            </a:xfrm>
            <a:custGeom>
              <a:avLst/>
              <a:gdLst/>
              <a:ahLst/>
              <a:cxnLst/>
              <a:rect r="r" b="b" t="t" l="l"/>
              <a:pathLst>
                <a:path h="2038731" w="4875530">
                  <a:moveTo>
                    <a:pt x="0" y="0"/>
                  </a:moveTo>
                  <a:lnTo>
                    <a:pt x="4875530" y="0"/>
                  </a:lnTo>
                  <a:lnTo>
                    <a:pt x="4875530" y="2038731"/>
                  </a:lnTo>
                  <a:lnTo>
                    <a:pt x="0" y="2038731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9525"/>
              <a:ext cx="4875530" cy="20291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63"/>
                </a:lnSpc>
              </a:pPr>
              <a:r>
                <a:rPr lang="en-US" sz="33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40</a:t>
              </a:r>
            </a:p>
            <a:p>
              <a:pPr algn="ctr">
                <a:lnSpc>
                  <a:spcPts val="3963"/>
                </a:lnSpc>
              </a:pPr>
              <a:r>
                <a:rPr lang="en-US" sz="33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Branches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549789" y="3078985"/>
            <a:ext cx="3656647" cy="1529001"/>
            <a:chOff x="0" y="0"/>
            <a:chExt cx="4875530" cy="2038668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4875530" cy="2038731"/>
            </a:xfrm>
            <a:custGeom>
              <a:avLst/>
              <a:gdLst/>
              <a:ahLst/>
              <a:cxnLst/>
              <a:rect r="r" b="b" t="t" l="l"/>
              <a:pathLst>
                <a:path h="2038731" w="4875530">
                  <a:moveTo>
                    <a:pt x="0" y="0"/>
                  </a:moveTo>
                  <a:lnTo>
                    <a:pt x="4875530" y="0"/>
                  </a:lnTo>
                  <a:lnTo>
                    <a:pt x="4875530" y="2038731"/>
                  </a:lnTo>
                  <a:lnTo>
                    <a:pt x="0" y="2038731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9" id="19"/>
            <p:cNvSpPr txBox="true"/>
            <p:nvPr/>
          </p:nvSpPr>
          <p:spPr>
            <a:xfrm>
              <a:off x="0" y="9525"/>
              <a:ext cx="4875530" cy="20291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63"/>
                </a:lnSpc>
              </a:pPr>
              <a:r>
                <a:rPr lang="en-US" sz="33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600</a:t>
              </a:r>
            </a:p>
            <a:p>
              <a:pPr algn="ctr">
                <a:lnSpc>
                  <a:spcPts val="3963"/>
                </a:lnSpc>
              </a:pPr>
              <a:r>
                <a:rPr lang="en-US" sz="33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Employees</a:t>
              </a:r>
            </a:p>
          </p:txBody>
        </p:sp>
      </p:grpSp>
      <p:grpSp>
        <p:nvGrpSpPr>
          <p:cNvPr name="Group 20" id="20"/>
          <p:cNvGrpSpPr/>
          <p:nvPr/>
        </p:nvGrpSpPr>
        <p:grpSpPr>
          <a:xfrm rot="0">
            <a:off x="1019975" y="5206622"/>
            <a:ext cx="3656647" cy="1529001"/>
            <a:chOff x="0" y="0"/>
            <a:chExt cx="4875530" cy="2038668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875530" cy="2038731"/>
            </a:xfrm>
            <a:custGeom>
              <a:avLst/>
              <a:gdLst/>
              <a:ahLst/>
              <a:cxnLst/>
              <a:rect r="r" b="b" t="t" l="l"/>
              <a:pathLst>
                <a:path h="2038731" w="4875530">
                  <a:moveTo>
                    <a:pt x="0" y="0"/>
                  </a:moveTo>
                  <a:lnTo>
                    <a:pt x="4875530" y="0"/>
                  </a:lnTo>
                  <a:lnTo>
                    <a:pt x="4875530" y="2038731"/>
                  </a:lnTo>
                  <a:lnTo>
                    <a:pt x="0" y="2038731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2" id="22"/>
            <p:cNvSpPr txBox="true"/>
            <p:nvPr/>
          </p:nvSpPr>
          <p:spPr>
            <a:xfrm>
              <a:off x="0" y="9525"/>
              <a:ext cx="4875530" cy="20291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63"/>
                </a:lnSpc>
              </a:pPr>
              <a:r>
                <a:rPr lang="en-US" sz="33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Multiple</a:t>
              </a:r>
            </a:p>
            <a:p>
              <a:pPr algn="ctr">
                <a:lnSpc>
                  <a:spcPts val="3963"/>
                </a:lnSpc>
              </a:pPr>
              <a:r>
                <a:rPr lang="en-US" sz="33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Departments</a:t>
              </a:r>
            </a:p>
          </p:txBody>
        </p:sp>
      </p:grpSp>
      <p:grpSp>
        <p:nvGrpSpPr>
          <p:cNvPr name="Group 23" id="23"/>
          <p:cNvGrpSpPr/>
          <p:nvPr/>
        </p:nvGrpSpPr>
        <p:grpSpPr>
          <a:xfrm rot="0">
            <a:off x="5549789" y="5206622"/>
            <a:ext cx="3656647" cy="1529001"/>
            <a:chOff x="0" y="0"/>
            <a:chExt cx="4875530" cy="2038668"/>
          </a:xfrm>
        </p:grpSpPr>
        <p:sp>
          <p:nvSpPr>
            <p:cNvPr name="Freeform 24" id="24"/>
            <p:cNvSpPr/>
            <p:nvPr/>
          </p:nvSpPr>
          <p:spPr>
            <a:xfrm flipH="false" flipV="false" rot="0">
              <a:off x="0" y="0"/>
              <a:ext cx="4875530" cy="2038731"/>
            </a:xfrm>
            <a:custGeom>
              <a:avLst/>
              <a:gdLst/>
              <a:ahLst/>
              <a:cxnLst/>
              <a:rect r="r" b="b" t="t" l="l"/>
              <a:pathLst>
                <a:path h="2038731" w="4875530">
                  <a:moveTo>
                    <a:pt x="0" y="0"/>
                  </a:moveTo>
                  <a:lnTo>
                    <a:pt x="4875530" y="0"/>
                  </a:lnTo>
                  <a:lnTo>
                    <a:pt x="4875530" y="2038731"/>
                  </a:lnTo>
                  <a:lnTo>
                    <a:pt x="0" y="2038731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5" id="25"/>
            <p:cNvSpPr txBox="true"/>
            <p:nvPr/>
          </p:nvSpPr>
          <p:spPr>
            <a:xfrm>
              <a:off x="0" y="9525"/>
              <a:ext cx="4875530" cy="202914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963"/>
                </a:lnSpc>
              </a:pPr>
              <a:r>
                <a:rPr lang="en-US" sz="33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1000s</a:t>
              </a:r>
            </a:p>
            <a:p>
              <a:pPr algn="ctr">
                <a:lnSpc>
                  <a:spcPts val="3963"/>
                </a:lnSpc>
              </a:pPr>
              <a:r>
                <a:rPr lang="en-US" sz="33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Customers daily</a:t>
              </a:r>
            </a:p>
          </p:txBody>
        </p:sp>
      </p:grpSp>
      <p:grpSp>
        <p:nvGrpSpPr>
          <p:cNvPr name="Group 26" id="26"/>
          <p:cNvGrpSpPr/>
          <p:nvPr/>
        </p:nvGrpSpPr>
        <p:grpSpPr>
          <a:xfrm rot="0">
            <a:off x="10079612" y="2392642"/>
            <a:ext cx="6607893" cy="1529001"/>
            <a:chOff x="0" y="0"/>
            <a:chExt cx="8810523" cy="2038668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8810498" cy="2038731"/>
            </a:xfrm>
            <a:custGeom>
              <a:avLst/>
              <a:gdLst/>
              <a:ahLst/>
              <a:cxnLst/>
              <a:rect r="r" b="b" t="t" l="l"/>
              <a:pathLst>
                <a:path h="2038731" w="8810498">
                  <a:moveTo>
                    <a:pt x="0" y="0"/>
                  </a:moveTo>
                  <a:lnTo>
                    <a:pt x="8810498" y="0"/>
                  </a:lnTo>
                  <a:lnTo>
                    <a:pt x="8810498" y="2038731"/>
                  </a:lnTo>
                  <a:lnTo>
                    <a:pt x="0" y="2038731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8810523" cy="20386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422"/>
                </a:lnSpc>
              </a:pPr>
              <a:r>
                <a:rPr lang="en-US" sz="2852">
                  <a:solidFill>
                    <a:srgbClr val="111111"/>
                  </a:solidFill>
                  <a:latin typeface="Aptos"/>
                  <a:ea typeface="Aptos"/>
                  <a:cs typeface="Aptos"/>
                  <a:sym typeface="Aptos"/>
                </a:rPr>
                <a:t>Existing reports tracked sales, revenue, profit, inventory, and daily branch performance.</a:t>
              </a:r>
            </a:p>
          </p:txBody>
        </p:sp>
      </p:grpSp>
      <p:grpSp>
        <p:nvGrpSpPr>
          <p:cNvPr name="Group 29" id="29"/>
          <p:cNvGrpSpPr/>
          <p:nvPr/>
        </p:nvGrpSpPr>
        <p:grpSpPr>
          <a:xfrm rot="0">
            <a:off x="10079612" y="4451652"/>
            <a:ext cx="6607893" cy="1529001"/>
            <a:chOff x="0" y="0"/>
            <a:chExt cx="8810523" cy="2038668"/>
          </a:xfrm>
        </p:grpSpPr>
        <p:sp>
          <p:nvSpPr>
            <p:cNvPr name="Freeform 30" id="30"/>
            <p:cNvSpPr/>
            <p:nvPr/>
          </p:nvSpPr>
          <p:spPr>
            <a:xfrm flipH="false" flipV="false" rot="0">
              <a:off x="0" y="0"/>
              <a:ext cx="8810498" cy="2038731"/>
            </a:xfrm>
            <a:custGeom>
              <a:avLst/>
              <a:gdLst/>
              <a:ahLst/>
              <a:cxnLst/>
              <a:rect r="r" b="b" t="t" l="l"/>
              <a:pathLst>
                <a:path h="2038731" w="8810498">
                  <a:moveTo>
                    <a:pt x="0" y="0"/>
                  </a:moveTo>
                  <a:lnTo>
                    <a:pt x="8810498" y="0"/>
                  </a:lnTo>
                  <a:lnTo>
                    <a:pt x="8810498" y="2038731"/>
                  </a:lnTo>
                  <a:lnTo>
                    <a:pt x="0" y="2038731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1" id="31"/>
            <p:cNvSpPr txBox="true"/>
            <p:nvPr/>
          </p:nvSpPr>
          <p:spPr>
            <a:xfrm>
              <a:off x="0" y="0"/>
              <a:ext cx="8810523" cy="20386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But as the business grew, leadership realized numbers alone were not enough.</a:t>
              </a:r>
            </a:p>
          </p:txBody>
        </p:sp>
      </p:grpSp>
      <p:grpSp>
        <p:nvGrpSpPr>
          <p:cNvPr name="Group 32" id="32"/>
          <p:cNvGrpSpPr/>
          <p:nvPr/>
        </p:nvGrpSpPr>
        <p:grpSpPr>
          <a:xfrm rot="0">
            <a:off x="10079612" y="6510661"/>
            <a:ext cx="6607893" cy="1529001"/>
            <a:chOff x="0" y="0"/>
            <a:chExt cx="8810523" cy="2038668"/>
          </a:xfrm>
        </p:grpSpPr>
        <p:sp>
          <p:nvSpPr>
            <p:cNvPr name="Freeform 33" id="33"/>
            <p:cNvSpPr/>
            <p:nvPr/>
          </p:nvSpPr>
          <p:spPr>
            <a:xfrm flipH="false" flipV="false" rot="0">
              <a:off x="0" y="0"/>
              <a:ext cx="8810498" cy="2038731"/>
            </a:xfrm>
            <a:custGeom>
              <a:avLst/>
              <a:gdLst/>
              <a:ahLst/>
              <a:cxnLst/>
              <a:rect r="r" b="b" t="t" l="l"/>
              <a:pathLst>
                <a:path h="2038731" w="8810498">
                  <a:moveTo>
                    <a:pt x="0" y="0"/>
                  </a:moveTo>
                  <a:lnTo>
                    <a:pt x="8810498" y="0"/>
                  </a:lnTo>
                  <a:lnTo>
                    <a:pt x="8810498" y="2038731"/>
                  </a:lnTo>
                  <a:lnTo>
                    <a:pt x="0" y="2038731"/>
                  </a:lnTo>
                  <a:close/>
                </a:path>
              </a:pathLst>
            </a:custGeom>
            <a:solidFill>
              <a:srgbClr val="1D1D1F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4" id="34"/>
            <p:cNvSpPr txBox="true"/>
            <p:nvPr/>
          </p:nvSpPr>
          <p:spPr>
            <a:xfrm>
              <a:off x="0" y="0"/>
              <a:ext cx="8810523" cy="20386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422"/>
                </a:lnSpc>
              </a:pPr>
              <a:r>
                <a:rPr lang="en-US" sz="285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missing layer was operational intelligence from the ground level.</a:t>
              </a:r>
            </a:p>
          </p:txBody>
        </p:sp>
      </p:grpSp>
      <p:grpSp>
        <p:nvGrpSpPr>
          <p:cNvPr name="Group 35" id="35"/>
          <p:cNvGrpSpPr/>
          <p:nvPr/>
        </p:nvGrpSpPr>
        <p:grpSpPr>
          <a:xfrm rot="0">
            <a:off x="16952500" y="9636157"/>
            <a:ext cx="617706" cy="301990"/>
            <a:chOff x="0" y="0"/>
            <a:chExt cx="823608" cy="402654"/>
          </a:xfrm>
        </p:grpSpPr>
        <p:sp>
          <p:nvSpPr>
            <p:cNvPr name="Freeform 36" id="36"/>
            <p:cNvSpPr/>
            <p:nvPr/>
          </p:nvSpPr>
          <p:spPr>
            <a:xfrm flipH="false" flipV="false" rot="0">
              <a:off x="0" y="0"/>
              <a:ext cx="823603" cy="402651"/>
            </a:xfrm>
            <a:custGeom>
              <a:avLst/>
              <a:gdLst/>
              <a:ahLst/>
              <a:cxnLst/>
              <a:rect r="r" b="b" t="t" l="l"/>
              <a:pathLst>
                <a:path h="402651" w="823603">
                  <a:moveTo>
                    <a:pt x="0" y="0"/>
                  </a:moveTo>
                  <a:lnTo>
                    <a:pt x="823603" y="0"/>
                  </a:lnTo>
                  <a:lnTo>
                    <a:pt x="8236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726" t="0" r="-12726" b="0"/>
              </a:stretch>
            </a:blipFill>
          </p:spPr>
        </p:sp>
        <p:sp>
          <p:nvSpPr>
            <p:cNvPr name="TextBox 37" id="37"/>
            <p:cNvSpPr txBox="true"/>
            <p:nvPr/>
          </p:nvSpPr>
          <p:spPr>
            <a:xfrm>
              <a:off x="0" y="0"/>
              <a:ext cx="82360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02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DE59">
                <a:alpha val="100000"/>
              </a:srgbClr>
            </a:gs>
            <a:gs pos="100000">
              <a:srgbClr val="FF914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971" y="480431"/>
            <a:ext cx="6588824" cy="301990"/>
            <a:chOff x="0" y="0"/>
            <a:chExt cx="8785098" cy="40265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85103" cy="402651"/>
            </a:xfrm>
            <a:custGeom>
              <a:avLst/>
              <a:gdLst/>
              <a:ahLst/>
              <a:cxnLst/>
              <a:rect r="r" b="b" t="t" l="l"/>
              <a:pathLst>
                <a:path h="402651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7" r="0" b="-37512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878509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41"/>
                </a:lnSpc>
              </a:pPr>
              <a:r>
                <a:rPr lang="en-US" b="true" sz="1200">
                  <a:solidFill>
                    <a:srgbClr val="0000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CASE STUDY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4971" y="892235"/>
            <a:ext cx="14138529" cy="754971"/>
            <a:chOff x="0" y="0"/>
            <a:chExt cx="18851372" cy="100662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851367" cy="1006626"/>
            </a:xfrm>
            <a:custGeom>
              <a:avLst/>
              <a:gdLst/>
              <a:ahLst/>
              <a:cxnLst/>
              <a:rect r="r" b="b" t="t" l="l"/>
              <a:pathLst>
                <a:path h="1006626" w="18851367">
                  <a:moveTo>
                    <a:pt x="0" y="0"/>
                  </a:moveTo>
                  <a:lnTo>
                    <a:pt x="18851367" y="0"/>
                  </a:lnTo>
                  <a:lnTo>
                    <a:pt x="18851367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4901" r="0" b="-314901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18851372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03"/>
                </a:lnSpc>
              </a:pPr>
              <a:r>
                <a:rPr lang="en-US" sz="37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Management Blind Spot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45436" y="1706308"/>
            <a:ext cx="16834304" cy="19069"/>
            <a:chOff x="0" y="0"/>
            <a:chExt cx="22445739" cy="254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45726" cy="25400"/>
            </a:xfrm>
            <a:custGeom>
              <a:avLst/>
              <a:gdLst/>
              <a:ahLst/>
              <a:cxnLst/>
              <a:rect r="r" b="b" t="t" l="l"/>
              <a:pathLst>
                <a:path h="25400" w="22445726">
                  <a:moveTo>
                    <a:pt x="0" y="0"/>
                  </a:moveTo>
                  <a:lnTo>
                    <a:pt x="22445726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7168693" r="0" b="-17168793"/>
              </a:stretch>
            </a:blipFill>
            <a:ln w="19065" cap="sq">
              <a:solidFill>
                <a:srgbClr val="D9CFAE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5373931" y="439255"/>
            <a:ext cx="2127647" cy="480431"/>
            <a:chOff x="0" y="0"/>
            <a:chExt cx="2836862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836856" cy="640580"/>
            </a:xfrm>
            <a:custGeom>
              <a:avLst/>
              <a:gdLst/>
              <a:ahLst/>
              <a:cxnLst/>
              <a:rect r="r" b="b" t="t" l="l"/>
              <a:pathLst>
                <a:path h="640580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291" r="0" b="-3629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283686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341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824236" y="1991011"/>
            <a:ext cx="13039115" cy="685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43"/>
              </a:lnSpc>
            </a:pPr>
            <a:r>
              <a:rPr lang="en-US" sz="3452" b="true">
                <a:solidFill>
                  <a:srgbClr val="111111"/>
                </a:solidFill>
                <a:latin typeface="Aptos Bold"/>
                <a:ea typeface="Aptos Bold"/>
                <a:cs typeface="Aptos Bold"/>
                <a:sym typeface="Aptos Bold"/>
              </a:rPr>
              <a:t>Leadership could see what happened — but not always why it happened.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1028700" y="3402655"/>
            <a:ext cx="4137079" cy="4960687"/>
            <a:chOff x="0" y="0"/>
            <a:chExt cx="5516105" cy="6614249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5516118" cy="6614287"/>
            </a:xfrm>
            <a:custGeom>
              <a:avLst/>
              <a:gdLst/>
              <a:ahLst/>
              <a:cxnLst/>
              <a:rect r="r" b="b" t="t" l="l"/>
              <a:pathLst>
                <a:path h="6614287" w="5516118">
                  <a:moveTo>
                    <a:pt x="0" y="0"/>
                  </a:moveTo>
                  <a:lnTo>
                    <a:pt x="5516118" y="0"/>
                  </a:lnTo>
                  <a:lnTo>
                    <a:pt x="5516118" y="6614287"/>
                  </a:lnTo>
                  <a:lnTo>
                    <a:pt x="0" y="6614287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5516105" cy="66142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2"/>
                </a:lnSpc>
              </a:pPr>
              <a:r>
                <a:rPr lang="en-US" sz="30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Reports showed</a:t>
              </a:r>
            </a:p>
            <a:p>
              <a:pPr algn="ctr">
                <a:lnSpc>
                  <a:spcPts val="3602"/>
                </a:lnSpc>
              </a:pPr>
              <a:r>
                <a:rPr lang="en-US" sz="30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Sales</a:t>
              </a:r>
            </a:p>
            <a:p>
              <a:pPr algn="ctr">
                <a:lnSpc>
                  <a:spcPts val="3602"/>
                </a:lnSpc>
              </a:pPr>
              <a:r>
                <a:rPr lang="en-US" sz="30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Revenue</a:t>
              </a:r>
            </a:p>
            <a:p>
              <a:pPr algn="ctr">
                <a:lnSpc>
                  <a:spcPts val="3602"/>
                </a:lnSpc>
              </a:pPr>
              <a:r>
                <a:rPr lang="en-US" sz="30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Profit</a:t>
              </a:r>
            </a:p>
            <a:p>
              <a:pPr algn="ctr">
                <a:lnSpc>
                  <a:spcPts val="3602"/>
                </a:lnSpc>
              </a:pPr>
              <a:r>
                <a:rPr lang="en-US" sz="300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Inventory</a:t>
              </a:r>
            </a:p>
          </p:txBody>
        </p:sp>
      </p:grpSp>
      <p:grpSp>
        <p:nvGrpSpPr>
          <p:cNvPr name="Group 17" id="17"/>
          <p:cNvGrpSpPr/>
          <p:nvPr/>
        </p:nvGrpSpPr>
        <p:grpSpPr>
          <a:xfrm rot="0">
            <a:off x="5824328" y="4588916"/>
            <a:ext cx="1734903" cy="774030"/>
            <a:chOff x="0" y="0"/>
            <a:chExt cx="2313203" cy="1032040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0" y="0"/>
              <a:ext cx="2313178" cy="1032002"/>
            </a:xfrm>
            <a:custGeom>
              <a:avLst/>
              <a:gdLst/>
              <a:ahLst/>
              <a:cxnLst/>
              <a:rect r="r" b="b" t="t" l="l"/>
              <a:pathLst>
                <a:path h="1032002" w="2313178">
                  <a:moveTo>
                    <a:pt x="0" y="258064"/>
                  </a:moveTo>
                  <a:lnTo>
                    <a:pt x="1797177" y="258064"/>
                  </a:lnTo>
                  <a:lnTo>
                    <a:pt x="1797177" y="0"/>
                  </a:lnTo>
                  <a:lnTo>
                    <a:pt x="2313178" y="516001"/>
                  </a:lnTo>
                  <a:lnTo>
                    <a:pt x="1797177" y="1032002"/>
                  </a:lnTo>
                  <a:lnTo>
                    <a:pt x="1797177" y="774065"/>
                  </a:lnTo>
                  <a:lnTo>
                    <a:pt x="0" y="774065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F6C600"/>
              </a:solidFill>
              <a:prstDash val="solid"/>
              <a:miter/>
            </a:ln>
          </p:spPr>
        </p:sp>
      </p:grpSp>
      <p:grpSp>
        <p:nvGrpSpPr>
          <p:cNvPr name="Group 19" id="19"/>
          <p:cNvGrpSpPr/>
          <p:nvPr/>
        </p:nvGrpSpPr>
        <p:grpSpPr>
          <a:xfrm rot="0">
            <a:off x="8226504" y="3402655"/>
            <a:ext cx="4686148" cy="4960687"/>
            <a:chOff x="0" y="0"/>
            <a:chExt cx="6248197" cy="6614249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248146" cy="6614287"/>
            </a:xfrm>
            <a:custGeom>
              <a:avLst/>
              <a:gdLst/>
              <a:ahLst/>
              <a:cxnLst/>
              <a:rect r="r" b="b" t="t" l="l"/>
              <a:pathLst>
                <a:path h="6614287" w="6248146">
                  <a:moveTo>
                    <a:pt x="0" y="0"/>
                  </a:moveTo>
                  <a:lnTo>
                    <a:pt x="6248146" y="0"/>
                  </a:lnTo>
                  <a:lnTo>
                    <a:pt x="6248146" y="6614287"/>
                  </a:lnTo>
                  <a:lnTo>
                    <a:pt x="0" y="6614287"/>
                  </a:lnTo>
                  <a:close/>
                </a:path>
              </a:pathLst>
            </a:custGeom>
            <a:solidFill>
              <a:srgbClr val="1D1D1F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0"/>
              <a:ext cx="6248197" cy="661424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But missed</a:t>
              </a:r>
            </a:p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Service delays</a:t>
              </a:r>
            </a:p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Equipment failures</a:t>
              </a:r>
            </a:p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Branch culture</a:t>
              </a:r>
            </a:p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Customer friction</a:t>
              </a:r>
            </a:p>
            <a:p>
              <a:pPr algn="ctr">
                <a:lnSpc>
                  <a:spcPts val="3242"/>
                </a:lnSpc>
              </a:pPr>
              <a:r>
                <a:rPr lang="en-US" sz="27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Process bottlenecks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3808554" y="4360066"/>
            <a:ext cx="3450746" cy="2283971"/>
            <a:chOff x="0" y="0"/>
            <a:chExt cx="4600994" cy="304529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600956" cy="3045333"/>
            </a:xfrm>
            <a:custGeom>
              <a:avLst/>
              <a:gdLst/>
              <a:ahLst/>
              <a:cxnLst/>
              <a:rect r="r" b="b" t="t" l="l"/>
              <a:pathLst>
                <a:path h="3045333" w="4600956">
                  <a:moveTo>
                    <a:pt x="0" y="0"/>
                  </a:moveTo>
                  <a:lnTo>
                    <a:pt x="4600956" y="0"/>
                  </a:lnTo>
                  <a:lnTo>
                    <a:pt x="4600956" y="3045333"/>
                  </a:lnTo>
                  <a:lnTo>
                    <a:pt x="0" y="3045333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0"/>
              <a:ext cx="4600994" cy="304529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Result: management had data, but still had blind spots.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6952500" y="9636157"/>
            <a:ext cx="617706" cy="301990"/>
            <a:chOff x="0" y="0"/>
            <a:chExt cx="823608" cy="402654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823603" cy="402651"/>
            </a:xfrm>
            <a:custGeom>
              <a:avLst/>
              <a:gdLst/>
              <a:ahLst/>
              <a:cxnLst/>
              <a:rect r="r" b="b" t="t" l="l"/>
              <a:pathLst>
                <a:path h="402651" w="823603">
                  <a:moveTo>
                    <a:pt x="0" y="0"/>
                  </a:moveTo>
                  <a:lnTo>
                    <a:pt x="823603" y="0"/>
                  </a:lnTo>
                  <a:lnTo>
                    <a:pt x="8236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726" t="0" r="-12726" b="0"/>
              </a:stretch>
            </a:blipFill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82360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>
                  <a:solidFill>
                    <a:srgbClr val="5F6368"/>
                  </a:solidFill>
                  <a:latin typeface="Aptos"/>
                  <a:ea typeface="Aptos"/>
                  <a:cs typeface="Aptos"/>
                  <a:sym typeface="Aptos"/>
                </a:rPr>
                <a:t>03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DE59">
                <a:alpha val="100000"/>
              </a:srgbClr>
            </a:gs>
            <a:gs pos="100000">
              <a:srgbClr val="FF914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971" y="480431"/>
            <a:ext cx="6588824" cy="301990"/>
            <a:chOff x="0" y="0"/>
            <a:chExt cx="8785098" cy="40265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85103" cy="402651"/>
            </a:xfrm>
            <a:custGeom>
              <a:avLst/>
              <a:gdLst/>
              <a:ahLst/>
              <a:cxnLst/>
              <a:rect r="r" b="b" t="t" l="l"/>
              <a:pathLst>
                <a:path h="402651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7" r="0" b="-37512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878509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41"/>
                </a:lnSpc>
              </a:pPr>
              <a:r>
                <a:rPr lang="en-US" b="true" sz="1200">
                  <a:solidFill>
                    <a:srgbClr val="0000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CASE STUDY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4971" y="892235"/>
            <a:ext cx="14138529" cy="754971"/>
            <a:chOff x="0" y="0"/>
            <a:chExt cx="18851372" cy="100662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851367" cy="1006626"/>
            </a:xfrm>
            <a:custGeom>
              <a:avLst/>
              <a:gdLst/>
              <a:ahLst/>
              <a:cxnLst/>
              <a:rect r="r" b="b" t="t" l="l"/>
              <a:pathLst>
                <a:path h="1006626" w="18851367">
                  <a:moveTo>
                    <a:pt x="0" y="0"/>
                  </a:moveTo>
                  <a:lnTo>
                    <a:pt x="18851367" y="0"/>
                  </a:lnTo>
                  <a:lnTo>
                    <a:pt x="18851367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4901" r="0" b="-314901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18851372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03"/>
                </a:lnSpc>
              </a:pPr>
              <a:r>
                <a:rPr lang="en-US" sz="37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Questions the CEO Could Not Answer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45436" y="1706308"/>
            <a:ext cx="16834304" cy="19069"/>
            <a:chOff x="0" y="0"/>
            <a:chExt cx="22445739" cy="254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45726" cy="25400"/>
            </a:xfrm>
            <a:custGeom>
              <a:avLst/>
              <a:gdLst/>
              <a:ahLst/>
              <a:cxnLst/>
              <a:rect r="r" b="b" t="t" l="l"/>
              <a:pathLst>
                <a:path h="25400" w="22445726">
                  <a:moveTo>
                    <a:pt x="0" y="0"/>
                  </a:moveTo>
                  <a:lnTo>
                    <a:pt x="22445726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7168693" r="0" b="-17168793"/>
              </a:stretch>
            </a:blipFill>
            <a:ln w="19065" cap="sq">
              <a:solidFill>
                <a:srgbClr val="D9CFAE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5373931" y="439255"/>
            <a:ext cx="2127647" cy="480431"/>
            <a:chOff x="0" y="0"/>
            <a:chExt cx="2836862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836856" cy="640580"/>
            </a:xfrm>
            <a:custGeom>
              <a:avLst/>
              <a:gdLst/>
              <a:ahLst/>
              <a:cxnLst/>
              <a:rect r="r" b="b" t="t" l="l"/>
              <a:pathLst>
                <a:path h="640580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291" r="0" b="-3629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283686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341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19975" y="2255377"/>
            <a:ext cx="7637393" cy="1089746"/>
            <a:chOff x="0" y="0"/>
            <a:chExt cx="10183190" cy="145299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10183241" cy="1453007"/>
            </a:xfrm>
            <a:custGeom>
              <a:avLst/>
              <a:gdLst/>
              <a:ahLst/>
              <a:cxnLst/>
              <a:rect r="r" b="b" t="t" l="l"/>
              <a:pathLst>
                <a:path h="1453007" w="10183241">
                  <a:moveTo>
                    <a:pt x="0" y="0"/>
                  </a:moveTo>
                  <a:lnTo>
                    <a:pt x="10183241" y="0"/>
                  </a:lnTo>
                  <a:lnTo>
                    <a:pt x="10183241" y="1453007"/>
                  </a:lnTo>
                  <a:lnTo>
                    <a:pt x="0" y="1453007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10183190" cy="14529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Which branch has the highest operational issues?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324642" y="2255377"/>
            <a:ext cx="7637393" cy="1089746"/>
            <a:chOff x="0" y="0"/>
            <a:chExt cx="10183190" cy="145299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0183241" cy="1453007"/>
            </a:xfrm>
            <a:custGeom>
              <a:avLst/>
              <a:gdLst/>
              <a:ahLst/>
              <a:cxnLst/>
              <a:rect r="r" b="b" t="t" l="l"/>
              <a:pathLst>
                <a:path h="1453007" w="10183241">
                  <a:moveTo>
                    <a:pt x="0" y="0"/>
                  </a:moveTo>
                  <a:lnTo>
                    <a:pt x="10183241" y="0"/>
                  </a:lnTo>
                  <a:lnTo>
                    <a:pt x="10183241" y="1453007"/>
                  </a:lnTo>
                  <a:lnTo>
                    <a:pt x="0" y="1453007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10183190" cy="14529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Which manager resolves problems fastest?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019975" y="4149662"/>
            <a:ext cx="7637393" cy="1089746"/>
            <a:chOff x="0" y="0"/>
            <a:chExt cx="10183190" cy="1452994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10183241" cy="1453007"/>
            </a:xfrm>
            <a:custGeom>
              <a:avLst/>
              <a:gdLst/>
              <a:ahLst/>
              <a:cxnLst/>
              <a:rect r="r" b="b" t="t" l="l"/>
              <a:pathLst>
                <a:path h="1453007" w="10183241">
                  <a:moveTo>
                    <a:pt x="0" y="0"/>
                  </a:moveTo>
                  <a:lnTo>
                    <a:pt x="10183241" y="0"/>
                  </a:lnTo>
                  <a:lnTo>
                    <a:pt x="10183241" y="1453007"/>
                  </a:lnTo>
                  <a:lnTo>
                    <a:pt x="0" y="1453007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0"/>
              <a:ext cx="10183190" cy="14529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Why are complaints increasing in one region?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9324642" y="4149662"/>
            <a:ext cx="7637393" cy="1089746"/>
            <a:chOff x="0" y="0"/>
            <a:chExt cx="10183190" cy="145299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10183241" cy="1453007"/>
            </a:xfrm>
            <a:custGeom>
              <a:avLst/>
              <a:gdLst/>
              <a:ahLst/>
              <a:cxnLst/>
              <a:rect r="r" b="b" t="t" l="l"/>
              <a:pathLst>
                <a:path h="1453007" w="10183241">
                  <a:moveTo>
                    <a:pt x="0" y="0"/>
                  </a:moveTo>
                  <a:lnTo>
                    <a:pt x="10183241" y="0"/>
                  </a:lnTo>
                  <a:lnTo>
                    <a:pt x="10183241" y="1453007"/>
                  </a:lnTo>
                  <a:lnTo>
                    <a:pt x="0" y="1453007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0"/>
              <a:ext cx="10183190" cy="14529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Which equipment keeps failing?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019975" y="6043955"/>
            <a:ext cx="7637393" cy="1089746"/>
            <a:chOff x="0" y="0"/>
            <a:chExt cx="10183190" cy="1452994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10183241" cy="1453007"/>
            </a:xfrm>
            <a:custGeom>
              <a:avLst/>
              <a:gdLst/>
              <a:ahLst/>
              <a:cxnLst/>
              <a:rect r="r" b="b" t="t" l="l"/>
              <a:pathLst>
                <a:path h="1453007" w="10183241">
                  <a:moveTo>
                    <a:pt x="0" y="0"/>
                  </a:moveTo>
                  <a:lnTo>
                    <a:pt x="10183241" y="0"/>
                  </a:lnTo>
                  <a:lnTo>
                    <a:pt x="10183241" y="1453007"/>
                  </a:lnTo>
                  <a:lnTo>
                    <a:pt x="0" y="1453007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10183190" cy="14529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Which process creates the most delays?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9324642" y="6043955"/>
            <a:ext cx="7637393" cy="1089746"/>
            <a:chOff x="0" y="0"/>
            <a:chExt cx="10183190" cy="1452994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10183241" cy="1453007"/>
            </a:xfrm>
            <a:custGeom>
              <a:avLst/>
              <a:gdLst/>
              <a:ahLst/>
              <a:cxnLst/>
              <a:rect r="r" b="b" t="t" l="l"/>
              <a:pathLst>
                <a:path h="1453007" w="10183241">
                  <a:moveTo>
                    <a:pt x="0" y="0"/>
                  </a:moveTo>
                  <a:lnTo>
                    <a:pt x="10183241" y="0"/>
                  </a:lnTo>
                  <a:lnTo>
                    <a:pt x="10183241" y="1453007"/>
                  </a:lnTo>
                  <a:lnTo>
                    <a:pt x="0" y="1453007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10183190" cy="14529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Which employees show future leadership potential?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2186740" y="8432406"/>
            <a:ext cx="13883059" cy="774030"/>
            <a:chOff x="0" y="0"/>
            <a:chExt cx="18510745" cy="1032040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8510758" cy="1032002"/>
            </a:xfrm>
            <a:custGeom>
              <a:avLst/>
              <a:gdLst/>
              <a:ahLst/>
              <a:cxnLst/>
              <a:rect r="r" b="b" t="t" l="l"/>
              <a:pathLst>
                <a:path h="1032002" w="18510758">
                  <a:moveTo>
                    <a:pt x="0" y="0"/>
                  </a:moveTo>
                  <a:lnTo>
                    <a:pt x="18510758" y="0"/>
                  </a:lnTo>
                  <a:lnTo>
                    <a:pt x="18510758" y="1032002"/>
                  </a:lnTo>
                  <a:lnTo>
                    <a:pt x="0" y="1032002"/>
                  </a:lnTo>
                  <a:close/>
                </a:path>
              </a:pathLst>
            </a:custGeom>
            <a:solidFill>
              <a:srgbClr val="1D1D1F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0"/>
              <a:ext cx="18510745" cy="1032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2"/>
                </a:lnSpc>
              </a:pPr>
              <a:r>
                <a:rPr lang="en-US" sz="30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These were not financial questions. They were operational questions.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6952500" y="9636157"/>
            <a:ext cx="617706" cy="301990"/>
            <a:chOff x="0" y="0"/>
            <a:chExt cx="823608" cy="402654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23603" cy="402651"/>
            </a:xfrm>
            <a:custGeom>
              <a:avLst/>
              <a:gdLst/>
              <a:ahLst/>
              <a:cxnLst/>
              <a:rect r="r" b="b" t="t" l="l"/>
              <a:pathLst>
                <a:path h="402651" w="823603">
                  <a:moveTo>
                    <a:pt x="0" y="0"/>
                  </a:moveTo>
                  <a:lnTo>
                    <a:pt x="823603" y="0"/>
                  </a:lnTo>
                  <a:lnTo>
                    <a:pt x="8236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726" t="0" r="-12726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82360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04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DE59">
                <a:alpha val="100000"/>
              </a:srgbClr>
            </a:gs>
            <a:gs pos="100000">
              <a:srgbClr val="FF914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971" y="480431"/>
            <a:ext cx="6588824" cy="301990"/>
            <a:chOff x="0" y="0"/>
            <a:chExt cx="8785098" cy="40265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85103" cy="402651"/>
            </a:xfrm>
            <a:custGeom>
              <a:avLst/>
              <a:gdLst/>
              <a:ahLst/>
              <a:cxnLst/>
              <a:rect r="r" b="b" t="t" l="l"/>
              <a:pathLst>
                <a:path h="402651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7" r="0" b="-37512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878509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41"/>
                </a:lnSpc>
              </a:pPr>
              <a:r>
                <a:rPr lang="en-US" b="true" sz="1200">
                  <a:solidFill>
                    <a:srgbClr val="000000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CASE STUDY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4971" y="892235"/>
            <a:ext cx="14138529" cy="754971"/>
            <a:chOff x="0" y="0"/>
            <a:chExt cx="18851372" cy="100662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851367" cy="1006626"/>
            </a:xfrm>
            <a:custGeom>
              <a:avLst/>
              <a:gdLst/>
              <a:ahLst/>
              <a:cxnLst/>
              <a:rect r="r" b="b" t="t" l="l"/>
              <a:pathLst>
                <a:path h="1006626" w="18851367">
                  <a:moveTo>
                    <a:pt x="0" y="0"/>
                  </a:moveTo>
                  <a:lnTo>
                    <a:pt x="18851367" y="0"/>
                  </a:lnTo>
                  <a:lnTo>
                    <a:pt x="18851367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4901" r="0" b="-314901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18851372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03"/>
                </a:lnSpc>
              </a:pPr>
              <a:r>
                <a:rPr lang="en-US" sz="37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The Missing Piece: Operational Intelligence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45436" y="1706308"/>
            <a:ext cx="16834304" cy="19069"/>
            <a:chOff x="0" y="0"/>
            <a:chExt cx="22445739" cy="254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45726" cy="25400"/>
            </a:xfrm>
            <a:custGeom>
              <a:avLst/>
              <a:gdLst/>
              <a:ahLst/>
              <a:cxnLst/>
              <a:rect r="r" b="b" t="t" l="l"/>
              <a:pathLst>
                <a:path h="25400" w="22445726">
                  <a:moveTo>
                    <a:pt x="0" y="0"/>
                  </a:moveTo>
                  <a:lnTo>
                    <a:pt x="22445726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7168693" r="0" b="-17168793"/>
              </a:stretch>
            </a:blipFill>
            <a:ln w="19065" cap="sq">
              <a:solidFill>
                <a:srgbClr val="D9CFAE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5373931" y="439255"/>
            <a:ext cx="2127647" cy="480431"/>
            <a:chOff x="0" y="0"/>
            <a:chExt cx="2836862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836856" cy="640580"/>
            </a:xfrm>
            <a:custGeom>
              <a:avLst/>
              <a:gdLst/>
              <a:ahLst/>
              <a:cxnLst/>
              <a:rect r="r" b="b" t="t" l="l"/>
              <a:pathLst>
                <a:path h="640580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291" r="0" b="-3629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283686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341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157240" y="2392642"/>
            <a:ext cx="7294226" cy="5441118"/>
            <a:chOff x="0" y="0"/>
            <a:chExt cx="9725635" cy="7254824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9725660" cy="7254875"/>
            </a:xfrm>
            <a:custGeom>
              <a:avLst/>
              <a:gdLst/>
              <a:ahLst/>
              <a:cxnLst/>
              <a:rect r="r" b="b" t="t" l="l"/>
              <a:pathLst>
                <a:path h="7254875" w="9725660">
                  <a:moveTo>
                    <a:pt x="0" y="0"/>
                  </a:moveTo>
                  <a:lnTo>
                    <a:pt x="9725660" y="0"/>
                  </a:lnTo>
                  <a:lnTo>
                    <a:pt x="9725660" y="7254875"/>
                  </a:lnTo>
                  <a:lnTo>
                    <a:pt x="0" y="7254875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9725635" cy="72548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Business Intelligence</a:t>
              </a:r>
            </a:p>
            <a:p>
              <a:pPr algn="ctr">
                <a:lnSpc>
                  <a:spcPts val="3422"/>
                </a:lnSpc>
              </a:pPr>
            </a:p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Tells you what happened.</a:t>
              </a:r>
            </a:p>
            <a:p>
              <a:pPr algn="ctr">
                <a:lnSpc>
                  <a:spcPts val="3422"/>
                </a:lnSpc>
              </a:pPr>
            </a:p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Sales dropped.</a:t>
              </a:r>
            </a:p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Revenue changed.</a:t>
              </a:r>
            </a:p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Inventory moved.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9805073" y="2392642"/>
            <a:ext cx="7294226" cy="5441118"/>
            <a:chOff x="0" y="0"/>
            <a:chExt cx="9725635" cy="725482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9725660" cy="7254875"/>
            </a:xfrm>
            <a:custGeom>
              <a:avLst/>
              <a:gdLst/>
              <a:ahLst/>
              <a:cxnLst/>
              <a:rect r="r" b="b" t="t" l="l"/>
              <a:pathLst>
                <a:path h="7254875" w="9725660">
                  <a:moveTo>
                    <a:pt x="0" y="0"/>
                  </a:moveTo>
                  <a:lnTo>
                    <a:pt x="9725660" y="0"/>
                  </a:lnTo>
                  <a:lnTo>
                    <a:pt x="9725660" y="7254875"/>
                  </a:lnTo>
                  <a:lnTo>
                    <a:pt x="0" y="7254875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9725635" cy="725482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Operational Intelligence</a:t>
              </a:r>
            </a:p>
            <a:p>
              <a:pPr algn="ctr">
                <a:lnSpc>
                  <a:spcPts val="3422"/>
                </a:lnSpc>
              </a:pPr>
            </a:p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Tells you why it happened.</a:t>
              </a:r>
            </a:p>
            <a:p>
              <a:pPr algn="ctr">
                <a:lnSpc>
                  <a:spcPts val="3422"/>
                </a:lnSpc>
              </a:pPr>
            </a:p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 process delayed.</a:t>
              </a:r>
            </a:p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 machine failed.</a:t>
              </a:r>
            </a:p>
            <a:p>
              <a:pPr algn="ctr">
                <a:lnSpc>
                  <a:spcPts val="3422"/>
                </a:lnSpc>
              </a:pPr>
              <a:r>
                <a:rPr lang="en-US" sz="28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 team needed support.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9113977" y="2456507"/>
            <a:ext cx="28594" cy="5244751"/>
            <a:chOff x="0" y="0"/>
            <a:chExt cx="38125" cy="6993001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38100" cy="6993001"/>
            </a:xfrm>
            <a:custGeom>
              <a:avLst/>
              <a:gdLst/>
              <a:ahLst/>
              <a:cxnLst/>
              <a:rect r="r" b="b" t="t" l="l"/>
              <a:pathLst>
                <a:path h="6993001" w="38100">
                  <a:moveTo>
                    <a:pt x="0" y="0"/>
                  </a:moveTo>
                  <a:lnTo>
                    <a:pt x="38100" y="6993001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-23499231" t="0" r="-23499298" b="0"/>
              </a:stretch>
            </a:blipFill>
            <a:ln w="28597" cap="sq">
              <a:solidFill>
                <a:srgbClr val="D9CFAE"/>
              </a:solidFill>
              <a:prstDash val="solid"/>
              <a:miter/>
            </a:ln>
          </p:spPr>
        </p:sp>
      </p:grpSp>
      <p:grpSp>
        <p:nvGrpSpPr>
          <p:cNvPr name="Group 21" id="21"/>
          <p:cNvGrpSpPr/>
          <p:nvPr/>
        </p:nvGrpSpPr>
        <p:grpSpPr>
          <a:xfrm rot="0">
            <a:off x="3010348" y="8203822"/>
            <a:ext cx="12235853" cy="1139880"/>
            <a:chOff x="0" y="0"/>
            <a:chExt cx="16314471" cy="1519839"/>
          </a:xfrm>
        </p:grpSpPr>
        <p:sp>
          <p:nvSpPr>
            <p:cNvPr name="Freeform 22" id="22"/>
            <p:cNvSpPr/>
            <p:nvPr/>
          </p:nvSpPr>
          <p:spPr>
            <a:xfrm flipH="false" flipV="false" rot="0">
              <a:off x="0" y="0"/>
              <a:ext cx="16314420" cy="1519783"/>
            </a:xfrm>
            <a:custGeom>
              <a:avLst/>
              <a:gdLst/>
              <a:ahLst/>
              <a:cxnLst/>
              <a:rect r="r" b="b" t="t" l="l"/>
              <a:pathLst>
                <a:path h="1519783" w="16314420">
                  <a:moveTo>
                    <a:pt x="0" y="0"/>
                  </a:moveTo>
                  <a:lnTo>
                    <a:pt x="16314420" y="0"/>
                  </a:lnTo>
                  <a:lnTo>
                    <a:pt x="16314420" y="1519783"/>
                  </a:lnTo>
                  <a:lnTo>
                    <a:pt x="0" y="1519783"/>
                  </a:lnTo>
                  <a:close/>
                </a:path>
              </a:pathLst>
            </a:custGeom>
            <a:solidFill>
              <a:srgbClr val="1D1D1F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3" id="23"/>
            <p:cNvSpPr txBox="true"/>
            <p:nvPr/>
          </p:nvSpPr>
          <p:spPr>
            <a:xfrm>
              <a:off x="0" y="0"/>
              <a:ext cx="16314471" cy="15198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2"/>
                </a:lnSpc>
              </a:pPr>
              <a:r>
                <a:rPr lang="en-US" sz="30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adds the missing operational layer to management decision-making.</a:t>
              </a:r>
            </a:p>
          </p:txBody>
        </p:sp>
      </p:grpSp>
      <p:grpSp>
        <p:nvGrpSpPr>
          <p:cNvPr name="Group 24" id="24"/>
          <p:cNvGrpSpPr/>
          <p:nvPr/>
        </p:nvGrpSpPr>
        <p:grpSpPr>
          <a:xfrm rot="0">
            <a:off x="16952500" y="9636157"/>
            <a:ext cx="617706" cy="301990"/>
            <a:chOff x="0" y="0"/>
            <a:chExt cx="823608" cy="402654"/>
          </a:xfrm>
        </p:grpSpPr>
        <p:sp>
          <p:nvSpPr>
            <p:cNvPr name="Freeform 25" id="25"/>
            <p:cNvSpPr/>
            <p:nvPr/>
          </p:nvSpPr>
          <p:spPr>
            <a:xfrm flipH="false" flipV="false" rot="0">
              <a:off x="0" y="0"/>
              <a:ext cx="823603" cy="402651"/>
            </a:xfrm>
            <a:custGeom>
              <a:avLst/>
              <a:gdLst/>
              <a:ahLst/>
              <a:cxnLst/>
              <a:rect r="r" b="b" t="t" l="l"/>
              <a:pathLst>
                <a:path h="402651" w="823603">
                  <a:moveTo>
                    <a:pt x="0" y="0"/>
                  </a:moveTo>
                  <a:lnTo>
                    <a:pt x="823603" y="0"/>
                  </a:lnTo>
                  <a:lnTo>
                    <a:pt x="8236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726" t="0" r="-12726" b="0"/>
              </a:stretch>
            </a:blipFill>
          </p:spPr>
        </p:sp>
        <p:sp>
          <p:nvSpPr>
            <p:cNvPr name="TextBox 26" id="26"/>
            <p:cNvSpPr txBox="true"/>
            <p:nvPr/>
          </p:nvSpPr>
          <p:spPr>
            <a:xfrm>
              <a:off x="0" y="0"/>
              <a:ext cx="82360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>
                  <a:solidFill>
                    <a:srgbClr val="000000"/>
                  </a:solidFill>
                  <a:latin typeface="Aptos"/>
                  <a:ea typeface="Aptos"/>
                  <a:cs typeface="Aptos"/>
                  <a:sym typeface="Aptos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DE59">
                <a:alpha val="100000"/>
              </a:srgbClr>
            </a:gs>
            <a:gs pos="100000">
              <a:srgbClr val="FF914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971" y="480431"/>
            <a:ext cx="6588824" cy="301990"/>
            <a:chOff x="0" y="0"/>
            <a:chExt cx="8785098" cy="40265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85103" cy="402651"/>
            </a:xfrm>
            <a:custGeom>
              <a:avLst/>
              <a:gdLst/>
              <a:ahLst/>
              <a:cxnLst/>
              <a:rect r="r" b="b" t="t" l="l"/>
              <a:pathLst>
                <a:path h="402651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7" r="0" b="-37512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878509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41"/>
                </a:lnSpc>
              </a:pPr>
              <a:r>
                <a:rPr lang="en-US" b="true" sz="1200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CASE STUDY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4971" y="892235"/>
            <a:ext cx="14138529" cy="754971"/>
            <a:chOff x="0" y="0"/>
            <a:chExt cx="18851372" cy="100662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851367" cy="1006626"/>
            </a:xfrm>
            <a:custGeom>
              <a:avLst/>
              <a:gdLst/>
              <a:ahLst/>
              <a:cxnLst/>
              <a:rect r="r" b="b" t="t" l="l"/>
              <a:pathLst>
                <a:path h="1006626" w="18851367">
                  <a:moveTo>
                    <a:pt x="0" y="0"/>
                  </a:moveTo>
                  <a:lnTo>
                    <a:pt x="18851367" y="0"/>
                  </a:lnTo>
                  <a:lnTo>
                    <a:pt x="18851367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4901" r="0" b="-314901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18851372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03"/>
                </a:lnSpc>
              </a:pPr>
              <a:r>
                <a:rPr lang="en-US" sz="37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After Implementing VoiceFirst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45436" y="1706308"/>
            <a:ext cx="16834304" cy="19069"/>
            <a:chOff x="0" y="0"/>
            <a:chExt cx="22445739" cy="254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45726" cy="25400"/>
            </a:xfrm>
            <a:custGeom>
              <a:avLst/>
              <a:gdLst/>
              <a:ahLst/>
              <a:cxnLst/>
              <a:rect r="r" b="b" t="t" l="l"/>
              <a:pathLst>
                <a:path h="25400" w="22445726">
                  <a:moveTo>
                    <a:pt x="0" y="0"/>
                  </a:moveTo>
                  <a:lnTo>
                    <a:pt x="22445726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7168693" r="0" b="-17168793"/>
              </a:stretch>
            </a:blipFill>
            <a:ln w="19065" cap="sq">
              <a:solidFill>
                <a:srgbClr val="D9CFAE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5373931" y="439255"/>
            <a:ext cx="2127647" cy="480431"/>
            <a:chOff x="0" y="0"/>
            <a:chExt cx="2836862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836856" cy="640580"/>
            </a:xfrm>
            <a:custGeom>
              <a:avLst/>
              <a:gdLst/>
              <a:ahLst/>
              <a:cxnLst/>
              <a:rect r="r" b="b" t="t" l="l"/>
              <a:pathLst>
                <a:path h="640580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291" r="0" b="-3629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283686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341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892873" y="1991011"/>
            <a:ext cx="11666449" cy="6850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3"/>
              </a:lnSpc>
            </a:pPr>
            <a:r>
              <a:rPr lang="en-US" sz="3602" b="true">
                <a:solidFill>
                  <a:srgbClr val="111111"/>
                </a:solidFill>
                <a:latin typeface="Aptos Bold"/>
                <a:ea typeface="Aptos Bold"/>
                <a:cs typeface="Aptos Bold"/>
                <a:sym typeface="Aptos Bold"/>
              </a:rPr>
              <a:t>Every operational observation became structured data.</a:t>
            </a:r>
          </a:p>
        </p:txBody>
      </p:sp>
      <p:grpSp>
        <p:nvGrpSpPr>
          <p:cNvPr name="Group 14" id="14"/>
          <p:cNvGrpSpPr/>
          <p:nvPr/>
        </p:nvGrpSpPr>
        <p:grpSpPr>
          <a:xfrm rot="0">
            <a:off x="882701" y="3353514"/>
            <a:ext cx="2421245" cy="2009440"/>
            <a:chOff x="0" y="0"/>
            <a:chExt cx="3228327" cy="2679253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3228340" cy="2679190"/>
            </a:xfrm>
            <a:custGeom>
              <a:avLst/>
              <a:gdLst/>
              <a:ahLst/>
              <a:cxnLst/>
              <a:rect r="r" b="b" t="t" l="l"/>
              <a:pathLst>
                <a:path h="2679190" w="3228340">
                  <a:moveTo>
                    <a:pt x="0" y="0"/>
                  </a:moveTo>
                  <a:lnTo>
                    <a:pt x="3228340" y="0"/>
                  </a:lnTo>
                  <a:lnTo>
                    <a:pt x="3228340" y="2679190"/>
                  </a:lnTo>
                  <a:lnTo>
                    <a:pt x="0" y="2679190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6" id="16"/>
            <p:cNvSpPr txBox="true"/>
            <p:nvPr/>
          </p:nvSpPr>
          <p:spPr>
            <a:xfrm>
              <a:off x="0" y="0"/>
              <a:ext cx="3228327" cy="26792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Capture</a:t>
              </a:r>
            </a:p>
            <a:p>
              <a:pPr algn="ctr">
                <a:lnSpc>
                  <a:spcPts val="2342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</a:t>
              </a:r>
            </a:p>
            <a:p>
              <a:pPr algn="ctr">
                <a:lnSpc>
                  <a:spcPts val="2342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Photo</a:t>
              </a:r>
            </a:p>
            <a:p>
              <a:pPr algn="ctr">
                <a:lnSpc>
                  <a:spcPts val="2342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Video</a:t>
              </a:r>
            </a:p>
            <a:p>
              <a:pPr algn="ctr">
                <a:lnSpc>
                  <a:spcPts val="2342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Text</a:t>
              </a:r>
            </a:p>
          </p:txBody>
        </p:sp>
      </p:grpSp>
      <p:sp>
        <p:nvSpPr>
          <p:cNvPr name="TextBox 17" id="17"/>
          <p:cNvSpPr txBox="true"/>
          <p:nvPr/>
        </p:nvSpPr>
        <p:spPr>
          <a:xfrm rot="0">
            <a:off x="3802942" y="4196810"/>
            <a:ext cx="341900" cy="469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3"/>
              </a:lnSpc>
            </a:pPr>
            <a:r>
              <a:rPr lang="en-US" sz="3302" b="true">
                <a:solidFill>
                  <a:srgbClr val="111111"/>
                </a:solidFill>
                <a:latin typeface="Aptos Bold"/>
                <a:ea typeface="Aptos Bold"/>
                <a:cs typeface="Aptos Bold"/>
                <a:sym typeface="Aptos Bold"/>
              </a:rPr>
              <a:t>→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4383014" y="3353514"/>
            <a:ext cx="2421245" cy="2009440"/>
            <a:chOff x="0" y="0"/>
            <a:chExt cx="3228327" cy="267925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3228340" cy="2679190"/>
            </a:xfrm>
            <a:custGeom>
              <a:avLst/>
              <a:gdLst/>
              <a:ahLst/>
              <a:cxnLst/>
              <a:rect r="r" b="b" t="t" l="l"/>
              <a:pathLst>
                <a:path h="2679190" w="3228340">
                  <a:moveTo>
                    <a:pt x="0" y="0"/>
                  </a:moveTo>
                  <a:lnTo>
                    <a:pt x="3228340" y="0"/>
                  </a:lnTo>
                  <a:lnTo>
                    <a:pt x="3228340" y="2679190"/>
                  </a:lnTo>
                  <a:lnTo>
                    <a:pt x="0" y="2679190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0" id="20"/>
            <p:cNvSpPr txBox="true"/>
            <p:nvPr/>
          </p:nvSpPr>
          <p:spPr>
            <a:xfrm>
              <a:off x="0" y="0"/>
              <a:ext cx="3228327" cy="26792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Classify</a:t>
              </a:r>
            </a:p>
            <a:p>
              <a:pPr algn="ctr">
                <a:lnSpc>
                  <a:spcPts val="2342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Branch</a:t>
              </a:r>
            </a:p>
            <a:p>
              <a:pPr algn="ctr">
                <a:lnSpc>
                  <a:spcPts val="2342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Dept</a:t>
              </a:r>
            </a:p>
            <a:p>
              <a:pPr algn="ctr">
                <a:lnSpc>
                  <a:spcPts val="2342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Type</a:t>
              </a:r>
            </a:p>
            <a:p>
              <a:pPr algn="ctr">
                <a:lnSpc>
                  <a:spcPts val="2342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Priority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0">
            <a:off x="7303256" y="4196810"/>
            <a:ext cx="341900" cy="469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3"/>
              </a:lnSpc>
            </a:pPr>
            <a:r>
              <a:rPr lang="en-US" sz="3302" b="true">
                <a:solidFill>
                  <a:srgbClr val="111111"/>
                </a:solidFill>
                <a:latin typeface="Aptos Bold"/>
                <a:ea typeface="Aptos Bold"/>
                <a:cs typeface="Aptos Bold"/>
                <a:sym typeface="Aptos Bold"/>
              </a:rPr>
              <a:t>→</a:t>
            </a:r>
          </a:p>
        </p:txBody>
      </p:sp>
      <p:grpSp>
        <p:nvGrpSpPr>
          <p:cNvPr name="Group 22" id="22"/>
          <p:cNvGrpSpPr/>
          <p:nvPr/>
        </p:nvGrpSpPr>
        <p:grpSpPr>
          <a:xfrm rot="0">
            <a:off x="7883338" y="3353514"/>
            <a:ext cx="2421245" cy="2009440"/>
            <a:chOff x="0" y="0"/>
            <a:chExt cx="3228327" cy="267925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3228340" cy="2679190"/>
            </a:xfrm>
            <a:custGeom>
              <a:avLst/>
              <a:gdLst/>
              <a:ahLst/>
              <a:cxnLst/>
              <a:rect r="r" b="b" t="t" l="l"/>
              <a:pathLst>
                <a:path h="2679190" w="3228340">
                  <a:moveTo>
                    <a:pt x="0" y="0"/>
                  </a:moveTo>
                  <a:lnTo>
                    <a:pt x="3228340" y="0"/>
                  </a:lnTo>
                  <a:lnTo>
                    <a:pt x="3228340" y="2679190"/>
                  </a:lnTo>
                  <a:lnTo>
                    <a:pt x="0" y="2679190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0"/>
              <a:ext cx="3228327" cy="26792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Route</a:t>
              </a:r>
            </a:p>
            <a:p>
              <a:pPr algn="ctr">
                <a:lnSpc>
                  <a:spcPts val="2342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Responsible</a:t>
              </a:r>
            </a:p>
            <a:p>
              <a:pPr algn="ctr">
                <a:lnSpc>
                  <a:spcPts val="2342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person + supervisor</a:t>
              </a:r>
            </a:p>
          </p:txBody>
        </p:sp>
      </p:grpSp>
      <p:sp>
        <p:nvSpPr>
          <p:cNvPr name="TextBox 25" id="25"/>
          <p:cNvSpPr txBox="true"/>
          <p:nvPr/>
        </p:nvSpPr>
        <p:spPr>
          <a:xfrm rot="0">
            <a:off x="10803569" y="4196810"/>
            <a:ext cx="341900" cy="469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3"/>
              </a:lnSpc>
            </a:pPr>
            <a:r>
              <a:rPr lang="en-US" sz="3302" b="true">
                <a:solidFill>
                  <a:srgbClr val="111111"/>
                </a:solidFill>
                <a:latin typeface="Aptos Bold"/>
                <a:ea typeface="Aptos Bold"/>
                <a:cs typeface="Aptos Bold"/>
                <a:sym typeface="Aptos Bold"/>
              </a:rPr>
              <a:t>→</a:t>
            </a:r>
          </a:p>
        </p:txBody>
      </p:sp>
      <p:grpSp>
        <p:nvGrpSpPr>
          <p:cNvPr name="Group 26" id="26"/>
          <p:cNvGrpSpPr/>
          <p:nvPr/>
        </p:nvGrpSpPr>
        <p:grpSpPr>
          <a:xfrm rot="0">
            <a:off x="11383651" y="3353514"/>
            <a:ext cx="2421245" cy="2009440"/>
            <a:chOff x="0" y="0"/>
            <a:chExt cx="3228327" cy="2679253"/>
          </a:xfrm>
        </p:grpSpPr>
        <p:sp>
          <p:nvSpPr>
            <p:cNvPr name="Freeform 27" id="27"/>
            <p:cNvSpPr/>
            <p:nvPr/>
          </p:nvSpPr>
          <p:spPr>
            <a:xfrm flipH="false" flipV="false" rot="0">
              <a:off x="0" y="0"/>
              <a:ext cx="3228340" cy="2679190"/>
            </a:xfrm>
            <a:custGeom>
              <a:avLst/>
              <a:gdLst/>
              <a:ahLst/>
              <a:cxnLst/>
              <a:rect r="r" b="b" t="t" l="l"/>
              <a:pathLst>
                <a:path h="2679190" w="3228340">
                  <a:moveTo>
                    <a:pt x="0" y="0"/>
                  </a:moveTo>
                  <a:lnTo>
                    <a:pt x="3228340" y="0"/>
                  </a:lnTo>
                  <a:lnTo>
                    <a:pt x="3228340" y="2679190"/>
                  </a:lnTo>
                  <a:lnTo>
                    <a:pt x="0" y="2679190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8" id="28"/>
            <p:cNvSpPr txBox="true"/>
            <p:nvPr/>
          </p:nvSpPr>
          <p:spPr>
            <a:xfrm>
              <a:off x="0" y="0"/>
              <a:ext cx="3228327" cy="26792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Track</a:t>
              </a:r>
            </a:p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Status</a:t>
              </a:r>
            </a:p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until resolved</a:t>
              </a:r>
            </a:p>
          </p:txBody>
        </p:sp>
      </p:grpSp>
      <p:sp>
        <p:nvSpPr>
          <p:cNvPr name="TextBox 29" id="29"/>
          <p:cNvSpPr txBox="true"/>
          <p:nvPr/>
        </p:nvSpPr>
        <p:spPr>
          <a:xfrm rot="0">
            <a:off x="14303883" y="4196810"/>
            <a:ext cx="341900" cy="4696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63"/>
              </a:lnSpc>
            </a:pPr>
            <a:r>
              <a:rPr lang="en-US" sz="3302" b="true">
                <a:solidFill>
                  <a:srgbClr val="111111"/>
                </a:solidFill>
                <a:latin typeface="Aptos Bold"/>
                <a:ea typeface="Aptos Bold"/>
                <a:cs typeface="Aptos Bold"/>
                <a:sym typeface="Aptos Bold"/>
              </a:rPr>
              <a:t>→</a:t>
            </a:r>
          </a:p>
        </p:txBody>
      </p:sp>
      <p:grpSp>
        <p:nvGrpSpPr>
          <p:cNvPr name="Group 30" id="30"/>
          <p:cNvGrpSpPr/>
          <p:nvPr/>
        </p:nvGrpSpPr>
        <p:grpSpPr>
          <a:xfrm rot="0">
            <a:off x="14883965" y="3353514"/>
            <a:ext cx="2421245" cy="2009440"/>
            <a:chOff x="0" y="0"/>
            <a:chExt cx="3228327" cy="2679253"/>
          </a:xfrm>
        </p:grpSpPr>
        <p:sp>
          <p:nvSpPr>
            <p:cNvPr name="Freeform 31" id="31"/>
            <p:cNvSpPr/>
            <p:nvPr/>
          </p:nvSpPr>
          <p:spPr>
            <a:xfrm flipH="false" flipV="false" rot="0">
              <a:off x="0" y="0"/>
              <a:ext cx="3228340" cy="2679190"/>
            </a:xfrm>
            <a:custGeom>
              <a:avLst/>
              <a:gdLst/>
              <a:ahLst/>
              <a:cxnLst/>
              <a:rect r="r" b="b" t="t" l="l"/>
              <a:pathLst>
                <a:path h="2679190" w="3228340">
                  <a:moveTo>
                    <a:pt x="0" y="0"/>
                  </a:moveTo>
                  <a:lnTo>
                    <a:pt x="3228340" y="0"/>
                  </a:lnTo>
                  <a:lnTo>
                    <a:pt x="3228340" y="2679190"/>
                  </a:lnTo>
                  <a:lnTo>
                    <a:pt x="0" y="2679190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2" id="32"/>
            <p:cNvSpPr txBox="true"/>
            <p:nvPr/>
          </p:nvSpPr>
          <p:spPr>
            <a:xfrm>
              <a:off x="0" y="0"/>
              <a:ext cx="3228327" cy="267925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Store</a:t>
              </a:r>
            </a:p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One central</a:t>
              </a:r>
            </a:p>
            <a:p>
              <a:pPr algn="ctr">
                <a:lnSpc>
                  <a:spcPts val="2942"/>
                </a:lnSpc>
              </a:pPr>
              <a:r>
                <a:rPr lang="en-US" sz="24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database</a:t>
              </a:r>
            </a:p>
          </p:txBody>
        </p:sp>
      </p:grpSp>
      <p:grpSp>
        <p:nvGrpSpPr>
          <p:cNvPr name="Group 33" id="33"/>
          <p:cNvGrpSpPr/>
          <p:nvPr/>
        </p:nvGrpSpPr>
        <p:grpSpPr>
          <a:xfrm rot="0">
            <a:off x="1980838" y="7586116"/>
            <a:ext cx="14226226" cy="1139880"/>
            <a:chOff x="0" y="0"/>
            <a:chExt cx="18968301" cy="1519839"/>
          </a:xfrm>
        </p:grpSpPr>
        <p:sp>
          <p:nvSpPr>
            <p:cNvPr name="Freeform 34" id="34"/>
            <p:cNvSpPr/>
            <p:nvPr/>
          </p:nvSpPr>
          <p:spPr>
            <a:xfrm flipH="false" flipV="false" rot="0">
              <a:off x="0" y="0"/>
              <a:ext cx="18968338" cy="1519839"/>
            </a:xfrm>
            <a:custGeom>
              <a:avLst/>
              <a:gdLst/>
              <a:ahLst/>
              <a:cxnLst/>
              <a:rect r="r" b="b" t="t" l="l"/>
              <a:pathLst>
                <a:path h="1519839" w="18968338">
                  <a:moveTo>
                    <a:pt x="0" y="0"/>
                  </a:moveTo>
                  <a:lnTo>
                    <a:pt x="18968338" y="0"/>
                  </a:lnTo>
                  <a:lnTo>
                    <a:pt x="18968338" y="1519839"/>
                  </a:lnTo>
                  <a:lnTo>
                    <a:pt x="0" y="1519839"/>
                  </a:lnTo>
                  <a:close/>
                </a:path>
              </a:pathLst>
            </a:custGeom>
            <a:solidFill>
              <a:srgbClr val="1D1D1F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5" id="35"/>
            <p:cNvSpPr txBox="true"/>
            <p:nvPr/>
          </p:nvSpPr>
          <p:spPr>
            <a:xfrm>
              <a:off x="0" y="0"/>
              <a:ext cx="18968301" cy="1519839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2"/>
                </a:lnSpc>
              </a:pPr>
              <a:r>
                <a:rPr lang="en-US" sz="30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Scattered observations became a continuous flow from the ground level to leadership.</a:t>
              </a:r>
            </a:p>
          </p:txBody>
        </p:sp>
      </p:grpSp>
      <p:grpSp>
        <p:nvGrpSpPr>
          <p:cNvPr name="Group 36" id="36"/>
          <p:cNvGrpSpPr/>
          <p:nvPr/>
        </p:nvGrpSpPr>
        <p:grpSpPr>
          <a:xfrm rot="0">
            <a:off x="16952500" y="9636157"/>
            <a:ext cx="617706" cy="301990"/>
            <a:chOff x="0" y="0"/>
            <a:chExt cx="823608" cy="402654"/>
          </a:xfrm>
        </p:grpSpPr>
        <p:sp>
          <p:nvSpPr>
            <p:cNvPr name="Freeform 37" id="37"/>
            <p:cNvSpPr/>
            <p:nvPr/>
          </p:nvSpPr>
          <p:spPr>
            <a:xfrm flipH="false" flipV="false" rot="0">
              <a:off x="0" y="0"/>
              <a:ext cx="823603" cy="402651"/>
            </a:xfrm>
            <a:custGeom>
              <a:avLst/>
              <a:gdLst/>
              <a:ahLst/>
              <a:cxnLst/>
              <a:rect r="r" b="b" t="t" l="l"/>
              <a:pathLst>
                <a:path h="402651" w="823603">
                  <a:moveTo>
                    <a:pt x="0" y="0"/>
                  </a:moveTo>
                  <a:lnTo>
                    <a:pt x="823603" y="0"/>
                  </a:lnTo>
                  <a:lnTo>
                    <a:pt x="823603" y="402651"/>
                  </a:lnTo>
                  <a:lnTo>
                    <a:pt x="0" y="402651"/>
                  </a:lnTo>
                  <a:close/>
                </a:path>
              </a:pathLst>
            </a:custGeom>
            <a:solidFill>
              <a:srgbClr val="111111">
                <a:alpha val="0"/>
              </a:srgbClr>
            </a:solidFill>
          </p:spPr>
        </p:sp>
        <p:sp>
          <p:nvSpPr>
            <p:cNvPr name="TextBox 38" id="38"/>
            <p:cNvSpPr txBox="true"/>
            <p:nvPr/>
          </p:nvSpPr>
          <p:spPr>
            <a:xfrm>
              <a:off x="0" y="0"/>
              <a:ext cx="82360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>
                  <a:solidFill>
                    <a:srgbClr val="1D1D1F"/>
                  </a:solidFill>
                  <a:latin typeface="Aptos"/>
                  <a:ea typeface="Aptos"/>
                  <a:cs typeface="Aptos"/>
                  <a:sym typeface="Aptos"/>
                </a:rPr>
                <a:t>06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DE59">
                <a:alpha val="100000"/>
              </a:srgbClr>
            </a:gs>
            <a:gs pos="100000">
              <a:srgbClr val="FF914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971" y="480431"/>
            <a:ext cx="6588824" cy="301990"/>
            <a:chOff x="0" y="0"/>
            <a:chExt cx="8785098" cy="40265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85103" cy="402651"/>
            </a:xfrm>
            <a:custGeom>
              <a:avLst/>
              <a:gdLst/>
              <a:ahLst/>
              <a:cxnLst/>
              <a:rect r="r" b="b" t="t" l="l"/>
              <a:pathLst>
                <a:path h="402651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7" r="0" b="-37512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878509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41"/>
                </a:lnSpc>
              </a:pPr>
              <a:r>
                <a:rPr lang="en-US" b="true" sz="1200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CASE STUDY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4971" y="892235"/>
            <a:ext cx="14138529" cy="754970"/>
            <a:chOff x="0" y="0"/>
            <a:chExt cx="18851372" cy="100662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851367" cy="1006625"/>
            </a:xfrm>
            <a:custGeom>
              <a:avLst/>
              <a:gdLst/>
              <a:ahLst/>
              <a:cxnLst/>
              <a:rect r="r" b="b" t="t" l="l"/>
              <a:pathLst>
                <a:path h="1006625" w="18851367">
                  <a:moveTo>
                    <a:pt x="0" y="0"/>
                  </a:moveTo>
                  <a:lnTo>
                    <a:pt x="18851367" y="0"/>
                  </a:lnTo>
                  <a:lnTo>
                    <a:pt x="18851367" y="1006625"/>
                  </a:lnTo>
                  <a:lnTo>
                    <a:pt x="0" y="1006625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4901" r="0" b="-314902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18851372" cy="1006626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03"/>
                </a:lnSpc>
              </a:pPr>
              <a:r>
                <a:rPr lang="en-US" sz="37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What Management can Identify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45436" y="1706308"/>
            <a:ext cx="16834304" cy="19069"/>
            <a:chOff x="0" y="0"/>
            <a:chExt cx="22445739" cy="254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45726" cy="25400"/>
            </a:xfrm>
            <a:custGeom>
              <a:avLst/>
              <a:gdLst/>
              <a:ahLst/>
              <a:cxnLst/>
              <a:rect r="r" b="b" t="t" l="l"/>
              <a:pathLst>
                <a:path h="25400" w="22445726">
                  <a:moveTo>
                    <a:pt x="0" y="0"/>
                  </a:moveTo>
                  <a:lnTo>
                    <a:pt x="22445726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7168693" r="0" b="-17168793"/>
              </a:stretch>
            </a:blipFill>
            <a:ln w="19065" cap="sq">
              <a:solidFill>
                <a:srgbClr val="D9CFAE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5373931" y="439255"/>
            <a:ext cx="2127647" cy="480431"/>
            <a:chOff x="0" y="0"/>
            <a:chExt cx="2836862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836856" cy="640580"/>
            </a:xfrm>
            <a:custGeom>
              <a:avLst/>
              <a:gdLst/>
              <a:ahLst/>
              <a:cxnLst/>
              <a:rect r="r" b="b" t="t" l="l"/>
              <a:pathLst>
                <a:path h="640580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291" r="0" b="-3629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283686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341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019975" y="2255377"/>
            <a:ext cx="3519383" cy="1254470"/>
            <a:chOff x="0" y="0"/>
            <a:chExt cx="4692510" cy="1672627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4692523" cy="1672589"/>
            </a:xfrm>
            <a:custGeom>
              <a:avLst/>
              <a:gdLst/>
              <a:ahLst/>
              <a:cxnLst/>
              <a:rect r="r" b="b" t="t" l="l"/>
              <a:pathLst>
                <a:path h="1672589" w="4692523">
                  <a:moveTo>
                    <a:pt x="0" y="0"/>
                  </a:moveTo>
                  <a:lnTo>
                    <a:pt x="4692523" y="0"/>
                  </a:lnTo>
                  <a:lnTo>
                    <a:pt x="4692523" y="1672589"/>
                  </a:lnTo>
                  <a:lnTo>
                    <a:pt x="0" y="1672589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4692510" cy="16726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</a:t>
              </a: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ecurring operational risks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178172" y="2255377"/>
            <a:ext cx="3519383" cy="1254470"/>
            <a:chOff x="0" y="0"/>
            <a:chExt cx="4692510" cy="1672627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692523" cy="1672589"/>
            </a:xfrm>
            <a:custGeom>
              <a:avLst/>
              <a:gdLst/>
              <a:ahLst/>
              <a:cxnLst/>
              <a:rect r="r" b="b" t="t" l="l"/>
              <a:pathLst>
                <a:path h="1672589" w="4692523">
                  <a:moveTo>
                    <a:pt x="0" y="0"/>
                  </a:moveTo>
                  <a:lnTo>
                    <a:pt x="4692523" y="0"/>
                  </a:lnTo>
                  <a:lnTo>
                    <a:pt x="4692523" y="1672589"/>
                  </a:lnTo>
                  <a:lnTo>
                    <a:pt x="0" y="1672589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4692510" cy="16726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 High-p</a:t>
              </a: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erforming branches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1279219" y="2255377"/>
            <a:ext cx="3519383" cy="1254470"/>
            <a:chOff x="0" y="0"/>
            <a:chExt cx="4692510" cy="1672627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692523" cy="1672589"/>
            </a:xfrm>
            <a:custGeom>
              <a:avLst/>
              <a:gdLst/>
              <a:ahLst/>
              <a:cxnLst/>
              <a:rect r="r" b="b" t="t" l="l"/>
              <a:pathLst>
                <a:path h="1672589" w="4692523">
                  <a:moveTo>
                    <a:pt x="0" y="0"/>
                  </a:moveTo>
                  <a:lnTo>
                    <a:pt x="4692523" y="0"/>
                  </a:lnTo>
                  <a:lnTo>
                    <a:pt x="4692523" y="1672589"/>
                  </a:lnTo>
                  <a:lnTo>
                    <a:pt x="0" y="1672589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0"/>
              <a:ext cx="4692510" cy="167262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Departments th</a:t>
              </a: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at need support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3398244" y="4498950"/>
            <a:ext cx="3519383" cy="1289100"/>
            <a:chOff x="0" y="0"/>
            <a:chExt cx="4692510" cy="1718800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692523" cy="1718760"/>
            </a:xfrm>
            <a:custGeom>
              <a:avLst/>
              <a:gdLst/>
              <a:ahLst/>
              <a:cxnLst/>
              <a:rect r="r" b="b" t="t" l="l"/>
              <a:pathLst>
                <a:path h="1718760" w="4692523">
                  <a:moveTo>
                    <a:pt x="0" y="0"/>
                  </a:moveTo>
                  <a:lnTo>
                    <a:pt x="4692523" y="0"/>
                  </a:lnTo>
                  <a:lnTo>
                    <a:pt x="4692523" y="1718760"/>
                  </a:lnTo>
                  <a:lnTo>
                    <a:pt x="0" y="1718760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0"/>
              <a:ext cx="4692510" cy="171880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Em</a:t>
              </a: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ployees who consistently take ownership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8669840" y="4498950"/>
            <a:ext cx="3616532" cy="1289100"/>
            <a:chOff x="0" y="0"/>
            <a:chExt cx="4692510" cy="1672628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692523" cy="1672590"/>
            </a:xfrm>
            <a:custGeom>
              <a:avLst/>
              <a:gdLst/>
              <a:ahLst/>
              <a:cxnLst/>
              <a:rect r="r" b="b" t="t" l="l"/>
              <a:pathLst>
                <a:path h="1672590" w="4692523">
                  <a:moveTo>
                    <a:pt x="0" y="0"/>
                  </a:moveTo>
                  <a:lnTo>
                    <a:pt x="4692523" y="0"/>
                  </a:lnTo>
                  <a:lnTo>
                    <a:pt x="4692523" y="1672590"/>
                  </a:lnTo>
                  <a:lnTo>
                    <a:pt x="0" y="1672590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4692510" cy="167262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Maintenance requests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431769" y="7471534"/>
            <a:ext cx="15324363" cy="1185834"/>
            <a:chOff x="0" y="0"/>
            <a:chExt cx="20432484" cy="1581112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20432522" cy="1581150"/>
            </a:xfrm>
            <a:custGeom>
              <a:avLst/>
              <a:gdLst/>
              <a:ahLst/>
              <a:cxnLst/>
              <a:rect r="r" b="b" t="t" l="l"/>
              <a:pathLst>
                <a:path h="1581150" w="20432522">
                  <a:moveTo>
                    <a:pt x="0" y="0"/>
                  </a:moveTo>
                  <a:lnTo>
                    <a:pt x="20432522" y="0"/>
                  </a:lnTo>
                  <a:lnTo>
                    <a:pt x="20432522" y="1581150"/>
                  </a:lnTo>
                  <a:lnTo>
                    <a:pt x="0" y="1581150"/>
                  </a:lnTo>
                  <a:close/>
                </a:path>
              </a:pathLst>
            </a:custGeom>
            <a:solidFill>
              <a:srgbClr val="1D1D1F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20432484" cy="158111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2"/>
                </a:lnSpc>
              </a:pPr>
              <a:r>
                <a:rPr lang="en-US" sz="30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Instead of being lost in calls, chats, or informal updates, every observation became part of one system.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16952500" y="9636157"/>
            <a:ext cx="617706" cy="301990"/>
            <a:chOff x="0" y="0"/>
            <a:chExt cx="823608" cy="402654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823603" cy="402651"/>
            </a:xfrm>
            <a:custGeom>
              <a:avLst/>
              <a:gdLst/>
              <a:ahLst/>
              <a:cxnLst/>
              <a:rect r="r" b="b" t="t" l="l"/>
              <a:pathLst>
                <a:path h="402651" w="823603">
                  <a:moveTo>
                    <a:pt x="0" y="0"/>
                  </a:moveTo>
                  <a:lnTo>
                    <a:pt x="823603" y="0"/>
                  </a:lnTo>
                  <a:lnTo>
                    <a:pt x="8236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726" t="0" r="-12726" b="0"/>
              </a:stretch>
            </a:blipFill>
          </p:spPr>
        </p:sp>
        <p:sp>
          <p:nvSpPr>
            <p:cNvPr name="TextBox 33" id="33"/>
            <p:cNvSpPr txBox="true"/>
            <p:nvPr/>
          </p:nvSpPr>
          <p:spPr>
            <a:xfrm>
              <a:off x="0" y="0"/>
              <a:ext cx="82360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>
                  <a:solidFill>
                    <a:srgbClr val="111111"/>
                  </a:solidFill>
                  <a:latin typeface="Aptos"/>
                  <a:ea typeface="Aptos"/>
                  <a:cs typeface="Aptos"/>
                  <a:sym typeface="Aptos"/>
                </a:rPr>
                <a:t>07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DE59">
                <a:alpha val="100000"/>
              </a:srgbClr>
            </a:gs>
            <a:gs pos="100000">
              <a:srgbClr val="FF914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971" y="480431"/>
            <a:ext cx="6588824" cy="301990"/>
            <a:chOff x="0" y="0"/>
            <a:chExt cx="8785098" cy="40265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85103" cy="402651"/>
            </a:xfrm>
            <a:custGeom>
              <a:avLst/>
              <a:gdLst/>
              <a:ahLst/>
              <a:cxnLst/>
              <a:rect r="r" b="b" t="t" l="l"/>
              <a:pathLst>
                <a:path h="402651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75127" r="0" b="-375128"/>
              </a:stretch>
            </a:blip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878509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41"/>
                </a:lnSpc>
              </a:pPr>
              <a:r>
                <a:rPr lang="en-US" b="true" sz="1200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CASE STUDY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4971" y="892235"/>
            <a:ext cx="14138529" cy="754971"/>
            <a:chOff x="0" y="0"/>
            <a:chExt cx="18851372" cy="100662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851367" cy="1006626"/>
            </a:xfrm>
            <a:custGeom>
              <a:avLst/>
              <a:gdLst/>
              <a:ahLst/>
              <a:cxnLst/>
              <a:rect r="r" b="b" t="t" l="l"/>
              <a:pathLst>
                <a:path h="1006626" w="18851367">
                  <a:moveTo>
                    <a:pt x="0" y="0"/>
                  </a:moveTo>
                  <a:lnTo>
                    <a:pt x="18851367" y="0"/>
                  </a:lnTo>
                  <a:lnTo>
                    <a:pt x="18851367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4901" r="0" b="-314901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18851372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03"/>
                </a:lnSpc>
              </a:pPr>
              <a:r>
                <a:rPr lang="en-US" sz="37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Management Dashboard: From Reports to Intelligence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45436" y="1706308"/>
            <a:ext cx="16834304" cy="19069"/>
            <a:chOff x="0" y="0"/>
            <a:chExt cx="22445739" cy="254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45726" cy="25400"/>
            </a:xfrm>
            <a:custGeom>
              <a:avLst/>
              <a:gdLst/>
              <a:ahLst/>
              <a:cxnLst/>
              <a:rect r="r" b="b" t="t" l="l"/>
              <a:pathLst>
                <a:path h="25400" w="22445726">
                  <a:moveTo>
                    <a:pt x="0" y="0"/>
                  </a:moveTo>
                  <a:lnTo>
                    <a:pt x="22445726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7168693" r="0" b="-17168793"/>
              </a:stretch>
            </a:blipFill>
            <a:ln w="19065" cap="sq">
              <a:solidFill>
                <a:srgbClr val="D9CFAE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5373931" y="439255"/>
            <a:ext cx="2127647" cy="480431"/>
            <a:chOff x="0" y="0"/>
            <a:chExt cx="2836862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836856" cy="640580"/>
            </a:xfrm>
            <a:custGeom>
              <a:avLst/>
              <a:gdLst/>
              <a:ahLst/>
              <a:cxnLst/>
              <a:rect r="r" b="b" t="t" l="l"/>
              <a:pathLst>
                <a:path h="640580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291" r="0" b="-3629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283686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341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35402" y="2059010"/>
            <a:ext cx="15785735" cy="480431"/>
            <a:chOff x="0" y="0"/>
            <a:chExt cx="21047646" cy="64057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21047644" cy="640580"/>
            </a:xfrm>
            <a:custGeom>
              <a:avLst/>
              <a:gdLst/>
              <a:ahLst/>
              <a:cxnLst/>
              <a:rect r="r" b="b" t="t" l="l"/>
              <a:pathLst>
                <a:path h="640580" w="21047644">
                  <a:moveTo>
                    <a:pt x="0" y="0"/>
                  </a:moveTo>
                  <a:lnTo>
                    <a:pt x="21047644" y="0"/>
                  </a:lnTo>
                  <a:lnTo>
                    <a:pt x="21047644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590223" r="0" b="-590222"/>
              </a:stretch>
            </a:blipFill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21047646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Operational Intelligence Dashboard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1225877" y="2804446"/>
            <a:ext cx="3313481" cy="1323108"/>
            <a:chOff x="0" y="0"/>
            <a:chExt cx="4417974" cy="1764144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417949" cy="1764157"/>
            </a:xfrm>
            <a:custGeom>
              <a:avLst/>
              <a:gdLst/>
              <a:ahLst/>
              <a:cxnLst/>
              <a:rect r="r" b="b" t="t" l="l"/>
              <a:pathLst>
                <a:path h="1764157" w="4417949">
                  <a:moveTo>
                    <a:pt x="0" y="0"/>
                  </a:moveTo>
                  <a:lnTo>
                    <a:pt x="4417949" y="0"/>
                  </a:lnTo>
                  <a:lnTo>
                    <a:pt x="4417949" y="1764157"/>
                  </a:lnTo>
                  <a:lnTo>
                    <a:pt x="0" y="1764157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4417974" cy="17641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Top Recurring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Issues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4863455" y="2804446"/>
            <a:ext cx="3313481" cy="1323108"/>
            <a:chOff x="0" y="0"/>
            <a:chExt cx="4417974" cy="1764144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4417949" cy="1764157"/>
            </a:xfrm>
            <a:custGeom>
              <a:avLst/>
              <a:gdLst/>
              <a:ahLst/>
              <a:cxnLst/>
              <a:rect r="r" b="b" t="t" l="l"/>
              <a:pathLst>
                <a:path h="1764157" w="4417949">
                  <a:moveTo>
                    <a:pt x="0" y="0"/>
                  </a:moveTo>
                  <a:lnTo>
                    <a:pt x="4417949" y="0"/>
                  </a:lnTo>
                  <a:lnTo>
                    <a:pt x="4417949" y="1764157"/>
                  </a:lnTo>
                  <a:lnTo>
                    <a:pt x="0" y="1764157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0"/>
              <a:ext cx="4417974" cy="17641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Branch Health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Score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8501034" y="2804446"/>
            <a:ext cx="3313481" cy="1323108"/>
            <a:chOff x="0" y="0"/>
            <a:chExt cx="4417974" cy="1764144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417949" cy="1764157"/>
            </a:xfrm>
            <a:custGeom>
              <a:avLst/>
              <a:gdLst/>
              <a:ahLst/>
              <a:cxnLst/>
              <a:rect r="r" b="b" t="t" l="l"/>
              <a:pathLst>
                <a:path h="1764157" w="4417949">
                  <a:moveTo>
                    <a:pt x="0" y="0"/>
                  </a:moveTo>
                  <a:lnTo>
                    <a:pt x="4417949" y="0"/>
                  </a:lnTo>
                  <a:lnTo>
                    <a:pt x="4417949" y="1764157"/>
                  </a:lnTo>
                  <a:lnTo>
                    <a:pt x="0" y="1764157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0"/>
              <a:ext cx="4417974" cy="17641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Average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Resolution Time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12138622" y="2804446"/>
            <a:ext cx="3313481" cy="1323108"/>
            <a:chOff x="0" y="0"/>
            <a:chExt cx="4417974" cy="1764144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4417949" cy="1764157"/>
            </a:xfrm>
            <a:custGeom>
              <a:avLst/>
              <a:gdLst/>
              <a:ahLst/>
              <a:cxnLst/>
              <a:rect r="r" b="b" t="t" l="l"/>
              <a:pathLst>
                <a:path h="1764157" w="4417949">
                  <a:moveTo>
                    <a:pt x="0" y="0"/>
                  </a:moveTo>
                  <a:lnTo>
                    <a:pt x="4417949" y="0"/>
                  </a:lnTo>
                  <a:lnTo>
                    <a:pt x="4417949" y="1764157"/>
                  </a:lnTo>
                  <a:lnTo>
                    <a:pt x="0" y="1764157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4417974" cy="176414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Employee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Participation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225877" y="4588916"/>
            <a:ext cx="5097951" cy="3107579"/>
            <a:chOff x="0" y="0"/>
            <a:chExt cx="6797269" cy="4143438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797294" cy="4143375"/>
            </a:xfrm>
            <a:custGeom>
              <a:avLst/>
              <a:gdLst/>
              <a:ahLst/>
              <a:cxnLst/>
              <a:rect r="r" b="b" t="t" l="l"/>
              <a:pathLst>
                <a:path h="4143375" w="6797294">
                  <a:moveTo>
                    <a:pt x="0" y="0"/>
                  </a:moveTo>
                  <a:lnTo>
                    <a:pt x="6797294" y="0"/>
                  </a:lnTo>
                  <a:lnTo>
                    <a:pt x="6797294" y="4143375"/>
                  </a:lnTo>
                  <a:lnTo>
                    <a:pt x="0" y="4143375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6797269" cy="41434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Risk Heat Map</a:t>
              </a:r>
            </a:p>
            <a:p>
              <a:pPr algn="l">
                <a:lnSpc>
                  <a:spcPts val="3062"/>
                </a:lnSpc>
              </a:pPr>
            </a:p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Branch 12  ████</a:t>
              </a:r>
            </a:p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Branch 18  ███</a:t>
              </a:r>
            </a:p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Branch 04  ██</a:t>
              </a:r>
            </a:p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Branch 31  █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6647926" y="4588916"/>
            <a:ext cx="5097951" cy="3107579"/>
            <a:chOff x="0" y="0"/>
            <a:chExt cx="6797269" cy="4143438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6797294" cy="4143375"/>
            </a:xfrm>
            <a:custGeom>
              <a:avLst/>
              <a:gdLst/>
              <a:ahLst/>
              <a:cxnLst/>
              <a:rect r="r" b="b" t="t" l="l"/>
              <a:pathLst>
                <a:path h="4143375" w="6797294">
                  <a:moveTo>
                    <a:pt x="0" y="0"/>
                  </a:moveTo>
                  <a:lnTo>
                    <a:pt x="6797294" y="0"/>
                  </a:lnTo>
                  <a:lnTo>
                    <a:pt x="6797294" y="4143375"/>
                  </a:lnTo>
                  <a:lnTo>
                    <a:pt x="0" y="4143375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0"/>
              <a:ext cx="6797269" cy="41434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Trend Signals</a:t>
              </a:r>
            </a:p>
            <a:p>
              <a:pPr algn="l">
                <a:lnSpc>
                  <a:spcPts val="3062"/>
                </a:lnSpc>
              </a:pPr>
            </a:p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Customer experience ↑</a:t>
              </a:r>
            </a:p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Maintenance repeats ↑</a:t>
              </a:r>
            </a:p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Process delays ↑</a:t>
              </a:r>
            </a:p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Quality issues →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2069985" y="4588916"/>
            <a:ext cx="5097951" cy="3107579"/>
            <a:chOff x="0" y="0"/>
            <a:chExt cx="6797269" cy="4143438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6797294" cy="4143375"/>
            </a:xfrm>
            <a:custGeom>
              <a:avLst/>
              <a:gdLst/>
              <a:ahLst/>
              <a:cxnLst/>
              <a:rect r="r" b="b" t="t" l="l"/>
              <a:pathLst>
                <a:path h="4143375" w="6797294">
                  <a:moveTo>
                    <a:pt x="0" y="0"/>
                  </a:moveTo>
                  <a:lnTo>
                    <a:pt x="6797294" y="0"/>
                  </a:lnTo>
                  <a:lnTo>
                    <a:pt x="6797294" y="4143375"/>
                  </a:lnTo>
                  <a:lnTo>
                    <a:pt x="0" y="4143375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6797269" cy="414343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Improvement Opportunities</a:t>
              </a:r>
            </a:p>
            <a:p>
              <a:pPr algn="l">
                <a:lnSpc>
                  <a:spcPts val="3062"/>
                </a:lnSpc>
              </a:pPr>
            </a:p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Support weaker branches</a:t>
              </a:r>
            </a:p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Recognize ownership</a:t>
              </a:r>
            </a:p>
            <a:p>
              <a:pPr algn="l">
                <a:lnSpc>
                  <a:spcPts val="3062"/>
                </a:lnSpc>
              </a:pPr>
              <a:r>
                <a:rPr lang="en-US" sz="25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Fix recurring bottlenecks</a:t>
              </a:r>
            </a:p>
          </p:txBody>
        </p:sp>
      </p:grpSp>
      <p:grpSp>
        <p:nvGrpSpPr>
          <p:cNvPr name="Group 37" id="37"/>
          <p:cNvGrpSpPr/>
          <p:nvPr/>
        </p:nvGrpSpPr>
        <p:grpSpPr>
          <a:xfrm rot="0">
            <a:off x="2873083" y="8501034"/>
            <a:ext cx="12510383" cy="774030"/>
            <a:chOff x="0" y="0"/>
            <a:chExt cx="16680510" cy="1032040"/>
          </a:xfrm>
        </p:grpSpPr>
        <p:sp>
          <p:nvSpPr>
            <p:cNvPr name="Freeform 38" id="38"/>
            <p:cNvSpPr/>
            <p:nvPr/>
          </p:nvSpPr>
          <p:spPr>
            <a:xfrm flipH="false" flipV="false" rot="0">
              <a:off x="0" y="0"/>
              <a:ext cx="16680562" cy="1032002"/>
            </a:xfrm>
            <a:custGeom>
              <a:avLst/>
              <a:gdLst/>
              <a:ahLst/>
              <a:cxnLst/>
              <a:rect r="r" b="b" t="t" l="l"/>
              <a:pathLst>
                <a:path h="1032002" w="16680562">
                  <a:moveTo>
                    <a:pt x="0" y="0"/>
                  </a:moveTo>
                  <a:lnTo>
                    <a:pt x="16680562" y="0"/>
                  </a:lnTo>
                  <a:lnTo>
                    <a:pt x="16680562" y="1032002"/>
                  </a:lnTo>
                  <a:lnTo>
                    <a:pt x="0" y="1032002"/>
                  </a:lnTo>
                  <a:close/>
                </a:path>
              </a:pathLst>
            </a:custGeom>
            <a:solidFill>
              <a:srgbClr val="1D1D1F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9" id="39"/>
            <p:cNvSpPr txBox="true"/>
            <p:nvPr/>
          </p:nvSpPr>
          <p:spPr>
            <a:xfrm>
              <a:off x="0" y="0"/>
              <a:ext cx="16680510" cy="10320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2"/>
                </a:lnSpc>
              </a:pPr>
              <a:r>
                <a:rPr lang="en-US" sz="30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This is not just reporting. This is Operational Intelligence.</a:t>
              </a:r>
            </a:p>
          </p:txBody>
        </p:sp>
      </p:grpSp>
      <p:grpSp>
        <p:nvGrpSpPr>
          <p:cNvPr name="Group 40" id="40"/>
          <p:cNvGrpSpPr/>
          <p:nvPr/>
        </p:nvGrpSpPr>
        <p:grpSpPr>
          <a:xfrm rot="0">
            <a:off x="16952500" y="9636157"/>
            <a:ext cx="617706" cy="301990"/>
            <a:chOff x="0" y="0"/>
            <a:chExt cx="823608" cy="402654"/>
          </a:xfrm>
        </p:grpSpPr>
        <p:sp>
          <p:nvSpPr>
            <p:cNvPr name="Freeform 41" id="41"/>
            <p:cNvSpPr/>
            <p:nvPr/>
          </p:nvSpPr>
          <p:spPr>
            <a:xfrm flipH="false" flipV="false" rot="0">
              <a:off x="0" y="0"/>
              <a:ext cx="823603" cy="402651"/>
            </a:xfrm>
            <a:custGeom>
              <a:avLst/>
              <a:gdLst/>
              <a:ahLst/>
              <a:cxnLst/>
              <a:rect r="r" b="b" t="t" l="l"/>
              <a:pathLst>
                <a:path h="402651" w="823603">
                  <a:moveTo>
                    <a:pt x="0" y="0"/>
                  </a:moveTo>
                  <a:lnTo>
                    <a:pt x="823603" y="0"/>
                  </a:lnTo>
                  <a:lnTo>
                    <a:pt x="8236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726" t="0" r="-12726" b="0"/>
              </a:stretch>
            </a:blipFill>
          </p:spPr>
        </p:sp>
        <p:sp>
          <p:nvSpPr>
            <p:cNvPr name="TextBox 42" id="42"/>
            <p:cNvSpPr txBox="true"/>
            <p:nvPr/>
          </p:nvSpPr>
          <p:spPr>
            <a:xfrm>
              <a:off x="0" y="0"/>
              <a:ext cx="82360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>
                  <a:solidFill>
                    <a:srgbClr val="111111"/>
                  </a:solidFill>
                  <a:latin typeface="Aptos"/>
                  <a:ea typeface="Aptos"/>
                  <a:cs typeface="Aptos"/>
                  <a:sym typeface="Aptos"/>
                </a:rPr>
                <a:t>08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FFDE59">
                <a:alpha val="100000"/>
              </a:srgbClr>
            </a:gs>
            <a:gs pos="100000">
              <a:srgbClr val="FF914D">
                <a:alpha val="100000"/>
              </a:srgbClr>
            </a:gs>
          </a:gsLst>
          <a:lin ang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754971" y="480431"/>
            <a:ext cx="6588824" cy="301990"/>
            <a:chOff x="0" y="0"/>
            <a:chExt cx="8785098" cy="402654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785103" cy="402651"/>
            </a:xfrm>
            <a:custGeom>
              <a:avLst/>
              <a:gdLst/>
              <a:ahLst/>
              <a:cxnLst/>
              <a:rect r="r" b="b" t="t" l="l"/>
              <a:pathLst>
                <a:path h="402651" w="8785103">
                  <a:moveTo>
                    <a:pt x="0" y="0"/>
                  </a:moveTo>
                  <a:lnTo>
                    <a:pt x="8785103" y="0"/>
                  </a:lnTo>
                  <a:lnTo>
                    <a:pt x="8785103" y="402651"/>
                  </a:lnTo>
                  <a:lnTo>
                    <a:pt x="0" y="402651"/>
                  </a:lnTo>
                  <a:close/>
                </a:path>
              </a:pathLst>
            </a:custGeom>
            <a:solidFill>
              <a:srgbClr val="111111">
                <a:alpha val="0"/>
              </a:srgbClr>
            </a:solidFill>
          </p:spPr>
        </p:sp>
        <p:sp>
          <p:nvSpPr>
            <p:cNvPr name="TextBox 4" id="4"/>
            <p:cNvSpPr txBox="true"/>
            <p:nvPr/>
          </p:nvSpPr>
          <p:spPr>
            <a:xfrm>
              <a:off x="0" y="0"/>
              <a:ext cx="878509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1441"/>
                </a:lnSpc>
              </a:pPr>
              <a:r>
                <a:rPr lang="en-US" b="true" sz="1200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 CASE STUDY</a:t>
              </a: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754971" y="892235"/>
            <a:ext cx="14138529" cy="754971"/>
            <a:chOff x="0" y="0"/>
            <a:chExt cx="18851372" cy="1006627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18851367" cy="1006626"/>
            </a:xfrm>
            <a:custGeom>
              <a:avLst/>
              <a:gdLst/>
              <a:ahLst/>
              <a:cxnLst/>
              <a:rect r="r" b="b" t="t" l="l"/>
              <a:pathLst>
                <a:path h="1006626" w="18851367">
                  <a:moveTo>
                    <a:pt x="0" y="0"/>
                  </a:moveTo>
                  <a:lnTo>
                    <a:pt x="18851367" y="0"/>
                  </a:lnTo>
                  <a:lnTo>
                    <a:pt x="18851367" y="1006626"/>
                  </a:lnTo>
                  <a:lnTo>
                    <a:pt x="0" y="1006626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14901" r="0" b="-314901"/>
              </a:stretch>
            </a:blipFill>
          </p:spPr>
        </p:sp>
        <p:sp>
          <p:nvSpPr>
            <p:cNvPr name="TextBox 7" id="7"/>
            <p:cNvSpPr txBox="true"/>
            <p:nvPr/>
          </p:nvSpPr>
          <p:spPr>
            <a:xfrm>
              <a:off x="0" y="0"/>
              <a:ext cx="18851372" cy="1006627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l">
                <a:lnSpc>
                  <a:spcPts val="4503"/>
                </a:lnSpc>
              </a:pPr>
              <a:r>
                <a:rPr lang="en-US" sz="3752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What Management Could Now Identify</a:t>
              </a:r>
            </a:p>
          </p:txBody>
        </p:sp>
      </p:grpSp>
      <p:grpSp>
        <p:nvGrpSpPr>
          <p:cNvPr name="Group 8" id="8"/>
          <p:cNvGrpSpPr/>
          <p:nvPr/>
        </p:nvGrpSpPr>
        <p:grpSpPr>
          <a:xfrm rot="0">
            <a:off x="745436" y="1706308"/>
            <a:ext cx="16834304" cy="19069"/>
            <a:chOff x="0" y="0"/>
            <a:chExt cx="22445739" cy="25425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22445726" cy="25400"/>
            </a:xfrm>
            <a:custGeom>
              <a:avLst/>
              <a:gdLst/>
              <a:ahLst/>
              <a:cxnLst/>
              <a:rect r="r" b="b" t="t" l="l"/>
              <a:pathLst>
                <a:path h="25400" w="22445726">
                  <a:moveTo>
                    <a:pt x="0" y="0"/>
                  </a:moveTo>
                  <a:lnTo>
                    <a:pt x="22445726" y="25400"/>
                  </a:lnTo>
                </a:path>
              </a:pathLst>
            </a:custGeom>
            <a:blipFill>
              <a:blip r:embed="rId2">
                <a:alphaModFix amt="0"/>
              </a:blip>
              <a:stretch>
                <a:fillRect l="0" t="-17168693" r="0" b="-17168793"/>
              </a:stretch>
            </a:blipFill>
            <a:ln w="19065" cap="sq">
              <a:solidFill>
                <a:srgbClr val="D9CFAE"/>
              </a:solidFill>
              <a:prstDash val="solid"/>
              <a:miter/>
            </a:ln>
          </p:spPr>
        </p:sp>
      </p:grpSp>
      <p:grpSp>
        <p:nvGrpSpPr>
          <p:cNvPr name="Group 10" id="10"/>
          <p:cNvGrpSpPr/>
          <p:nvPr/>
        </p:nvGrpSpPr>
        <p:grpSpPr>
          <a:xfrm rot="0">
            <a:off x="15373931" y="439255"/>
            <a:ext cx="2127647" cy="480431"/>
            <a:chOff x="0" y="0"/>
            <a:chExt cx="2836862" cy="64057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2836856" cy="640580"/>
            </a:xfrm>
            <a:custGeom>
              <a:avLst/>
              <a:gdLst/>
              <a:ahLst/>
              <a:cxnLst/>
              <a:rect r="r" b="b" t="t" l="l"/>
              <a:pathLst>
                <a:path h="640580" w="2836856">
                  <a:moveTo>
                    <a:pt x="0" y="0"/>
                  </a:moveTo>
                  <a:lnTo>
                    <a:pt x="2836856" y="0"/>
                  </a:lnTo>
                  <a:lnTo>
                    <a:pt x="2836856" y="640580"/>
                  </a:lnTo>
                  <a:lnTo>
                    <a:pt x="0" y="640580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0" t="-36291" r="0" b="-36290"/>
              </a:stretch>
            </a:blipFill>
          </p:spPr>
        </p:sp>
        <p:sp>
          <p:nvSpPr>
            <p:cNvPr name="TextBox 12" id="12"/>
            <p:cNvSpPr txBox="true"/>
            <p:nvPr/>
          </p:nvSpPr>
          <p:spPr>
            <a:xfrm>
              <a:off x="0" y="0"/>
              <a:ext cx="2836862" cy="640575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2341"/>
                </a:lnSpc>
              </a:pPr>
              <a:r>
                <a:rPr lang="en-US" sz="195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VoiceFirst</a:t>
              </a: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157240" y="2392642"/>
            <a:ext cx="4892050" cy="1734903"/>
            <a:chOff x="0" y="0"/>
            <a:chExt cx="6522733" cy="2313203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6522720" cy="2313178"/>
            </a:xfrm>
            <a:custGeom>
              <a:avLst/>
              <a:gdLst/>
              <a:ahLst/>
              <a:cxnLst/>
              <a:rect r="r" b="b" t="t" l="l"/>
              <a:pathLst>
                <a:path h="2313178" w="6522720">
                  <a:moveTo>
                    <a:pt x="0" y="0"/>
                  </a:moveTo>
                  <a:lnTo>
                    <a:pt x="6522720" y="0"/>
                  </a:lnTo>
                  <a:lnTo>
                    <a:pt x="6522720" y="2313178"/>
                  </a:lnTo>
                  <a:lnTo>
                    <a:pt x="0" y="2313178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0" y="0"/>
              <a:ext cx="6522733" cy="231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Recurring risks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before they become serious problems</a:t>
              </a:r>
            </a:p>
          </p:txBody>
        </p:sp>
      </p:grpSp>
      <p:grpSp>
        <p:nvGrpSpPr>
          <p:cNvPr name="Group 16" id="16"/>
          <p:cNvGrpSpPr/>
          <p:nvPr/>
        </p:nvGrpSpPr>
        <p:grpSpPr>
          <a:xfrm rot="0">
            <a:off x="6853828" y="2392642"/>
            <a:ext cx="4892050" cy="1734903"/>
            <a:chOff x="0" y="0"/>
            <a:chExt cx="6522733" cy="2313203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6522720" cy="2313178"/>
            </a:xfrm>
            <a:custGeom>
              <a:avLst/>
              <a:gdLst/>
              <a:ahLst/>
              <a:cxnLst/>
              <a:rect r="r" b="b" t="t" l="l"/>
              <a:pathLst>
                <a:path h="2313178" w="6522720">
                  <a:moveTo>
                    <a:pt x="0" y="0"/>
                  </a:moveTo>
                  <a:lnTo>
                    <a:pt x="6522720" y="0"/>
                  </a:lnTo>
                  <a:lnTo>
                    <a:pt x="6522720" y="2313178"/>
                  </a:lnTo>
                  <a:lnTo>
                    <a:pt x="0" y="2313178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18" id="18"/>
            <p:cNvSpPr txBox="true"/>
            <p:nvPr/>
          </p:nvSpPr>
          <p:spPr>
            <a:xfrm>
              <a:off x="0" y="0"/>
              <a:ext cx="6522733" cy="231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High-performing branches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and teams with strong ownership</a:t>
              </a:r>
            </a:p>
          </p:txBody>
        </p:sp>
      </p:grpSp>
      <p:grpSp>
        <p:nvGrpSpPr>
          <p:cNvPr name="Group 19" id="19"/>
          <p:cNvGrpSpPr/>
          <p:nvPr/>
        </p:nvGrpSpPr>
        <p:grpSpPr>
          <a:xfrm rot="0">
            <a:off x="12550416" y="2392642"/>
            <a:ext cx="4892050" cy="1734903"/>
            <a:chOff x="0" y="0"/>
            <a:chExt cx="6522733" cy="2313203"/>
          </a:xfrm>
        </p:grpSpPr>
        <p:sp>
          <p:nvSpPr>
            <p:cNvPr name="Freeform 20" id="20"/>
            <p:cNvSpPr/>
            <p:nvPr/>
          </p:nvSpPr>
          <p:spPr>
            <a:xfrm flipH="false" flipV="false" rot="0">
              <a:off x="0" y="0"/>
              <a:ext cx="6522720" cy="2313178"/>
            </a:xfrm>
            <a:custGeom>
              <a:avLst/>
              <a:gdLst/>
              <a:ahLst/>
              <a:cxnLst/>
              <a:rect r="r" b="b" t="t" l="l"/>
              <a:pathLst>
                <a:path h="2313178" w="6522720">
                  <a:moveTo>
                    <a:pt x="0" y="0"/>
                  </a:moveTo>
                  <a:lnTo>
                    <a:pt x="6522720" y="0"/>
                  </a:lnTo>
                  <a:lnTo>
                    <a:pt x="6522720" y="2313178"/>
                  </a:lnTo>
                  <a:lnTo>
                    <a:pt x="0" y="2313178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1" id="21"/>
            <p:cNvSpPr txBox="true"/>
            <p:nvPr/>
          </p:nvSpPr>
          <p:spPr>
            <a:xfrm>
              <a:off x="0" y="0"/>
              <a:ext cx="6522733" cy="231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Departments needing support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training, process changes, or guidance</a:t>
              </a:r>
            </a:p>
          </p:txBody>
        </p:sp>
      </p:grpSp>
      <p:grpSp>
        <p:nvGrpSpPr>
          <p:cNvPr name="Group 22" id="22"/>
          <p:cNvGrpSpPr/>
          <p:nvPr/>
        </p:nvGrpSpPr>
        <p:grpSpPr>
          <a:xfrm rot="0">
            <a:off x="1157240" y="5137985"/>
            <a:ext cx="4892050" cy="1734903"/>
            <a:chOff x="0" y="0"/>
            <a:chExt cx="6522733" cy="2313203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6522720" cy="2313178"/>
            </a:xfrm>
            <a:custGeom>
              <a:avLst/>
              <a:gdLst/>
              <a:ahLst/>
              <a:cxnLst/>
              <a:rect r="r" b="b" t="t" l="l"/>
              <a:pathLst>
                <a:path h="2313178" w="6522720">
                  <a:moveTo>
                    <a:pt x="0" y="0"/>
                  </a:moveTo>
                  <a:lnTo>
                    <a:pt x="6522720" y="0"/>
                  </a:lnTo>
                  <a:lnTo>
                    <a:pt x="6522720" y="2313178"/>
                  </a:lnTo>
                  <a:lnTo>
                    <a:pt x="0" y="2313178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4" id="24"/>
            <p:cNvSpPr txBox="true"/>
            <p:nvPr/>
          </p:nvSpPr>
          <p:spPr>
            <a:xfrm>
              <a:off x="0" y="0"/>
              <a:ext cx="6522733" cy="231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Future leaders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employees who consistently contribute improvements</a:t>
              </a:r>
            </a:p>
          </p:txBody>
        </p:sp>
      </p:grpSp>
      <p:grpSp>
        <p:nvGrpSpPr>
          <p:cNvPr name="Group 25" id="25"/>
          <p:cNvGrpSpPr/>
          <p:nvPr/>
        </p:nvGrpSpPr>
        <p:grpSpPr>
          <a:xfrm rot="0">
            <a:off x="6853828" y="5137985"/>
            <a:ext cx="4892050" cy="1734903"/>
            <a:chOff x="0" y="0"/>
            <a:chExt cx="6522733" cy="2313203"/>
          </a:xfrm>
        </p:grpSpPr>
        <p:sp>
          <p:nvSpPr>
            <p:cNvPr name="Freeform 26" id="26"/>
            <p:cNvSpPr/>
            <p:nvPr/>
          </p:nvSpPr>
          <p:spPr>
            <a:xfrm flipH="false" flipV="false" rot="0">
              <a:off x="0" y="0"/>
              <a:ext cx="6522720" cy="2313178"/>
            </a:xfrm>
            <a:custGeom>
              <a:avLst/>
              <a:gdLst/>
              <a:ahLst/>
              <a:cxnLst/>
              <a:rect r="r" b="b" t="t" l="l"/>
              <a:pathLst>
                <a:path h="2313178" w="6522720">
                  <a:moveTo>
                    <a:pt x="0" y="0"/>
                  </a:moveTo>
                  <a:lnTo>
                    <a:pt x="6522720" y="0"/>
                  </a:lnTo>
                  <a:lnTo>
                    <a:pt x="6522720" y="2313178"/>
                  </a:lnTo>
                  <a:lnTo>
                    <a:pt x="0" y="2313178"/>
                  </a:lnTo>
                  <a:close/>
                </a:path>
              </a:pathLst>
            </a:custGeom>
            <a:solidFill>
              <a:srgbClr val="F47F2A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27" id="27"/>
            <p:cNvSpPr txBox="true"/>
            <p:nvPr/>
          </p:nvSpPr>
          <p:spPr>
            <a:xfrm>
              <a:off x="0" y="0"/>
              <a:ext cx="6522733" cy="231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Weak processes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that create delays or customer friction</a:t>
              </a:r>
            </a:p>
          </p:txBody>
        </p:sp>
      </p:grpSp>
      <p:grpSp>
        <p:nvGrpSpPr>
          <p:cNvPr name="Group 28" id="28"/>
          <p:cNvGrpSpPr/>
          <p:nvPr/>
        </p:nvGrpSpPr>
        <p:grpSpPr>
          <a:xfrm rot="0">
            <a:off x="12550416" y="5137985"/>
            <a:ext cx="4892050" cy="1734903"/>
            <a:chOff x="0" y="0"/>
            <a:chExt cx="6522733" cy="2313203"/>
          </a:xfrm>
        </p:grpSpPr>
        <p:sp>
          <p:nvSpPr>
            <p:cNvPr name="Freeform 29" id="29"/>
            <p:cNvSpPr/>
            <p:nvPr/>
          </p:nvSpPr>
          <p:spPr>
            <a:xfrm flipH="false" flipV="false" rot="0">
              <a:off x="0" y="0"/>
              <a:ext cx="6522720" cy="2313178"/>
            </a:xfrm>
            <a:custGeom>
              <a:avLst/>
              <a:gdLst/>
              <a:ahLst/>
              <a:cxnLst/>
              <a:rect r="r" b="b" t="t" l="l"/>
              <a:pathLst>
                <a:path h="2313178" w="6522720">
                  <a:moveTo>
                    <a:pt x="0" y="0"/>
                  </a:moveTo>
                  <a:lnTo>
                    <a:pt x="6522720" y="0"/>
                  </a:lnTo>
                  <a:lnTo>
                    <a:pt x="6522720" y="2313178"/>
                  </a:lnTo>
                  <a:lnTo>
                    <a:pt x="0" y="2313178"/>
                  </a:lnTo>
                  <a:close/>
                </a:path>
              </a:pathLst>
            </a:custGeom>
            <a:solidFill>
              <a:srgbClr val="FFFDF4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0" id="30"/>
            <p:cNvSpPr txBox="true"/>
            <p:nvPr/>
          </p:nvSpPr>
          <p:spPr>
            <a:xfrm>
              <a:off x="0" y="0"/>
              <a:ext cx="6522733" cy="2313203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Continuous improvement</a:t>
              </a:r>
            </a:p>
            <a:p>
              <a:pPr algn="ctr">
                <a:lnSpc>
                  <a:spcPts val="2882"/>
                </a:lnSpc>
              </a:pPr>
              <a:r>
                <a:rPr lang="en-US" sz="2401" b="true">
                  <a:solidFill>
                    <a:srgbClr val="111111"/>
                  </a:solidFill>
                  <a:latin typeface="Aptos Bold"/>
                  <a:ea typeface="Aptos Bold"/>
                  <a:cs typeface="Aptos Bold"/>
                  <a:sym typeface="Aptos Bold"/>
                </a:rPr>
                <a:t>opportunities across the organization</a:t>
              </a:r>
            </a:p>
          </p:txBody>
        </p:sp>
      </p:grpSp>
      <p:grpSp>
        <p:nvGrpSpPr>
          <p:cNvPr name="Group 31" id="31"/>
          <p:cNvGrpSpPr/>
          <p:nvPr/>
        </p:nvGrpSpPr>
        <p:grpSpPr>
          <a:xfrm rot="0">
            <a:off x="2118112" y="8295132"/>
            <a:ext cx="14088961" cy="911304"/>
            <a:chOff x="0" y="0"/>
            <a:chExt cx="18785281" cy="1215072"/>
          </a:xfrm>
        </p:grpSpPr>
        <p:sp>
          <p:nvSpPr>
            <p:cNvPr name="Freeform 32" id="32"/>
            <p:cNvSpPr/>
            <p:nvPr/>
          </p:nvSpPr>
          <p:spPr>
            <a:xfrm flipH="false" flipV="false" rot="0">
              <a:off x="0" y="0"/>
              <a:ext cx="18785332" cy="1215009"/>
            </a:xfrm>
            <a:custGeom>
              <a:avLst/>
              <a:gdLst/>
              <a:ahLst/>
              <a:cxnLst/>
              <a:rect r="r" b="b" t="t" l="l"/>
              <a:pathLst>
                <a:path h="1215009" w="18785332">
                  <a:moveTo>
                    <a:pt x="0" y="0"/>
                  </a:moveTo>
                  <a:lnTo>
                    <a:pt x="18785332" y="0"/>
                  </a:lnTo>
                  <a:lnTo>
                    <a:pt x="18785332" y="1215009"/>
                  </a:lnTo>
                  <a:lnTo>
                    <a:pt x="0" y="1215009"/>
                  </a:lnTo>
                  <a:close/>
                </a:path>
              </a:pathLst>
            </a:custGeom>
            <a:solidFill>
              <a:srgbClr val="1D1D1F"/>
            </a:solidFill>
            <a:ln w="19065" cap="sq">
              <a:solidFill>
                <a:srgbClr val="E7DBB8"/>
              </a:solidFill>
              <a:prstDash val="solid"/>
              <a:miter/>
            </a:ln>
          </p:spPr>
        </p:sp>
        <p:sp>
          <p:nvSpPr>
            <p:cNvPr name="TextBox 33" id="33"/>
            <p:cNvSpPr txBox="true"/>
            <p:nvPr/>
          </p:nvSpPr>
          <p:spPr>
            <a:xfrm>
              <a:off x="0" y="0"/>
              <a:ext cx="18785281" cy="1215072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602"/>
                </a:lnSpc>
              </a:pPr>
              <a:r>
                <a:rPr lang="en-US" sz="3002" b="true">
                  <a:solidFill>
                    <a:srgbClr val="FFFFFF"/>
                  </a:solidFill>
                  <a:latin typeface="Aptos Bold"/>
                  <a:ea typeface="Aptos Bold"/>
                  <a:cs typeface="Aptos Bold"/>
                  <a:sym typeface="Aptos Bold"/>
                </a:rPr>
                <a:t>Management moved from reactive reporting to proactive operational improvement.</a:t>
              </a:r>
            </a:p>
          </p:txBody>
        </p:sp>
      </p:grpSp>
      <p:grpSp>
        <p:nvGrpSpPr>
          <p:cNvPr name="Group 34" id="34"/>
          <p:cNvGrpSpPr/>
          <p:nvPr/>
        </p:nvGrpSpPr>
        <p:grpSpPr>
          <a:xfrm rot="0">
            <a:off x="16952500" y="9636157"/>
            <a:ext cx="617706" cy="301990"/>
            <a:chOff x="0" y="0"/>
            <a:chExt cx="823608" cy="402654"/>
          </a:xfrm>
        </p:grpSpPr>
        <p:sp>
          <p:nvSpPr>
            <p:cNvPr name="Freeform 35" id="35"/>
            <p:cNvSpPr/>
            <p:nvPr/>
          </p:nvSpPr>
          <p:spPr>
            <a:xfrm flipH="false" flipV="false" rot="0">
              <a:off x="0" y="0"/>
              <a:ext cx="823603" cy="402651"/>
            </a:xfrm>
            <a:custGeom>
              <a:avLst/>
              <a:gdLst/>
              <a:ahLst/>
              <a:cxnLst/>
              <a:rect r="r" b="b" t="t" l="l"/>
              <a:pathLst>
                <a:path h="402651" w="823603">
                  <a:moveTo>
                    <a:pt x="0" y="0"/>
                  </a:moveTo>
                  <a:lnTo>
                    <a:pt x="823603" y="0"/>
                  </a:lnTo>
                  <a:lnTo>
                    <a:pt x="823603" y="402651"/>
                  </a:lnTo>
                  <a:lnTo>
                    <a:pt x="0" y="402651"/>
                  </a:lnTo>
                  <a:close/>
                </a:path>
              </a:pathLst>
            </a:custGeom>
            <a:blipFill>
              <a:blip r:embed="rId2">
                <a:alphaModFix amt="0"/>
              </a:blip>
              <a:stretch>
                <a:fillRect l="-12726" t="0" r="-12726" b="0"/>
              </a:stretch>
            </a:blipFill>
          </p:spPr>
        </p:sp>
        <p:sp>
          <p:nvSpPr>
            <p:cNvPr name="TextBox 36" id="36"/>
            <p:cNvSpPr txBox="true"/>
            <p:nvPr/>
          </p:nvSpPr>
          <p:spPr>
            <a:xfrm>
              <a:off x="0" y="0"/>
              <a:ext cx="823608" cy="402654"/>
            </a:xfrm>
            <a:prstGeom prst="rect">
              <a:avLst/>
            </a:prstGeom>
          </p:spPr>
          <p:txBody>
            <a:bodyPr anchor="ctr" rtlCol="false" tIns="0" lIns="0" bIns="0" rIns="0"/>
            <a:lstStyle/>
            <a:p>
              <a:pPr algn="r">
                <a:lnSpc>
                  <a:spcPts val="1441"/>
                </a:lnSpc>
              </a:pPr>
              <a:r>
                <a:rPr lang="en-US" sz="1200">
                  <a:solidFill>
                    <a:srgbClr val="111111"/>
                  </a:solidFill>
                  <a:latin typeface="Aptos"/>
                  <a:ea typeface="Aptos"/>
                  <a:cs typeface="Aptos"/>
                  <a:sym typeface="Aptos"/>
                </a:rPr>
                <a:t>09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DAHQMhioItQ</dc:identifier>
  <dcterms:modified xsi:type="dcterms:W3CDTF">2011-08-01T06:04:30Z</dcterms:modified>
  <cp:revision>1</cp:revision>
  <dc:title>Safety observations</dc:title>
</cp:coreProperties>
</file>