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Aptos Bold" charset="1" panose="020B0004020202020204"/>
      <p:regular r:id="rId17"/>
    </p:embeddedFont>
    <p:embeddedFont>
      <p:font typeface="Aptos" charset="1" panose="020B00040202020202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754971" y="301990"/>
            <a:ext cx="3019882" cy="411802"/>
            <a:chOff x="0" y="0"/>
            <a:chExt cx="4026510" cy="5490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41"/>
                </a:lnSpc>
              </a:pPr>
              <a:r>
                <a:rPr lang="en-US" sz="1701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sz="1701" b="tru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4B4B4B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726818" y="-9535"/>
            <a:ext cx="6580442" cy="10314108"/>
            <a:chOff x="0" y="0"/>
            <a:chExt cx="8773922" cy="137521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773922" cy="13752195"/>
            </a:xfrm>
            <a:custGeom>
              <a:avLst/>
              <a:gdLst/>
              <a:ahLst/>
              <a:cxnLst/>
              <a:rect r="r" b="b" t="t" l="l"/>
              <a:pathLst>
                <a:path h="13752195" w="8773922">
                  <a:moveTo>
                    <a:pt x="0" y="0"/>
                  </a:moveTo>
                  <a:lnTo>
                    <a:pt x="8773922" y="0"/>
                  </a:lnTo>
                  <a:lnTo>
                    <a:pt x="8773922" y="13752195"/>
                  </a:lnTo>
                  <a:lnTo>
                    <a:pt x="0" y="1375219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29500" y="1509941"/>
            <a:ext cx="3294412" cy="343167"/>
            <a:chOff x="0" y="0"/>
            <a:chExt cx="4392549" cy="45755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392552" cy="457557"/>
            </a:xfrm>
            <a:custGeom>
              <a:avLst/>
              <a:gdLst/>
              <a:ahLst/>
              <a:cxnLst/>
              <a:rect r="r" b="b" t="t" l="l"/>
              <a:pathLst>
                <a:path h="457557" w="4392552">
                  <a:moveTo>
                    <a:pt x="0" y="0"/>
                  </a:moveTo>
                  <a:lnTo>
                    <a:pt x="4392552" y="0"/>
                  </a:lnTo>
                  <a:lnTo>
                    <a:pt x="4392552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7056" r="0" b="-13705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4392549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 b="true">
                  <a:solidFill>
                    <a:srgbClr val="4A4A4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CASE STUDY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88324" y="2127647"/>
            <a:ext cx="9883245" cy="2882608"/>
            <a:chOff x="0" y="0"/>
            <a:chExt cx="13177660" cy="384347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177655" cy="3843483"/>
            </a:xfrm>
            <a:custGeom>
              <a:avLst/>
              <a:gdLst/>
              <a:ahLst/>
              <a:cxnLst/>
              <a:rect r="r" b="b" t="t" l="l"/>
              <a:pathLst>
                <a:path h="3843483" w="13177655">
                  <a:moveTo>
                    <a:pt x="0" y="0"/>
                  </a:moveTo>
                  <a:lnTo>
                    <a:pt x="13177655" y="0"/>
                  </a:lnTo>
                  <a:lnTo>
                    <a:pt x="13177655" y="3843483"/>
                  </a:lnTo>
                  <a:lnTo>
                    <a:pt x="0" y="38434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805" r="0" b="-16805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13177660" cy="385300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How VoiceFirst Helps Management Understand Employee Workplace Concerns Early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43235" y="5353421"/>
            <a:ext cx="7824235" cy="480431"/>
            <a:chOff x="0" y="0"/>
            <a:chExt cx="10432313" cy="64057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432311" cy="640580"/>
            </a:xfrm>
            <a:custGeom>
              <a:avLst/>
              <a:gdLst/>
              <a:ahLst/>
              <a:cxnLst/>
              <a:rect r="r" b="b" t="t" l="l"/>
              <a:pathLst>
                <a:path h="640580" w="10432311">
                  <a:moveTo>
                    <a:pt x="0" y="0"/>
                  </a:moveTo>
                  <a:lnTo>
                    <a:pt x="10432311" y="0"/>
                  </a:lnTo>
                  <a:lnTo>
                    <a:pt x="10432311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7328" r="0" b="-267327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1043231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Early visibility. Better workplace decisions.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43235" y="6012304"/>
            <a:ext cx="8510568" cy="960872"/>
            <a:chOff x="0" y="0"/>
            <a:chExt cx="11347425" cy="128116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347425" cy="1281161"/>
            </a:xfrm>
            <a:custGeom>
              <a:avLst/>
              <a:gdLst/>
              <a:ahLst/>
              <a:cxnLst/>
              <a:rect r="r" b="b" t="t" l="l"/>
              <a:pathLst>
                <a:path h="1281161" w="11347425">
                  <a:moveTo>
                    <a:pt x="0" y="0"/>
                  </a:moveTo>
                  <a:lnTo>
                    <a:pt x="11347425" y="0"/>
                  </a:lnTo>
                  <a:lnTo>
                    <a:pt x="11347425" y="1281161"/>
                  </a:lnTo>
                  <a:lnTo>
                    <a:pt x="0" y="128116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2581" r="0" b="-122581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11347425" cy="12811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1"/>
                </a:lnSpc>
              </a:pPr>
              <a:r>
                <a:rPr lang="en-US" sz="1951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A management case study on using closed, real-time reporting to understand workplace concerns, identify patterns, and improve organizational accountability.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687691" y="1569044"/>
            <a:ext cx="4274353" cy="6951059"/>
            <a:chOff x="0" y="0"/>
            <a:chExt cx="5699138" cy="926807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5699125" cy="9268078"/>
            </a:xfrm>
            <a:custGeom>
              <a:avLst/>
              <a:gdLst/>
              <a:ahLst/>
              <a:cxnLst/>
              <a:rect r="r" b="b" t="t" l="l"/>
              <a:pathLst>
                <a:path h="9268078" w="5699125">
                  <a:moveTo>
                    <a:pt x="0" y="404495"/>
                  </a:moveTo>
                  <a:cubicBezTo>
                    <a:pt x="0" y="181102"/>
                    <a:pt x="181102" y="0"/>
                    <a:pt x="404495" y="0"/>
                  </a:cubicBezTo>
                  <a:lnTo>
                    <a:pt x="5294630" y="0"/>
                  </a:lnTo>
                  <a:cubicBezTo>
                    <a:pt x="5518023" y="0"/>
                    <a:pt x="5699125" y="181102"/>
                    <a:pt x="5699125" y="404495"/>
                  </a:cubicBezTo>
                  <a:lnTo>
                    <a:pt x="5699125" y="8863584"/>
                  </a:lnTo>
                  <a:cubicBezTo>
                    <a:pt x="5699125" y="9086977"/>
                    <a:pt x="5518023" y="9268078"/>
                    <a:pt x="5294630" y="9268078"/>
                  </a:cubicBezTo>
                  <a:lnTo>
                    <a:pt x="404495" y="9268078"/>
                  </a:lnTo>
                  <a:cubicBezTo>
                    <a:pt x="181102" y="9268079"/>
                    <a:pt x="0" y="9086977"/>
                    <a:pt x="0" y="8863584"/>
                  </a:cubicBez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3003406" y="2076926"/>
            <a:ext cx="3656647" cy="5921559"/>
            <a:chOff x="0" y="0"/>
            <a:chExt cx="4875530" cy="789541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875530" cy="7895463"/>
            </a:xfrm>
            <a:custGeom>
              <a:avLst/>
              <a:gdLst/>
              <a:ahLst/>
              <a:cxnLst/>
              <a:rect r="r" b="b" t="t" l="l"/>
              <a:pathLst>
                <a:path h="7895463" w="4875530">
                  <a:moveTo>
                    <a:pt x="0" y="294386"/>
                  </a:moveTo>
                  <a:cubicBezTo>
                    <a:pt x="0" y="131826"/>
                    <a:pt x="131826" y="0"/>
                    <a:pt x="294386" y="0"/>
                  </a:cubicBezTo>
                  <a:lnTo>
                    <a:pt x="4581144" y="0"/>
                  </a:lnTo>
                  <a:cubicBezTo>
                    <a:pt x="4743704" y="0"/>
                    <a:pt x="4875530" y="131826"/>
                    <a:pt x="4875530" y="294386"/>
                  </a:cubicBezTo>
                  <a:lnTo>
                    <a:pt x="4875530" y="7601077"/>
                  </a:lnTo>
                  <a:cubicBezTo>
                    <a:pt x="4875530" y="7763637"/>
                    <a:pt x="4743704" y="7895463"/>
                    <a:pt x="4581144" y="7895463"/>
                  </a:cubicBezTo>
                  <a:lnTo>
                    <a:pt x="294386" y="7895463"/>
                  </a:lnTo>
                  <a:cubicBezTo>
                    <a:pt x="131826" y="7895463"/>
                    <a:pt x="0" y="7763637"/>
                    <a:pt x="0" y="7601077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6D987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3342372" y="2608078"/>
            <a:ext cx="2882608" cy="411804"/>
            <a:chOff x="0" y="0"/>
            <a:chExt cx="3843477" cy="54907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843483" cy="549069"/>
            </a:xfrm>
            <a:custGeom>
              <a:avLst/>
              <a:gdLst/>
              <a:ahLst/>
              <a:cxnLst/>
              <a:rect r="r" b="b" t="t" l="l"/>
              <a:pathLst>
                <a:path h="549069" w="3843483">
                  <a:moveTo>
                    <a:pt x="0" y="0"/>
                  </a:moveTo>
                  <a:lnTo>
                    <a:pt x="3843483" y="0"/>
                  </a:lnTo>
                  <a:lnTo>
                    <a:pt x="3843483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6394" r="0" b="-86395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3843477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1"/>
                </a:lnSpc>
              </a:pPr>
              <a:r>
                <a:rPr lang="en-US" sz="18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Workplace Concern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374024" y="3490779"/>
            <a:ext cx="1323108" cy="485775"/>
            <a:chOff x="0" y="0"/>
            <a:chExt cx="1764144" cy="6477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764157" cy="647700"/>
            </a:xfrm>
            <a:custGeom>
              <a:avLst/>
              <a:gdLst/>
              <a:ahLst/>
              <a:cxnLst/>
              <a:rect r="r" b="b" t="t" l="l"/>
              <a:pathLst>
                <a:path h="647700" w="1764157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1611757" y="0"/>
                  </a:lnTo>
                  <a:cubicBezTo>
                    <a:pt x="1695958" y="0"/>
                    <a:pt x="1764157" y="68199"/>
                    <a:pt x="1764157" y="152400"/>
                  </a:cubicBezTo>
                  <a:lnTo>
                    <a:pt x="1764157" y="495300"/>
                  </a:lnTo>
                  <a:cubicBezTo>
                    <a:pt x="1764157" y="579501"/>
                    <a:pt x="1695958" y="647700"/>
                    <a:pt x="1611757" y="647700"/>
                  </a:cubicBezTo>
                  <a:lnTo>
                    <a:pt x="152400" y="647700"/>
                  </a:lnTo>
                  <a:cubicBezTo>
                    <a:pt x="68199" y="647700"/>
                    <a:pt x="0" y="579501"/>
                    <a:pt x="0" y="4953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3493372" y="3607384"/>
            <a:ext cx="1084412" cy="219627"/>
            <a:chOff x="0" y="0"/>
            <a:chExt cx="1445882" cy="29283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445882" cy="292837"/>
            </a:xfrm>
            <a:custGeom>
              <a:avLst/>
              <a:gdLst/>
              <a:ahLst/>
              <a:cxnLst/>
              <a:rect r="r" b="b" t="t" l="l"/>
              <a:pathLst>
                <a:path h="292837" w="1445882">
                  <a:moveTo>
                    <a:pt x="0" y="0"/>
                  </a:moveTo>
                  <a:lnTo>
                    <a:pt x="1445882" y="0"/>
                  </a:lnTo>
                  <a:lnTo>
                    <a:pt x="1445882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6207" r="0" b="-46207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0"/>
              <a:ext cx="1445882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77"/>
                </a:lnSpc>
              </a:pPr>
              <a:r>
                <a:rPr lang="en-US" sz="1230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4952593" y="3490779"/>
            <a:ext cx="1323108" cy="485775"/>
            <a:chOff x="0" y="0"/>
            <a:chExt cx="1764144" cy="6477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764157" cy="647700"/>
            </a:xfrm>
            <a:custGeom>
              <a:avLst/>
              <a:gdLst/>
              <a:ahLst/>
              <a:cxnLst/>
              <a:rect r="r" b="b" t="t" l="l"/>
              <a:pathLst>
                <a:path h="647700" w="1764157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1611757" y="0"/>
                  </a:lnTo>
                  <a:cubicBezTo>
                    <a:pt x="1695958" y="0"/>
                    <a:pt x="1764157" y="68199"/>
                    <a:pt x="1764157" y="152400"/>
                  </a:cubicBezTo>
                  <a:lnTo>
                    <a:pt x="1764157" y="495300"/>
                  </a:lnTo>
                  <a:cubicBezTo>
                    <a:pt x="1764157" y="579501"/>
                    <a:pt x="1695958" y="647700"/>
                    <a:pt x="1611757" y="647700"/>
                  </a:cubicBezTo>
                  <a:lnTo>
                    <a:pt x="152400" y="647700"/>
                  </a:lnTo>
                  <a:cubicBezTo>
                    <a:pt x="68199" y="647700"/>
                    <a:pt x="0" y="579501"/>
                    <a:pt x="0" y="4953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15071941" y="3607384"/>
            <a:ext cx="1084412" cy="219627"/>
            <a:chOff x="0" y="0"/>
            <a:chExt cx="1445882" cy="292837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445882" cy="292837"/>
            </a:xfrm>
            <a:custGeom>
              <a:avLst/>
              <a:gdLst/>
              <a:ahLst/>
              <a:cxnLst/>
              <a:rect r="r" b="b" t="t" l="l"/>
              <a:pathLst>
                <a:path h="292837" w="1445882">
                  <a:moveTo>
                    <a:pt x="0" y="0"/>
                  </a:moveTo>
                  <a:lnTo>
                    <a:pt x="1445882" y="0"/>
                  </a:lnTo>
                  <a:lnTo>
                    <a:pt x="1445882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6207" r="0" b="-46207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0"/>
              <a:ext cx="1445882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77"/>
                </a:lnSpc>
              </a:pPr>
              <a:r>
                <a:rPr lang="en-US" sz="1230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Photo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3374024" y="4588916"/>
            <a:ext cx="1323108" cy="485775"/>
            <a:chOff x="0" y="0"/>
            <a:chExt cx="1764144" cy="6477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764157" cy="647700"/>
            </a:xfrm>
            <a:custGeom>
              <a:avLst/>
              <a:gdLst/>
              <a:ahLst/>
              <a:cxnLst/>
              <a:rect r="r" b="b" t="t" l="l"/>
              <a:pathLst>
                <a:path h="647700" w="1764157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1611757" y="0"/>
                  </a:lnTo>
                  <a:cubicBezTo>
                    <a:pt x="1695958" y="0"/>
                    <a:pt x="1764157" y="68199"/>
                    <a:pt x="1764157" y="152400"/>
                  </a:cubicBezTo>
                  <a:lnTo>
                    <a:pt x="1764157" y="495300"/>
                  </a:lnTo>
                  <a:cubicBezTo>
                    <a:pt x="1764157" y="579501"/>
                    <a:pt x="1695958" y="647700"/>
                    <a:pt x="1611757" y="647700"/>
                  </a:cubicBezTo>
                  <a:lnTo>
                    <a:pt x="152400" y="647700"/>
                  </a:lnTo>
                  <a:cubicBezTo>
                    <a:pt x="68199" y="647700"/>
                    <a:pt x="0" y="579501"/>
                    <a:pt x="0" y="4953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3493372" y="4705521"/>
            <a:ext cx="1084412" cy="219627"/>
            <a:chOff x="0" y="0"/>
            <a:chExt cx="1445882" cy="292837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445882" cy="292837"/>
            </a:xfrm>
            <a:custGeom>
              <a:avLst/>
              <a:gdLst/>
              <a:ahLst/>
              <a:cxnLst/>
              <a:rect r="r" b="b" t="t" l="l"/>
              <a:pathLst>
                <a:path h="292837" w="1445882">
                  <a:moveTo>
                    <a:pt x="0" y="0"/>
                  </a:moveTo>
                  <a:lnTo>
                    <a:pt x="1445882" y="0"/>
                  </a:lnTo>
                  <a:lnTo>
                    <a:pt x="1445882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6207" r="0" b="-46207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0"/>
              <a:ext cx="1445882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77"/>
                </a:lnSpc>
              </a:pPr>
              <a:r>
                <a:rPr lang="en-US" sz="1230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Video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4952593" y="4588916"/>
            <a:ext cx="1323108" cy="485775"/>
            <a:chOff x="0" y="0"/>
            <a:chExt cx="1764144" cy="6477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764157" cy="647700"/>
            </a:xfrm>
            <a:custGeom>
              <a:avLst/>
              <a:gdLst/>
              <a:ahLst/>
              <a:cxnLst/>
              <a:rect r="r" b="b" t="t" l="l"/>
              <a:pathLst>
                <a:path h="647700" w="1764157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1611757" y="0"/>
                  </a:lnTo>
                  <a:cubicBezTo>
                    <a:pt x="1695958" y="0"/>
                    <a:pt x="1764157" y="68199"/>
                    <a:pt x="1764157" y="152400"/>
                  </a:cubicBezTo>
                  <a:lnTo>
                    <a:pt x="1764157" y="495300"/>
                  </a:lnTo>
                  <a:cubicBezTo>
                    <a:pt x="1764157" y="579501"/>
                    <a:pt x="1695958" y="647700"/>
                    <a:pt x="1611757" y="647700"/>
                  </a:cubicBezTo>
                  <a:lnTo>
                    <a:pt x="152400" y="647700"/>
                  </a:lnTo>
                  <a:cubicBezTo>
                    <a:pt x="68199" y="647700"/>
                    <a:pt x="0" y="579501"/>
                    <a:pt x="0" y="4953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15071941" y="4705521"/>
            <a:ext cx="1084412" cy="219627"/>
            <a:chOff x="0" y="0"/>
            <a:chExt cx="1445882" cy="2928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445882" cy="292837"/>
            </a:xfrm>
            <a:custGeom>
              <a:avLst/>
              <a:gdLst/>
              <a:ahLst/>
              <a:cxnLst/>
              <a:rect r="r" b="b" t="t" l="l"/>
              <a:pathLst>
                <a:path h="292837" w="1445882">
                  <a:moveTo>
                    <a:pt x="0" y="0"/>
                  </a:moveTo>
                  <a:lnTo>
                    <a:pt x="1445882" y="0"/>
                  </a:lnTo>
                  <a:lnTo>
                    <a:pt x="1445882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6207" r="0" b="-46207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0"/>
              <a:ext cx="1445882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77"/>
                </a:lnSpc>
              </a:pPr>
              <a:r>
                <a:rPr lang="en-US" sz="1230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Text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3415200" y="7128367"/>
            <a:ext cx="2489873" cy="485775"/>
            <a:chOff x="0" y="0"/>
            <a:chExt cx="3319831" cy="64770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319780" cy="647700"/>
            </a:xfrm>
            <a:custGeom>
              <a:avLst/>
              <a:gdLst/>
              <a:ahLst/>
              <a:cxnLst/>
              <a:rect r="r" b="b" t="t" l="l"/>
              <a:pathLst>
                <a:path h="647700" w="331978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3167380" y="0"/>
                  </a:lnTo>
                  <a:cubicBezTo>
                    <a:pt x="3251581" y="0"/>
                    <a:pt x="3319780" y="68199"/>
                    <a:pt x="3319780" y="152400"/>
                  </a:cubicBezTo>
                  <a:lnTo>
                    <a:pt x="3319780" y="495300"/>
                  </a:lnTo>
                  <a:cubicBezTo>
                    <a:pt x="3319780" y="579501"/>
                    <a:pt x="3251581" y="647700"/>
                    <a:pt x="3167380" y="647700"/>
                  </a:cubicBezTo>
                  <a:lnTo>
                    <a:pt x="152400" y="647700"/>
                  </a:lnTo>
                  <a:cubicBezTo>
                    <a:pt x="68199" y="647700"/>
                    <a:pt x="0" y="579501"/>
                    <a:pt x="0" y="495300"/>
                  </a:cubicBezTo>
                  <a:close/>
                </a:path>
              </a:pathLst>
            </a:custGeom>
            <a:solidFill>
              <a:srgbClr val="FF751F"/>
            </a:solidFill>
          </p:spPr>
        </p:sp>
      </p:grpSp>
      <p:grpSp>
        <p:nvGrpSpPr>
          <p:cNvPr name="Group 53" id="53"/>
          <p:cNvGrpSpPr/>
          <p:nvPr/>
        </p:nvGrpSpPr>
        <p:grpSpPr>
          <a:xfrm rot="0">
            <a:off x="13534549" y="7244963"/>
            <a:ext cx="2251186" cy="219627"/>
            <a:chOff x="0" y="0"/>
            <a:chExt cx="3001582" cy="292837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3001577" cy="292837"/>
            </a:xfrm>
            <a:custGeom>
              <a:avLst/>
              <a:gdLst/>
              <a:ahLst/>
              <a:cxnLst/>
              <a:rect r="r" b="b" t="t" l="l"/>
              <a:pathLst>
                <a:path h="292837" w="3001577">
                  <a:moveTo>
                    <a:pt x="0" y="0"/>
                  </a:moveTo>
                  <a:lnTo>
                    <a:pt x="3001577" y="0"/>
                  </a:lnTo>
                  <a:lnTo>
                    <a:pt x="3001577" y="292837"/>
                  </a:lnTo>
                  <a:lnTo>
                    <a:pt x="0" y="29283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49721" r="0" b="-149721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3001582" cy="2928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477"/>
                </a:lnSpc>
              </a:pPr>
              <a:r>
                <a:rPr lang="en-US" sz="1230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Closed System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515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754971" y="301990"/>
            <a:ext cx="3019882" cy="411804"/>
            <a:chOff x="0" y="0"/>
            <a:chExt cx="4026510" cy="54907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26506" cy="549069"/>
            </a:xfrm>
            <a:custGeom>
              <a:avLst/>
              <a:gdLst/>
              <a:ahLst/>
              <a:cxnLst/>
              <a:rect r="r" b="b" t="t" l="l"/>
              <a:pathLst>
                <a:path h="549069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4026510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1"/>
                </a:lnSpc>
              </a:pPr>
              <a:r>
                <a:rPr lang="en-US" sz="15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70686" y="1894284"/>
            <a:ext cx="9814608" cy="1853108"/>
            <a:chOff x="0" y="0"/>
            <a:chExt cx="13086144" cy="247081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086144" cy="2470810"/>
            </a:xfrm>
            <a:custGeom>
              <a:avLst/>
              <a:gdLst/>
              <a:ahLst/>
              <a:cxnLst/>
              <a:rect r="r" b="b" t="t" l="l"/>
              <a:pathLst>
                <a:path h="2470810" w="13086144">
                  <a:moveTo>
                    <a:pt x="0" y="0"/>
                  </a:moveTo>
                  <a:lnTo>
                    <a:pt x="13086144" y="0"/>
                  </a:lnTo>
                  <a:lnTo>
                    <a:pt x="13086144" y="2470810"/>
                  </a:lnTo>
                  <a:lnTo>
                    <a:pt x="0" y="247081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3198" r="0" b="-5319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086144" cy="24708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665"/>
                </a:lnSpc>
              </a:pPr>
              <a:r>
                <a:rPr lang="en-US" b="true" sz="5554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Early visibility.</a:t>
              </a:r>
            </a:p>
            <a:p>
              <a:pPr algn="l">
                <a:lnSpc>
                  <a:spcPts val="6665"/>
                </a:lnSpc>
              </a:pPr>
              <a:r>
                <a:rPr lang="en-US" b="true" sz="5554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Better workplace decisions.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25588" y="4255284"/>
            <a:ext cx="9471441" cy="1166774"/>
            <a:chOff x="0" y="0"/>
            <a:chExt cx="12628588" cy="155569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2628586" cy="1555695"/>
            </a:xfrm>
            <a:custGeom>
              <a:avLst/>
              <a:gdLst/>
              <a:ahLst/>
              <a:cxnLst/>
              <a:rect r="r" b="b" t="t" l="l"/>
              <a:pathLst>
                <a:path h="1555695" w="12628586">
                  <a:moveTo>
                    <a:pt x="0" y="0"/>
                  </a:moveTo>
                  <a:lnTo>
                    <a:pt x="12628586" y="0"/>
                  </a:lnTo>
                  <a:lnTo>
                    <a:pt x="12628586" y="1555695"/>
                  </a:lnTo>
                  <a:lnTo>
                    <a:pt x="0" y="155569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8172" r="0" b="-108172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12628588" cy="155569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VoiceFirst helps management understand employee workplace concerns early, identify patterns, and build a more transparent organization.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16063" y="6236122"/>
            <a:ext cx="4754785" cy="1529001"/>
            <a:chOff x="0" y="0"/>
            <a:chExt cx="6339713" cy="20386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39713" cy="2038604"/>
            </a:xfrm>
            <a:custGeom>
              <a:avLst/>
              <a:gdLst/>
              <a:ahLst/>
              <a:cxnLst/>
              <a:rect r="r" b="b" t="t" l="l"/>
              <a:pathLst>
                <a:path h="2038604" w="6339713">
                  <a:moveTo>
                    <a:pt x="0" y="222377"/>
                  </a:moveTo>
                  <a:cubicBezTo>
                    <a:pt x="0" y="99568"/>
                    <a:pt x="99568" y="0"/>
                    <a:pt x="222377" y="0"/>
                  </a:cubicBezTo>
                  <a:lnTo>
                    <a:pt x="6117336" y="0"/>
                  </a:lnTo>
                  <a:cubicBezTo>
                    <a:pt x="6240145" y="0"/>
                    <a:pt x="6339713" y="99568"/>
                    <a:pt x="6339713" y="222377"/>
                  </a:cubicBezTo>
                  <a:lnTo>
                    <a:pt x="6339713" y="1816227"/>
                  </a:lnTo>
                  <a:cubicBezTo>
                    <a:pt x="6339713" y="1939036"/>
                    <a:pt x="6240145" y="2038604"/>
                    <a:pt x="6117336" y="2038604"/>
                  </a:cubicBezTo>
                  <a:lnTo>
                    <a:pt x="222377" y="2038604"/>
                  </a:lnTo>
                  <a:cubicBezTo>
                    <a:pt x="99568" y="2038731"/>
                    <a:pt x="0" y="1939163"/>
                    <a:pt x="0" y="1816227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  <a:ln w="19065" cap="sq">
              <a:solidFill>
                <a:srgbClr val="FFD23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427578" y="6492745"/>
            <a:ext cx="4131745" cy="439255"/>
            <a:chOff x="0" y="0"/>
            <a:chExt cx="5508993" cy="5856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508992" cy="585674"/>
            </a:xfrm>
            <a:custGeom>
              <a:avLst/>
              <a:gdLst/>
              <a:ahLst/>
              <a:cxnLst/>
              <a:rect r="r" b="b" t="t" l="l"/>
              <a:pathLst>
                <a:path h="585674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3281" r="0" b="-13328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550899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Capture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27578" y="7096716"/>
            <a:ext cx="4131745" cy="480431"/>
            <a:chOff x="0" y="0"/>
            <a:chExt cx="5508993" cy="64057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508992" cy="640580"/>
            </a:xfrm>
            <a:custGeom>
              <a:avLst/>
              <a:gdLst/>
              <a:ahLst/>
              <a:cxnLst/>
              <a:rect r="r" b="b" t="t" l="l"/>
              <a:pathLst>
                <a:path h="640580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571" r="0" b="-11757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550899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151515"/>
                  </a:solidFill>
                  <a:latin typeface="Aptos"/>
                  <a:ea typeface="Aptos"/>
                  <a:cs typeface="Aptos"/>
                  <a:sym typeface="Aptos"/>
                </a:rPr>
                <a:t>voice • photo • video • text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400848" y="6236122"/>
            <a:ext cx="4754785" cy="1529001"/>
            <a:chOff x="0" y="0"/>
            <a:chExt cx="6339713" cy="203866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39713" cy="2038604"/>
            </a:xfrm>
            <a:custGeom>
              <a:avLst/>
              <a:gdLst/>
              <a:ahLst/>
              <a:cxnLst/>
              <a:rect r="r" b="b" t="t" l="l"/>
              <a:pathLst>
                <a:path h="2038604" w="6339713">
                  <a:moveTo>
                    <a:pt x="0" y="222377"/>
                  </a:moveTo>
                  <a:cubicBezTo>
                    <a:pt x="0" y="99568"/>
                    <a:pt x="99568" y="0"/>
                    <a:pt x="222377" y="0"/>
                  </a:cubicBezTo>
                  <a:lnTo>
                    <a:pt x="6117336" y="0"/>
                  </a:lnTo>
                  <a:cubicBezTo>
                    <a:pt x="6240145" y="0"/>
                    <a:pt x="6339713" y="99568"/>
                    <a:pt x="6339713" y="222377"/>
                  </a:cubicBezTo>
                  <a:lnTo>
                    <a:pt x="6339713" y="1816227"/>
                  </a:lnTo>
                  <a:cubicBezTo>
                    <a:pt x="6339713" y="1939036"/>
                    <a:pt x="6240145" y="2038604"/>
                    <a:pt x="6117336" y="2038604"/>
                  </a:cubicBezTo>
                  <a:lnTo>
                    <a:pt x="222377" y="2038604"/>
                  </a:lnTo>
                  <a:cubicBezTo>
                    <a:pt x="99568" y="2038731"/>
                    <a:pt x="0" y="1939163"/>
                    <a:pt x="0" y="1816227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  <a:ln w="19065" cap="sq">
              <a:solidFill>
                <a:srgbClr val="FFD23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6712372" y="6492745"/>
            <a:ext cx="4131745" cy="439255"/>
            <a:chOff x="0" y="0"/>
            <a:chExt cx="5508993" cy="58567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508992" cy="585674"/>
            </a:xfrm>
            <a:custGeom>
              <a:avLst/>
              <a:gdLst/>
              <a:ahLst/>
              <a:cxnLst/>
              <a:rect r="r" b="b" t="t" l="l"/>
              <a:pathLst>
                <a:path h="585674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3281" r="0" b="-133281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550899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Route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712372" y="7096716"/>
            <a:ext cx="4131745" cy="480431"/>
            <a:chOff x="0" y="0"/>
            <a:chExt cx="5508993" cy="640575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508992" cy="640580"/>
            </a:xfrm>
            <a:custGeom>
              <a:avLst/>
              <a:gdLst/>
              <a:ahLst/>
              <a:cxnLst/>
              <a:rect r="r" b="b" t="t" l="l"/>
              <a:pathLst>
                <a:path h="640580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571" r="0" b="-11757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550899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151515"/>
                  </a:solidFill>
                  <a:latin typeface="Aptos"/>
                  <a:ea typeface="Aptos"/>
                  <a:cs typeface="Aptos"/>
                  <a:sym typeface="Aptos"/>
                </a:rPr>
                <a:t>right person + supervisor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685632" y="6236122"/>
            <a:ext cx="4754785" cy="1529001"/>
            <a:chOff x="0" y="0"/>
            <a:chExt cx="6339713" cy="203866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39713" cy="2038604"/>
            </a:xfrm>
            <a:custGeom>
              <a:avLst/>
              <a:gdLst/>
              <a:ahLst/>
              <a:cxnLst/>
              <a:rect r="r" b="b" t="t" l="l"/>
              <a:pathLst>
                <a:path h="2038604" w="6339713">
                  <a:moveTo>
                    <a:pt x="0" y="222377"/>
                  </a:moveTo>
                  <a:cubicBezTo>
                    <a:pt x="0" y="99568"/>
                    <a:pt x="99568" y="0"/>
                    <a:pt x="222377" y="0"/>
                  </a:cubicBezTo>
                  <a:lnTo>
                    <a:pt x="6117336" y="0"/>
                  </a:lnTo>
                  <a:cubicBezTo>
                    <a:pt x="6240145" y="0"/>
                    <a:pt x="6339713" y="99568"/>
                    <a:pt x="6339713" y="222377"/>
                  </a:cubicBezTo>
                  <a:lnTo>
                    <a:pt x="6339713" y="1816227"/>
                  </a:lnTo>
                  <a:cubicBezTo>
                    <a:pt x="6339713" y="1939036"/>
                    <a:pt x="6240145" y="2038604"/>
                    <a:pt x="6117336" y="2038604"/>
                  </a:cubicBezTo>
                  <a:lnTo>
                    <a:pt x="222377" y="2038604"/>
                  </a:lnTo>
                  <a:cubicBezTo>
                    <a:pt x="99568" y="2038731"/>
                    <a:pt x="0" y="1939163"/>
                    <a:pt x="0" y="1816227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7A3C">
                    <a:alpha val="100000"/>
                  </a:srgbClr>
                </a:gs>
                <a:gs pos="100000">
                  <a:srgbClr val="FFCE81">
                    <a:alpha val="100000"/>
                  </a:srgbClr>
                </a:gs>
              </a:gsLst>
              <a:lin ang="18900000"/>
            </a:gradFill>
            <a:ln w="19065" cap="sq">
              <a:solidFill>
                <a:srgbClr val="FFD23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1997157" y="6492745"/>
            <a:ext cx="4131745" cy="439255"/>
            <a:chOff x="0" y="0"/>
            <a:chExt cx="5508993" cy="58567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508992" cy="585674"/>
            </a:xfrm>
            <a:custGeom>
              <a:avLst/>
              <a:gdLst/>
              <a:ahLst/>
              <a:cxnLst/>
              <a:rect r="r" b="b" t="t" l="l"/>
              <a:pathLst>
                <a:path h="585674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33281" r="0" b="-133281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550899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Learn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997157" y="7096716"/>
            <a:ext cx="4131745" cy="480431"/>
            <a:chOff x="0" y="0"/>
            <a:chExt cx="5508993" cy="64057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5508992" cy="640580"/>
            </a:xfrm>
            <a:custGeom>
              <a:avLst/>
              <a:gdLst/>
              <a:ahLst/>
              <a:cxnLst/>
              <a:rect r="r" b="b" t="t" l="l"/>
              <a:pathLst>
                <a:path h="640580" w="5508992">
                  <a:moveTo>
                    <a:pt x="0" y="0"/>
                  </a:moveTo>
                  <a:lnTo>
                    <a:pt x="5508992" y="0"/>
                  </a:lnTo>
                  <a:lnTo>
                    <a:pt x="55089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7571" r="0" b="-11757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550899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91"/>
                </a:lnSpc>
              </a:pPr>
              <a:r>
                <a:rPr lang="en-US" sz="1576">
                  <a:solidFill>
                    <a:srgbClr val="151515"/>
                  </a:solidFill>
                  <a:latin typeface="Aptos"/>
                  <a:ea typeface="Aptos"/>
                  <a:cs typeface="Aptos"/>
                  <a:sym typeface="Aptos"/>
                </a:rPr>
                <a:t>patterns + reports + records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125588" y="8991000"/>
            <a:ext cx="7137892" cy="384353"/>
            <a:chOff x="0" y="0"/>
            <a:chExt cx="9517190" cy="51247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9517195" cy="512464"/>
            </a:xfrm>
            <a:custGeom>
              <a:avLst/>
              <a:gdLst/>
              <a:ahLst/>
              <a:cxnLst/>
              <a:rect r="r" b="b" t="t" l="l"/>
              <a:pathLst>
                <a:path h="512464" w="9517195">
                  <a:moveTo>
                    <a:pt x="0" y="0"/>
                  </a:moveTo>
                  <a:lnTo>
                    <a:pt x="9517195" y="0"/>
                  </a:lnTo>
                  <a:lnTo>
                    <a:pt x="9517195" y="512464"/>
                  </a:lnTo>
                  <a:lnTo>
                    <a:pt x="0" y="512464"/>
                  </a:lnTo>
                  <a:close/>
                </a:path>
              </a:pathLst>
            </a:custGeom>
            <a:solidFill>
              <a:srgbClr val="FF751F">
                <a:alpha val="0"/>
              </a:srgbClr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9517190" cy="5124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FFD23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 issue. One database. Zero blind spots.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9814608" y="9004735"/>
            <a:ext cx="7343794" cy="329441"/>
            <a:chOff x="0" y="0"/>
            <a:chExt cx="9791725" cy="439255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9791729" cy="439255"/>
            </a:xfrm>
            <a:custGeom>
              <a:avLst/>
              <a:gdLst/>
              <a:ahLst/>
              <a:cxnLst/>
              <a:rect r="r" b="b" t="t" l="l"/>
              <a:pathLst>
                <a:path h="439255" w="9791729">
                  <a:moveTo>
                    <a:pt x="0" y="0"/>
                  </a:moveTo>
                  <a:lnTo>
                    <a:pt x="9791729" y="0"/>
                  </a:lnTo>
                  <a:lnTo>
                    <a:pt x="9791729" y="439255"/>
                  </a:lnTo>
                  <a:lnTo>
                    <a:pt x="0" y="4392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84353" r="0" b="-384353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0"/>
              <a:ext cx="9791725" cy="4392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Book a demo / See it working on your own scenario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10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515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4894" y="1028700"/>
            <a:ext cx="3524392" cy="669145"/>
          </a:xfrm>
          <a:custGeom>
            <a:avLst/>
            <a:gdLst/>
            <a:ahLst/>
            <a:cxnLst/>
            <a:rect r="r" b="b" t="t" l="l"/>
            <a:pathLst>
              <a:path h="669145" w="3524392">
                <a:moveTo>
                  <a:pt x="0" y="0"/>
                </a:moveTo>
                <a:lnTo>
                  <a:pt x="3524392" y="0"/>
                </a:lnTo>
                <a:lnTo>
                  <a:pt x="3524392" y="669145"/>
                </a:lnTo>
                <a:lnTo>
                  <a:pt x="0" y="6691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73" t="-284519" r="-12658" b="-28877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74894" y="1896272"/>
            <a:ext cx="8597841" cy="640994"/>
            <a:chOff x="0" y="0"/>
            <a:chExt cx="14106773" cy="10517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106708" cy="1051661"/>
            </a:xfrm>
            <a:custGeom>
              <a:avLst/>
              <a:gdLst/>
              <a:ahLst/>
              <a:cxnLst/>
              <a:rect r="r" b="b" t="t" l="l"/>
              <a:pathLst>
                <a:path h="1051661" w="14106708">
                  <a:moveTo>
                    <a:pt x="0" y="305947"/>
                  </a:moveTo>
                  <a:cubicBezTo>
                    <a:pt x="0" y="136926"/>
                    <a:pt x="139690" y="0"/>
                    <a:pt x="312124" y="0"/>
                  </a:cubicBezTo>
                  <a:lnTo>
                    <a:pt x="13794584" y="0"/>
                  </a:lnTo>
                  <a:cubicBezTo>
                    <a:pt x="13967019" y="0"/>
                    <a:pt x="14106708" y="136926"/>
                    <a:pt x="14106708" y="305947"/>
                  </a:cubicBezTo>
                  <a:lnTo>
                    <a:pt x="14106708" y="745714"/>
                  </a:lnTo>
                  <a:cubicBezTo>
                    <a:pt x="14106708" y="914736"/>
                    <a:pt x="13967019" y="1051661"/>
                    <a:pt x="13794584" y="1051661"/>
                  </a:cubicBezTo>
                  <a:lnTo>
                    <a:pt x="312124" y="1051661"/>
                  </a:lnTo>
                  <a:cubicBezTo>
                    <a:pt x="139690" y="1051661"/>
                    <a:pt x="0" y="914736"/>
                    <a:pt x="0" y="745714"/>
                  </a:cubicBez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2B634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859329" y="1985648"/>
            <a:ext cx="8717458" cy="462242"/>
            <a:chOff x="0" y="0"/>
            <a:chExt cx="11623277" cy="6163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623279" cy="616322"/>
            </a:xfrm>
            <a:custGeom>
              <a:avLst/>
              <a:gdLst/>
              <a:ahLst/>
              <a:cxnLst/>
              <a:rect r="r" b="b" t="t" l="l"/>
              <a:pathLst>
                <a:path h="616322" w="11623279">
                  <a:moveTo>
                    <a:pt x="0" y="0"/>
                  </a:moveTo>
                  <a:lnTo>
                    <a:pt x="11623279" y="0"/>
                  </a:lnTo>
                  <a:lnTo>
                    <a:pt x="11623279" y="616322"/>
                  </a:lnTo>
                  <a:lnTo>
                    <a:pt x="0" y="61632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381282" r="-10223" b="-328796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1623277" cy="61632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0E0F0E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VoiceFirst. Every issue. One database. Zero blind spots.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859329" y="6775844"/>
            <a:ext cx="8105509" cy="243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Contact Us:  8943440101 </a:t>
            </a: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Visit Our Website: https://voicefirst.io/</a:t>
            </a: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Email:  sales@notetech.com        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859329" y="4058517"/>
            <a:ext cx="12390907" cy="1262859"/>
            <a:chOff x="0" y="0"/>
            <a:chExt cx="16521209" cy="168381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521213" cy="1683806"/>
            </a:xfrm>
            <a:custGeom>
              <a:avLst/>
              <a:gdLst/>
              <a:ahLst/>
              <a:cxnLst/>
              <a:rect r="r" b="b" t="t" l="l"/>
              <a:pathLst>
                <a:path h="1683806" w="16521213">
                  <a:moveTo>
                    <a:pt x="0" y="0"/>
                  </a:moveTo>
                  <a:lnTo>
                    <a:pt x="16521213" y="0"/>
                  </a:lnTo>
                  <a:lnTo>
                    <a:pt x="16521213" y="1683806"/>
                  </a:lnTo>
                  <a:lnTo>
                    <a:pt x="0" y="168380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4958" r="34639" b="-74959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0"/>
              <a:ext cx="16521209" cy="16838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924"/>
                </a:lnSpc>
              </a:pPr>
              <a:r>
                <a:rPr lang="en-US" sz="6603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for Businesses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024432" y="5143500"/>
            <a:ext cx="8098765" cy="686336"/>
            <a:chOff x="0" y="0"/>
            <a:chExt cx="10798353" cy="91511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798356" cy="915119"/>
            </a:xfrm>
            <a:custGeom>
              <a:avLst/>
              <a:gdLst/>
              <a:ahLst/>
              <a:cxnLst/>
              <a:rect r="r" b="b" t="t" l="l"/>
              <a:pathLst>
                <a:path h="91511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9"/>
                  </a:lnTo>
                  <a:lnTo>
                    <a:pt x="0" y="915119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79922" r="0" b="-179922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0"/>
              <a:ext cx="10798353" cy="9151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How daily issues become operational intelligence and continuous improvement.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754971" y="301990"/>
            <a:ext cx="3019882" cy="411802"/>
            <a:chOff x="0" y="0"/>
            <a:chExt cx="4026510" cy="5490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Executive Summary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Workplace concerns become easier to manage when they are visible early.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019975" y="2625995"/>
            <a:ext cx="5166589" cy="4137079"/>
            <a:chOff x="0" y="0"/>
            <a:chExt cx="6888785" cy="551610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888734" cy="5516118"/>
            </a:xfrm>
            <a:custGeom>
              <a:avLst/>
              <a:gdLst/>
              <a:ahLst/>
              <a:cxnLst/>
              <a:rect r="r" b="b" t="t" l="l"/>
              <a:pathLst>
                <a:path h="5516118" w="6888734">
                  <a:moveTo>
                    <a:pt x="0" y="220599"/>
                  </a:moveTo>
                  <a:cubicBezTo>
                    <a:pt x="0" y="98806"/>
                    <a:pt x="98806" y="0"/>
                    <a:pt x="220599" y="0"/>
                  </a:cubicBezTo>
                  <a:lnTo>
                    <a:pt x="6668135" y="0"/>
                  </a:lnTo>
                  <a:cubicBezTo>
                    <a:pt x="6790055" y="0"/>
                    <a:pt x="6888734" y="98806"/>
                    <a:pt x="6888734" y="220599"/>
                  </a:cubicBezTo>
                  <a:lnTo>
                    <a:pt x="6888734" y="5295519"/>
                  </a:lnTo>
                  <a:cubicBezTo>
                    <a:pt x="6888734" y="5417439"/>
                    <a:pt x="6789928" y="5516118"/>
                    <a:pt x="6668135" y="5516118"/>
                  </a:cubicBezTo>
                  <a:lnTo>
                    <a:pt x="220599" y="5516118"/>
                  </a:lnTo>
                  <a:cubicBezTo>
                    <a:pt x="98806" y="5516118"/>
                    <a:pt x="0" y="5417312"/>
                    <a:pt x="0" y="5295519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331490" y="2882608"/>
            <a:ext cx="4543549" cy="439255"/>
            <a:chOff x="0" y="0"/>
            <a:chExt cx="6058065" cy="5856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058061" cy="585674"/>
            </a:xfrm>
            <a:custGeom>
              <a:avLst/>
              <a:gdLst/>
              <a:ahLst/>
              <a:cxnLst/>
              <a:rect r="r" b="b" t="t" l="l"/>
              <a:pathLst>
                <a:path h="585674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548" r="0" b="-151548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6058065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situation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31490" y="3486588"/>
            <a:ext cx="4543549" cy="3088510"/>
            <a:chOff x="0" y="0"/>
            <a:chExt cx="6058065" cy="411801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058061" cy="4118017"/>
            </a:xfrm>
            <a:custGeom>
              <a:avLst/>
              <a:gdLst/>
              <a:ahLst/>
              <a:cxnLst/>
              <a:rect r="r" b="b" t="t" l="l"/>
              <a:pathLst>
                <a:path h="4118017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4118017"/>
                  </a:lnTo>
                  <a:lnTo>
                    <a:pt x="0" y="41180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7215" t="0" r="-37215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6058065" cy="41180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Many workplace concerns are shared late, filtered through layers, or lost in informal conversations.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551838" y="2625995"/>
            <a:ext cx="5166589" cy="4137079"/>
            <a:chOff x="0" y="0"/>
            <a:chExt cx="6888785" cy="551610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888734" cy="5516118"/>
            </a:xfrm>
            <a:custGeom>
              <a:avLst/>
              <a:gdLst/>
              <a:ahLst/>
              <a:cxnLst/>
              <a:rect r="r" b="b" t="t" l="l"/>
              <a:pathLst>
                <a:path h="5516118" w="6888734">
                  <a:moveTo>
                    <a:pt x="0" y="220599"/>
                  </a:moveTo>
                  <a:cubicBezTo>
                    <a:pt x="0" y="98806"/>
                    <a:pt x="98806" y="0"/>
                    <a:pt x="220599" y="0"/>
                  </a:cubicBezTo>
                  <a:lnTo>
                    <a:pt x="6668135" y="0"/>
                  </a:lnTo>
                  <a:cubicBezTo>
                    <a:pt x="6790055" y="0"/>
                    <a:pt x="6888734" y="98806"/>
                    <a:pt x="6888734" y="220599"/>
                  </a:cubicBezTo>
                  <a:lnTo>
                    <a:pt x="6888734" y="5295519"/>
                  </a:lnTo>
                  <a:cubicBezTo>
                    <a:pt x="6888734" y="5417439"/>
                    <a:pt x="6789928" y="5516118"/>
                    <a:pt x="6668135" y="5516118"/>
                  </a:cubicBezTo>
                  <a:lnTo>
                    <a:pt x="220599" y="5516118"/>
                  </a:lnTo>
                  <a:cubicBezTo>
                    <a:pt x="98806" y="5516118"/>
                    <a:pt x="0" y="5417312"/>
                    <a:pt x="0" y="5295519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6863363" y="2882608"/>
            <a:ext cx="4543549" cy="439255"/>
            <a:chOff x="0" y="0"/>
            <a:chExt cx="6058065" cy="58567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058061" cy="585674"/>
            </a:xfrm>
            <a:custGeom>
              <a:avLst/>
              <a:gdLst/>
              <a:ahLst/>
              <a:cxnLst/>
              <a:rect r="r" b="b" t="t" l="l"/>
              <a:pathLst>
                <a:path h="585674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548" r="0" b="-151548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6058065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b="true" sz="255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VoiceFirst role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863363" y="3486588"/>
            <a:ext cx="4543549" cy="3088510"/>
            <a:chOff x="0" y="0"/>
            <a:chExt cx="6058065" cy="411801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058061" cy="4118017"/>
            </a:xfrm>
            <a:custGeom>
              <a:avLst/>
              <a:gdLst/>
              <a:ahLst/>
              <a:cxnLst/>
              <a:rect r="r" b="b" t="t" l="l"/>
              <a:pathLst>
                <a:path h="4118017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4118017"/>
                  </a:lnTo>
                  <a:lnTo>
                    <a:pt x="0" y="41180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7215" t="0" r="-37215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6058065" cy="41180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Employees and teams can report concerns through a private, closed system using voice, photo, video, or text.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083710" y="2625995"/>
            <a:ext cx="5166589" cy="4137079"/>
            <a:chOff x="0" y="0"/>
            <a:chExt cx="6888785" cy="551610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888734" cy="5516118"/>
            </a:xfrm>
            <a:custGeom>
              <a:avLst/>
              <a:gdLst/>
              <a:ahLst/>
              <a:cxnLst/>
              <a:rect r="r" b="b" t="t" l="l"/>
              <a:pathLst>
                <a:path h="5516118" w="6888734">
                  <a:moveTo>
                    <a:pt x="0" y="220599"/>
                  </a:moveTo>
                  <a:cubicBezTo>
                    <a:pt x="0" y="98806"/>
                    <a:pt x="98806" y="0"/>
                    <a:pt x="220599" y="0"/>
                  </a:cubicBezTo>
                  <a:lnTo>
                    <a:pt x="6668135" y="0"/>
                  </a:lnTo>
                  <a:cubicBezTo>
                    <a:pt x="6790055" y="0"/>
                    <a:pt x="6888734" y="98806"/>
                    <a:pt x="6888734" y="220599"/>
                  </a:cubicBezTo>
                  <a:lnTo>
                    <a:pt x="6888734" y="5295519"/>
                  </a:lnTo>
                  <a:cubicBezTo>
                    <a:pt x="6888734" y="5417439"/>
                    <a:pt x="6789928" y="5516118"/>
                    <a:pt x="6668135" y="5516118"/>
                  </a:cubicBezTo>
                  <a:lnTo>
                    <a:pt x="220599" y="5516118"/>
                  </a:lnTo>
                  <a:cubicBezTo>
                    <a:pt x="98806" y="5516118"/>
                    <a:pt x="0" y="5417312"/>
                    <a:pt x="0" y="5295519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2395235" y="2882608"/>
            <a:ext cx="4543549" cy="439255"/>
            <a:chOff x="0" y="0"/>
            <a:chExt cx="6058065" cy="58567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058061" cy="585674"/>
            </a:xfrm>
            <a:custGeom>
              <a:avLst/>
              <a:gdLst/>
              <a:ahLst/>
              <a:cxnLst/>
              <a:rect r="r" b="b" t="t" l="l"/>
              <a:pathLst>
                <a:path h="585674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51548" r="0" b="-151548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6058065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outcome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2395235" y="3486588"/>
            <a:ext cx="4543549" cy="3088510"/>
            <a:chOff x="0" y="0"/>
            <a:chExt cx="6058065" cy="411801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058061" cy="4118017"/>
            </a:xfrm>
            <a:custGeom>
              <a:avLst/>
              <a:gdLst/>
              <a:ahLst/>
              <a:cxnLst/>
              <a:rect r="r" b="b" t="t" l="l"/>
              <a:pathLst>
                <a:path h="4118017" w="6058061">
                  <a:moveTo>
                    <a:pt x="0" y="0"/>
                  </a:moveTo>
                  <a:lnTo>
                    <a:pt x="6058061" y="0"/>
                  </a:lnTo>
                  <a:lnTo>
                    <a:pt x="6058061" y="4118017"/>
                  </a:lnTo>
                  <a:lnTo>
                    <a:pt x="0" y="41180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37215" t="0" r="-37215" b="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6058065" cy="411801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Management gets early signals, pattern visibility, and a central record to support better workplace decisions.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853108" y="7618333"/>
            <a:ext cx="14550323" cy="480431"/>
            <a:chOff x="0" y="0"/>
            <a:chExt cx="19400431" cy="6405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9400436" cy="640580"/>
            </a:xfrm>
            <a:custGeom>
              <a:avLst/>
              <a:gdLst/>
              <a:ahLst/>
              <a:cxnLst/>
              <a:rect r="r" b="b" t="t" l="l"/>
              <a:pathLst>
                <a:path h="640580" w="19400436">
                  <a:moveTo>
                    <a:pt x="0" y="0"/>
                  </a:moveTo>
                  <a:lnTo>
                    <a:pt x="19400436" y="0"/>
                  </a:lnTo>
                  <a:lnTo>
                    <a:pt x="1940043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40118" r="0" b="-540117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19400431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helps move management from delayed awareness to early action.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7A7567"/>
                  </a:solidFill>
                  <a:latin typeface="Aptos"/>
                  <a:ea typeface="Aptos"/>
                  <a:cs typeface="Aptos"/>
                  <a:sym typeface="Aptos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754971" y="301990"/>
            <a:ext cx="3019882" cy="411802"/>
            <a:chOff x="0" y="0"/>
            <a:chExt cx="4026510" cy="5490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Background: The Internal Blind Spot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Formal reports rarely show the full ground-level workplace reality.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25877" y="2735809"/>
            <a:ext cx="6470628" cy="5372491"/>
            <a:chOff x="0" y="0"/>
            <a:chExt cx="8627504" cy="716332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627618" cy="7163435"/>
            </a:xfrm>
            <a:custGeom>
              <a:avLst/>
              <a:gdLst/>
              <a:ahLst/>
              <a:cxnLst/>
              <a:rect r="r" b="b" t="t" l="l"/>
              <a:pathLst>
                <a:path h="7163435" w="8627618">
                  <a:moveTo>
                    <a:pt x="0" y="220472"/>
                  </a:moveTo>
                  <a:cubicBezTo>
                    <a:pt x="0" y="98679"/>
                    <a:pt x="98679" y="0"/>
                    <a:pt x="220472" y="0"/>
                  </a:cubicBezTo>
                  <a:lnTo>
                    <a:pt x="8407146" y="0"/>
                  </a:lnTo>
                  <a:cubicBezTo>
                    <a:pt x="8528939" y="0"/>
                    <a:pt x="8627618" y="98679"/>
                    <a:pt x="8627618" y="220472"/>
                  </a:cubicBezTo>
                  <a:lnTo>
                    <a:pt x="8627618" y="6942963"/>
                  </a:lnTo>
                  <a:cubicBezTo>
                    <a:pt x="8627618" y="7064756"/>
                    <a:pt x="8528939" y="7163435"/>
                    <a:pt x="8407146" y="7163435"/>
                  </a:cubicBezTo>
                  <a:lnTo>
                    <a:pt x="220472" y="7163435"/>
                  </a:lnTo>
                  <a:cubicBezTo>
                    <a:pt x="98679" y="7163308"/>
                    <a:pt x="0" y="7064629"/>
                    <a:pt x="0" y="6942963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715843" y="3225784"/>
            <a:ext cx="5216157" cy="411804"/>
            <a:chOff x="0" y="0"/>
            <a:chExt cx="6954876" cy="5490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954873" cy="549069"/>
            </a:xfrm>
            <a:custGeom>
              <a:avLst/>
              <a:gdLst/>
              <a:ahLst/>
              <a:cxnLst/>
              <a:rect r="r" b="b" t="t" l="l"/>
              <a:pathLst>
                <a:path h="549069" w="6954873">
                  <a:moveTo>
                    <a:pt x="0" y="0"/>
                  </a:moveTo>
                  <a:lnTo>
                    <a:pt x="6954873" y="0"/>
                  </a:lnTo>
                  <a:lnTo>
                    <a:pt x="6954873" y="549069"/>
                  </a:lnTo>
                  <a:lnTo>
                    <a:pt x="0" y="54906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96810" r="0" b="-19681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695487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What management usually sees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853108" y="4049382"/>
            <a:ext cx="4941618" cy="2264912"/>
            <a:chOff x="0" y="0"/>
            <a:chExt cx="6588823" cy="301988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588827" cy="3019879"/>
            </a:xfrm>
            <a:custGeom>
              <a:avLst/>
              <a:gdLst/>
              <a:ahLst/>
              <a:cxnLst/>
              <a:rect r="r" b="b" t="t" l="l"/>
              <a:pathLst>
                <a:path h="3019879" w="6588827">
                  <a:moveTo>
                    <a:pt x="0" y="0"/>
                  </a:moveTo>
                  <a:lnTo>
                    <a:pt x="6588827" y="0"/>
                  </a:lnTo>
                  <a:lnTo>
                    <a:pt x="6588827" y="3019879"/>
                  </a:lnTo>
                  <a:lnTo>
                    <a:pt x="0" y="30198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805" t="0" r="-8805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6588823" cy="30294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• Reports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• Meetings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• Supervisor updates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• Dashboards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• Performance numbers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587495" y="2735809"/>
            <a:ext cx="6470628" cy="5372491"/>
            <a:chOff x="0" y="0"/>
            <a:chExt cx="8627504" cy="7163321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627618" cy="7163435"/>
            </a:xfrm>
            <a:custGeom>
              <a:avLst/>
              <a:gdLst/>
              <a:ahLst/>
              <a:cxnLst/>
              <a:rect r="r" b="b" t="t" l="l"/>
              <a:pathLst>
                <a:path h="7163435" w="8627618">
                  <a:moveTo>
                    <a:pt x="0" y="220472"/>
                  </a:moveTo>
                  <a:cubicBezTo>
                    <a:pt x="0" y="98679"/>
                    <a:pt x="98679" y="0"/>
                    <a:pt x="220472" y="0"/>
                  </a:cubicBezTo>
                  <a:lnTo>
                    <a:pt x="8407146" y="0"/>
                  </a:lnTo>
                  <a:cubicBezTo>
                    <a:pt x="8528939" y="0"/>
                    <a:pt x="8627618" y="98679"/>
                    <a:pt x="8627618" y="220472"/>
                  </a:cubicBezTo>
                  <a:lnTo>
                    <a:pt x="8627618" y="6942963"/>
                  </a:lnTo>
                  <a:cubicBezTo>
                    <a:pt x="8627618" y="7064756"/>
                    <a:pt x="8528939" y="7163435"/>
                    <a:pt x="8407146" y="7163435"/>
                  </a:cubicBezTo>
                  <a:lnTo>
                    <a:pt x="220472" y="7163435"/>
                  </a:lnTo>
                  <a:cubicBezTo>
                    <a:pt x="98679" y="7163308"/>
                    <a:pt x="0" y="7064629"/>
                    <a:pt x="0" y="6942963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EFB800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1146098" y="3225784"/>
            <a:ext cx="5216157" cy="411804"/>
            <a:chOff x="0" y="0"/>
            <a:chExt cx="6954876" cy="54907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954873" cy="549069"/>
            </a:xfrm>
            <a:custGeom>
              <a:avLst/>
              <a:gdLst/>
              <a:ahLst/>
              <a:cxnLst/>
              <a:rect r="r" b="b" t="t" l="l"/>
              <a:pathLst>
                <a:path h="549069" w="6954873">
                  <a:moveTo>
                    <a:pt x="0" y="0"/>
                  </a:moveTo>
                  <a:lnTo>
                    <a:pt x="6954873" y="0"/>
                  </a:lnTo>
                  <a:lnTo>
                    <a:pt x="6954873" y="549069"/>
                  </a:lnTo>
                  <a:lnTo>
                    <a:pt x="0" y="549069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6954876" cy="54907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What may stay hidden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1228461" y="4049382"/>
            <a:ext cx="4941618" cy="2264912"/>
            <a:chOff x="0" y="0"/>
            <a:chExt cx="6588823" cy="301988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588827" cy="3019879"/>
            </a:xfrm>
            <a:custGeom>
              <a:avLst/>
              <a:gdLst/>
              <a:ahLst/>
              <a:cxnLst/>
              <a:rect r="r" b="b" t="t" l="l"/>
              <a:pathLst>
                <a:path h="3019879" w="6588827">
                  <a:moveTo>
                    <a:pt x="0" y="0"/>
                  </a:moveTo>
                  <a:lnTo>
                    <a:pt x="6588827" y="0"/>
                  </a:lnTo>
                  <a:lnTo>
                    <a:pt x="6588827" y="3019879"/>
                  </a:lnTo>
                  <a:lnTo>
                    <a:pt x="0" y="301987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8805" t="0" r="-8805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"/>
              <a:ext cx="6588823" cy="302940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• Behaviour concerns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• Communication gaps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• Safety observations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• Favoritism signals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• Repeated process delays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281406" y="4451652"/>
            <a:ext cx="1693726" cy="1693726"/>
            <a:chOff x="0" y="0"/>
            <a:chExt cx="2258301" cy="225830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2258314" cy="2258314"/>
            </a:xfrm>
            <a:custGeom>
              <a:avLst/>
              <a:gdLst/>
              <a:ahLst/>
              <a:cxnLst/>
              <a:rect r="r" b="b" t="t" l="l"/>
              <a:pathLst>
                <a:path h="2258314" w="2258314">
                  <a:moveTo>
                    <a:pt x="0" y="1129157"/>
                  </a:moveTo>
                  <a:cubicBezTo>
                    <a:pt x="0" y="505587"/>
                    <a:pt x="505587" y="0"/>
                    <a:pt x="1129157" y="0"/>
                  </a:cubicBezTo>
                  <a:cubicBezTo>
                    <a:pt x="1752727" y="0"/>
                    <a:pt x="2258314" y="505587"/>
                    <a:pt x="2258314" y="1129157"/>
                  </a:cubicBezTo>
                  <a:cubicBezTo>
                    <a:pt x="2258314" y="1752727"/>
                    <a:pt x="1752727" y="2258314"/>
                    <a:pt x="1129157" y="2258314"/>
                  </a:cubicBezTo>
                  <a:cubicBezTo>
                    <a:pt x="505587" y="2258314"/>
                    <a:pt x="0" y="1752727"/>
                    <a:pt x="0" y="1129157"/>
                  </a:cubicBez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8290941" y="4721990"/>
            <a:ext cx="1674657" cy="617706"/>
            <a:chOff x="0" y="0"/>
            <a:chExt cx="2232876" cy="82360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232880" cy="823603"/>
            </a:xfrm>
            <a:custGeom>
              <a:avLst/>
              <a:gdLst/>
              <a:ahLst/>
              <a:cxnLst/>
              <a:rect r="r" b="b" t="t" l="l"/>
              <a:pathLst>
                <a:path h="823603" w="2232880">
                  <a:moveTo>
                    <a:pt x="0" y="0"/>
                  </a:moveTo>
                  <a:lnTo>
                    <a:pt x="2232880" y="0"/>
                  </a:lnTo>
                  <a:lnTo>
                    <a:pt x="2232880" y="823603"/>
                  </a:lnTo>
                  <a:lnTo>
                    <a:pt x="0" y="82360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25" r="0" b="-2826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2232876" cy="8236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404"/>
                </a:lnSpc>
              </a:pPr>
              <a:r>
                <a:rPr lang="en-US" sz="4503" b="true">
                  <a:solidFill>
                    <a:srgbClr val="FFD23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?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2882608" y="8579206"/>
            <a:ext cx="12491323" cy="480431"/>
            <a:chOff x="0" y="0"/>
            <a:chExt cx="16655098" cy="64057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6655092" cy="640580"/>
            </a:xfrm>
            <a:custGeom>
              <a:avLst/>
              <a:gdLst/>
              <a:ahLst/>
              <a:cxnLst/>
              <a:rect r="r" b="b" t="t" l="l"/>
              <a:pathLst>
                <a:path h="640580" w="16655092">
                  <a:moveTo>
                    <a:pt x="0" y="0"/>
                  </a:moveTo>
                  <a:lnTo>
                    <a:pt x="16655092" y="0"/>
                  </a:lnTo>
                  <a:lnTo>
                    <a:pt x="16655092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56611" r="0" b="-45661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6655098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gap between formal updates and ground truth creates management blind spots.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754971" y="301990"/>
            <a:ext cx="3019882" cy="411802"/>
            <a:chOff x="0" y="0"/>
            <a:chExt cx="4026510" cy="54906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Challenge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Concerns are often delayed, filtered, or never recorded.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57240" y="2598544"/>
            <a:ext cx="7637393" cy="2283971"/>
            <a:chOff x="0" y="0"/>
            <a:chExt cx="10183190" cy="304529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183241" cy="3045333"/>
            </a:xfrm>
            <a:custGeom>
              <a:avLst/>
              <a:gdLst/>
              <a:ahLst/>
              <a:cxnLst/>
              <a:rect r="r" b="b" t="t" l="l"/>
              <a:pathLst>
                <a:path h="3045333" w="10183241">
                  <a:moveTo>
                    <a:pt x="0" y="221488"/>
                  </a:moveTo>
                  <a:cubicBezTo>
                    <a:pt x="0" y="99187"/>
                    <a:pt x="99187" y="0"/>
                    <a:pt x="221488" y="0"/>
                  </a:cubicBezTo>
                  <a:lnTo>
                    <a:pt x="9961753" y="0"/>
                  </a:lnTo>
                  <a:cubicBezTo>
                    <a:pt x="10084054" y="0"/>
                    <a:pt x="10183241" y="99187"/>
                    <a:pt x="10183241" y="221488"/>
                  </a:cubicBezTo>
                  <a:lnTo>
                    <a:pt x="10183241" y="2823845"/>
                  </a:lnTo>
                  <a:cubicBezTo>
                    <a:pt x="10183241" y="2946146"/>
                    <a:pt x="10084054" y="3045333"/>
                    <a:pt x="9961753" y="3045333"/>
                  </a:cubicBezTo>
                  <a:lnTo>
                    <a:pt x="221488" y="3045333"/>
                  </a:lnTo>
                  <a:cubicBezTo>
                    <a:pt x="99187" y="3045333"/>
                    <a:pt x="0" y="2946146"/>
                    <a:pt x="0" y="2823845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468755" y="2855157"/>
            <a:ext cx="7014353" cy="439255"/>
            <a:chOff x="0" y="0"/>
            <a:chExt cx="9352470" cy="5856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Comfort to report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68755" y="3459137"/>
            <a:ext cx="7014353" cy="1235402"/>
            <a:chOff x="0" y="0"/>
            <a:chExt cx="9352470" cy="164720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352475" cy="1647207"/>
            </a:xfrm>
            <a:custGeom>
              <a:avLst/>
              <a:gdLst/>
              <a:ahLst/>
              <a:cxnLst/>
              <a:rect r="r" b="b" t="t" l="l"/>
              <a:pathLst>
                <a:path h="1647207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647207"/>
                  </a:lnTo>
                  <a:lnTo>
                    <a:pt x="0" y="164720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631" r="0" b="-60631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9352470" cy="16472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Employees may hesitate to raise concerns directly.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530544" y="2598544"/>
            <a:ext cx="7637393" cy="2283971"/>
            <a:chOff x="0" y="0"/>
            <a:chExt cx="10183190" cy="304529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0183241" cy="3045333"/>
            </a:xfrm>
            <a:custGeom>
              <a:avLst/>
              <a:gdLst/>
              <a:ahLst/>
              <a:cxnLst/>
              <a:rect r="r" b="b" t="t" l="l"/>
              <a:pathLst>
                <a:path h="3045333" w="10183241">
                  <a:moveTo>
                    <a:pt x="0" y="221488"/>
                  </a:moveTo>
                  <a:cubicBezTo>
                    <a:pt x="0" y="99187"/>
                    <a:pt x="99187" y="0"/>
                    <a:pt x="221488" y="0"/>
                  </a:cubicBezTo>
                  <a:lnTo>
                    <a:pt x="9961753" y="0"/>
                  </a:lnTo>
                  <a:cubicBezTo>
                    <a:pt x="10084054" y="0"/>
                    <a:pt x="10183241" y="99187"/>
                    <a:pt x="10183241" y="221488"/>
                  </a:cubicBezTo>
                  <a:lnTo>
                    <a:pt x="10183241" y="2823845"/>
                  </a:lnTo>
                  <a:cubicBezTo>
                    <a:pt x="10183241" y="2946146"/>
                    <a:pt x="10084054" y="3045333"/>
                    <a:pt x="9961753" y="3045333"/>
                  </a:cubicBezTo>
                  <a:lnTo>
                    <a:pt x="221488" y="3045333"/>
                  </a:lnTo>
                  <a:cubicBezTo>
                    <a:pt x="99187" y="3045333"/>
                    <a:pt x="0" y="2946146"/>
                    <a:pt x="0" y="2823845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9842059" y="2855157"/>
            <a:ext cx="7014353" cy="439255"/>
            <a:chOff x="0" y="0"/>
            <a:chExt cx="9352470" cy="58567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Scattered channels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9842059" y="3459137"/>
            <a:ext cx="7014353" cy="1235402"/>
            <a:chOff x="0" y="0"/>
            <a:chExt cx="9352470" cy="164720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352475" cy="1647207"/>
            </a:xfrm>
            <a:custGeom>
              <a:avLst/>
              <a:gdLst/>
              <a:ahLst/>
              <a:cxnLst/>
              <a:rect r="r" b="b" t="t" l="l"/>
              <a:pathLst>
                <a:path h="1647207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647207"/>
                  </a:lnTo>
                  <a:lnTo>
                    <a:pt x="0" y="164720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631" r="0" b="-60631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9352470" cy="16472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Issues get lost across calls, chats, and informal conversations.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157240" y="5549789"/>
            <a:ext cx="7637393" cy="2283971"/>
            <a:chOff x="0" y="0"/>
            <a:chExt cx="10183190" cy="304529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183241" cy="3045333"/>
            </a:xfrm>
            <a:custGeom>
              <a:avLst/>
              <a:gdLst/>
              <a:ahLst/>
              <a:cxnLst/>
              <a:rect r="r" b="b" t="t" l="l"/>
              <a:pathLst>
                <a:path h="3045333" w="10183241">
                  <a:moveTo>
                    <a:pt x="0" y="221488"/>
                  </a:moveTo>
                  <a:cubicBezTo>
                    <a:pt x="0" y="99187"/>
                    <a:pt x="99187" y="0"/>
                    <a:pt x="221488" y="0"/>
                  </a:cubicBezTo>
                  <a:lnTo>
                    <a:pt x="9961753" y="0"/>
                  </a:lnTo>
                  <a:cubicBezTo>
                    <a:pt x="10084054" y="0"/>
                    <a:pt x="10183241" y="99187"/>
                    <a:pt x="10183241" y="221488"/>
                  </a:cubicBezTo>
                  <a:lnTo>
                    <a:pt x="10183241" y="2823845"/>
                  </a:lnTo>
                  <a:cubicBezTo>
                    <a:pt x="10183241" y="2946146"/>
                    <a:pt x="10084054" y="3045333"/>
                    <a:pt x="9961753" y="3045333"/>
                  </a:cubicBezTo>
                  <a:lnTo>
                    <a:pt x="221488" y="3045333"/>
                  </a:lnTo>
                  <a:cubicBezTo>
                    <a:pt x="99187" y="3045333"/>
                    <a:pt x="0" y="2946146"/>
                    <a:pt x="0" y="2823845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468755" y="5806402"/>
            <a:ext cx="7014353" cy="439255"/>
            <a:chOff x="0" y="0"/>
            <a:chExt cx="9352470" cy="585673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Filtered updates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468755" y="6410382"/>
            <a:ext cx="7014353" cy="1235402"/>
            <a:chOff x="0" y="0"/>
            <a:chExt cx="9352470" cy="164720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352475" cy="1647207"/>
            </a:xfrm>
            <a:custGeom>
              <a:avLst/>
              <a:gdLst/>
              <a:ahLst/>
              <a:cxnLst/>
              <a:rect r="r" b="b" t="t" l="l"/>
              <a:pathLst>
                <a:path h="1647207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647207"/>
                  </a:lnTo>
                  <a:lnTo>
                    <a:pt x="0" y="164720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631" r="0" b="-60631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9352470" cy="16472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Management may receive only polished or incomplete information.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9530544" y="5549789"/>
            <a:ext cx="7637393" cy="2283971"/>
            <a:chOff x="0" y="0"/>
            <a:chExt cx="10183190" cy="304529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0183241" cy="3045333"/>
            </a:xfrm>
            <a:custGeom>
              <a:avLst/>
              <a:gdLst/>
              <a:ahLst/>
              <a:cxnLst/>
              <a:rect r="r" b="b" t="t" l="l"/>
              <a:pathLst>
                <a:path h="3045333" w="10183241">
                  <a:moveTo>
                    <a:pt x="0" y="221488"/>
                  </a:moveTo>
                  <a:cubicBezTo>
                    <a:pt x="0" y="99187"/>
                    <a:pt x="99187" y="0"/>
                    <a:pt x="221488" y="0"/>
                  </a:cubicBezTo>
                  <a:lnTo>
                    <a:pt x="9961753" y="0"/>
                  </a:lnTo>
                  <a:cubicBezTo>
                    <a:pt x="10084054" y="0"/>
                    <a:pt x="10183241" y="99187"/>
                    <a:pt x="10183241" y="221488"/>
                  </a:cubicBezTo>
                  <a:lnTo>
                    <a:pt x="10183241" y="2823845"/>
                  </a:lnTo>
                  <a:cubicBezTo>
                    <a:pt x="10183241" y="2946146"/>
                    <a:pt x="10084054" y="3045333"/>
                    <a:pt x="9961753" y="3045333"/>
                  </a:cubicBezTo>
                  <a:lnTo>
                    <a:pt x="221488" y="3045333"/>
                  </a:lnTo>
                  <a:cubicBezTo>
                    <a:pt x="99187" y="3045333"/>
                    <a:pt x="0" y="2946146"/>
                    <a:pt x="0" y="2823845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9842059" y="5806402"/>
            <a:ext cx="7014353" cy="439255"/>
            <a:chOff x="0" y="0"/>
            <a:chExt cx="9352470" cy="585673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No pattern view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9842059" y="6410382"/>
            <a:ext cx="7014353" cy="1235402"/>
            <a:chOff x="0" y="0"/>
            <a:chExt cx="9352470" cy="1647203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352475" cy="1647207"/>
            </a:xfrm>
            <a:custGeom>
              <a:avLst/>
              <a:gdLst/>
              <a:ahLst/>
              <a:cxnLst/>
              <a:rect r="r" b="b" t="t" l="l"/>
              <a:pathLst>
                <a:path h="1647207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647207"/>
                  </a:lnTo>
                  <a:lnTo>
                    <a:pt x="0" y="164720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0631" r="0" b="-60631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0"/>
              <a:ext cx="9352470" cy="16472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sz="20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Repeated concerns are difficult to identify without one database.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784471" y="8894921"/>
            <a:ext cx="14687598" cy="480431"/>
            <a:chOff x="0" y="0"/>
            <a:chExt cx="19583464" cy="640575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9583460" cy="640580"/>
            </a:xfrm>
            <a:custGeom>
              <a:avLst/>
              <a:gdLst/>
              <a:ahLst/>
              <a:cxnLst/>
              <a:rect r="r" b="b" t="t" l="l"/>
              <a:pathLst>
                <a:path h="640580" w="19583460">
                  <a:moveTo>
                    <a:pt x="0" y="0"/>
                  </a:moveTo>
                  <a:lnTo>
                    <a:pt x="19583460" y="0"/>
                  </a:lnTo>
                  <a:lnTo>
                    <a:pt x="1958346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45685" r="0" b="-545685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0"/>
              <a:ext cx="19583464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062"/>
                </a:lnSpc>
              </a:pPr>
              <a:r>
                <a:rPr lang="en-US" sz="255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Result: small workplace concerns can quietly become larger operational challenges.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Objective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Create a private, structured way to understand concerns early.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16063" y="3078985"/>
            <a:ext cx="1460373" cy="1460373"/>
            <a:chOff x="0" y="0"/>
            <a:chExt cx="1947164" cy="194716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947164" cy="1947164"/>
            </a:xfrm>
            <a:custGeom>
              <a:avLst/>
              <a:gdLst/>
              <a:ahLst/>
              <a:cxnLst/>
              <a:rect r="r" b="b" t="t" l="l"/>
              <a:pathLst>
                <a:path h="1947164" w="1947164">
                  <a:moveTo>
                    <a:pt x="0" y="973582"/>
                  </a:moveTo>
                  <a:cubicBezTo>
                    <a:pt x="0" y="435864"/>
                    <a:pt x="435864" y="0"/>
                    <a:pt x="973582" y="0"/>
                  </a:cubicBezTo>
                  <a:cubicBezTo>
                    <a:pt x="1511300" y="0"/>
                    <a:pt x="1947164" y="435864"/>
                    <a:pt x="1947164" y="973582"/>
                  </a:cubicBezTo>
                  <a:cubicBezTo>
                    <a:pt x="1947164" y="1511300"/>
                    <a:pt x="1511300" y="1947164"/>
                    <a:pt x="973582" y="1947164"/>
                  </a:cubicBezTo>
                  <a:cubicBezTo>
                    <a:pt x="435864" y="1947164"/>
                    <a:pt x="0" y="1511300"/>
                    <a:pt x="0" y="973582"/>
                  </a:cubicBez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5588" y="3404225"/>
            <a:ext cx="1441304" cy="356892"/>
            <a:chOff x="0" y="0"/>
            <a:chExt cx="1921739" cy="47585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21741" cy="475860"/>
            </a:xfrm>
            <a:custGeom>
              <a:avLst/>
              <a:gdLst/>
              <a:ahLst/>
              <a:cxnLst/>
              <a:rect r="r" b="b" t="t" l="l"/>
              <a:pathLst>
                <a:path h="475860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689" r="0" b="-28689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1921739" cy="4758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07892" y="4831804"/>
            <a:ext cx="2676716" cy="988324"/>
            <a:chOff x="0" y="0"/>
            <a:chExt cx="3568954" cy="131776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568948" cy="1317765"/>
            </a:xfrm>
            <a:custGeom>
              <a:avLst/>
              <a:gdLst/>
              <a:ahLst/>
              <a:cxnLst/>
              <a:rect r="r" b="b" t="t" l="l"/>
              <a:pathLst>
                <a:path h="131776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1317765"/>
                  </a:lnTo>
                  <a:lnTo>
                    <a:pt x="0" y="13177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72" r="0" b="-2772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3568954" cy="1317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Capture concerns</a:t>
              </a:r>
            </a:p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without friction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520289" y="3078985"/>
            <a:ext cx="1460373" cy="1460373"/>
            <a:chOff x="0" y="0"/>
            <a:chExt cx="1947164" cy="194716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947164" cy="1947164"/>
            </a:xfrm>
            <a:custGeom>
              <a:avLst/>
              <a:gdLst/>
              <a:ahLst/>
              <a:cxnLst/>
              <a:rect r="r" b="b" t="t" l="l"/>
              <a:pathLst>
                <a:path h="1947164" w="1947164">
                  <a:moveTo>
                    <a:pt x="0" y="973582"/>
                  </a:moveTo>
                  <a:cubicBezTo>
                    <a:pt x="0" y="435864"/>
                    <a:pt x="435864" y="0"/>
                    <a:pt x="973582" y="0"/>
                  </a:cubicBezTo>
                  <a:cubicBezTo>
                    <a:pt x="1511300" y="0"/>
                    <a:pt x="1947164" y="435864"/>
                    <a:pt x="1947164" y="973582"/>
                  </a:cubicBezTo>
                  <a:cubicBezTo>
                    <a:pt x="1947164" y="1511300"/>
                    <a:pt x="1511300" y="1947164"/>
                    <a:pt x="973582" y="1947164"/>
                  </a:cubicBezTo>
                  <a:cubicBezTo>
                    <a:pt x="435864" y="1947164"/>
                    <a:pt x="0" y="1511300"/>
                    <a:pt x="0" y="973582"/>
                  </a:cubicBez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4529823" y="3404225"/>
            <a:ext cx="1441304" cy="356892"/>
            <a:chOff x="0" y="0"/>
            <a:chExt cx="1921739" cy="47585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921741" cy="475860"/>
            </a:xfrm>
            <a:custGeom>
              <a:avLst/>
              <a:gdLst/>
              <a:ahLst/>
              <a:cxnLst/>
              <a:rect r="r" b="b" t="t" l="l"/>
              <a:pathLst>
                <a:path h="475860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689" r="0" b="-28689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1921739" cy="4758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2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3912118" y="4831804"/>
            <a:ext cx="2676716" cy="988324"/>
            <a:chOff x="0" y="0"/>
            <a:chExt cx="3568954" cy="131776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568948" cy="1317765"/>
            </a:xfrm>
            <a:custGeom>
              <a:avLst/>
              <a:gdLst/>
              <a:ahLst/>
              <a:cxnLst/>
              <a:rect r="r" b="b" t="t" l="l"/>
              <a:pathLst>
                <a:path h="131776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1317765"/>
                  </a:lnTo>
                  <a:lnTo>
                    <a:pt x="0" y="13177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72" r="0" b="-2772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3568954" cy="1317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Route to the</a:t>
              </a:r>
            </a:p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right authorized person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924514" y="3078985"/>
            <a:ext cx="1460373" cy="1460373"/>
            <a:chOff x="0" y="0"/>
            <a:chExt cx="1947164" cy="194716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947164" cy="1947164"/>
            </a:xfrm>
            <a:custGeom>
              <a:avLst/>
              <a:gdLst/>
              <a:ahLst/>
              <a:cxnLst/>
              <a:rect r="r" b="b" t="t" l="l"/>
              <a:pathLst>
                <a:path h="1947164" w="1947164">
                  <a:moveTo>
                    <a:pt x="0" y="973582"/>
                  </a:moveTo>
                  <a:cubicBezTo>
                    <a:pt x="0" y="435864"/>
                    <a:pt x="435864" y="0"/>
                    <a:pt x="973582" y="0"/>
                  </a:cubicBezTo>
                  <a:cubicBezTo>
                    <a:pt x="1511300" y="0"/>
                    <a:pt x="1947164" y="435864"/>
                    <a:pt x="1947164" y="973582"/>
                  </a:cubicBezTo>
                  <a:cubicBezTo>
                    <a:pt x="1947164" y="1511300"/>
                    <a:pt x="1511300" y="1947164"/>
                    <a:pt x="973582" y="1947164"/>
                  </a:cubicBezTo>
                  <a:cubicBezTo>
                    <a:pt x="435864" y="1947164"/>
                    <a:pt x="0" y="1511300"/>
                    <a:pt x="0" y="973582"/>
                  </a:cubicBez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7934049" y="3404225"/>
            <a:ext cx="1441304" cy="356892"/>
            <a:chOff x="0" y="0"/>
            <a:chExt cx="1921739" cy="47585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921741" cy="475860"/>
            </a:xfrm>
            <a:custGeom>
              <a:avLst/>
              <a:gdLst/>
              <a:ahLst/>
              <a:cxnLst/>
              <a:rect r="r" b="b" t="t" l="l"/>
              <a:pathLst>
                <a:path h="475860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689" r="0" b="-28689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1921739" cy="4758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3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316343" y="4831804"/>
            <a:ext cx="2676716" cy="988324"/>
            <a:chOff x="0" y="0"/>
            <a:chExt cx="3568954" cy="131776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568948" cy="1317765"/>
            </a:xfrm>
            <a:custGeom>
              <a:avLst/>
              <a:gdLst/>
              <a:ahLst/>
              <a:cxnLst/>
              <a:rect r="r" b="b" t="t" l="l"/>
              <a:pathLst>
                <a:path h="131776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1317765"/>
                  </a:lnTo>
                  <a:lnTo>
                    <a:pt x="0" y="13177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72" r="0" b="-2772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3568954" cy="1317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Track every issue</a:t>
              </a:r>
            </a:p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until resolution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328740" y="3078985"/>
            <a:ext cx="1460373" cy="1460373"/>
            <a:chOff x="0" y="0"/>
            <a:chExt cx="1947164" cy="194716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947164" cy="1947164"/>
            </a:xfrm>
            <a:custGeom>
              <a:avLst/>
              <a:gdLst/>
              <a:ahLst/>
              <a:cxnLst/>
              <a:rect r="r" b="b" t="t" l="l"/>
              <a:pathLst>
                <a:path h="1947164" w="1947164">
                  <a:moveTo>
                    <a:pt x="0" y="973582"/>
                  </a:moveTo>
                  <a:cubicBezTo>
                    <a:pt x="0" y="435864"/>
                    <a:pt x="435864" y="0"/>
                    <a:pt x="973582" y="0"/>
                  </a:cubicBezTo>
                  <a:cubicBezTo>
                    <a:pt x="1511300" y="0"/>
                    <a:pt x="1947164" y="435864"/>
                    <a:pt x="1947164" y="973582"/>
                  </a:cubicBezTo>
                  <a:cubicBezTo>
                    <a:pt x="1947164" y="1511300"/>
                    <a:pt x="1511300" y="1947164"/>
                    <a:pt x="973582" y="1947164"/>
                  </a:cubicBezTo>
                  <a:cubicBezTo>
                    <a:pt x="435864" y="1947164"/>
                    <a:pt x="0" y="1511300"/>
                    <a:pt x="0" y="973582"/>
                  </a:cubicBez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11338274" y="3404225"/>
            <a:ext cx="1441304" cy="356892"/>
            <a:chOff x="0" y="0"/>
            <a:chExt cx="1921739" cy="475856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921741" cy="475860"/>
            </a:xfrm>
            <a:custGeom>
              <a:avLst/>
              <a:gdLst/>
              <a:ahLst/>
              <a:cxnLst/>
              <a:rect r="r" b="b" t="t" l="l"/>
              <a:pathLst>
                <a:path h="475860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689" r="0" b="-28689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0"/>
              <a:ext cx="1921739" cy="4758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4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0720568" y="4831804"/>
            <a:ext cx="2676716" cy="988324"/>
            <a:chOff x="0" y="0"/>
            <a:chExt cx="3568954" cy="1317765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3568948" cy="1317765"/>
            </a:xfrm>
            <a:custGeom>
              <a:avLst/>
              <a:gdLst/>
              <a:ahLst/>
              <a:cxnLst/>
              <a:rect r="r" b="b" t="t" l="l"/>
              <a:pathLst>
                <a:path h="131776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1317765"/>
                  </a:lnTo>
                  <a:lnTo>
                    <a:pt x="0" y="13177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72" r="0" b="-2772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0"/>
              <a:ext cx="3568954" cy="1317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Identify repeated</a:t>
              </a:r>
            </a:p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patterns early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4732965" y="3078985"/>
            <a:ext cx="1460373" cy="1460373"/>
            <a:chOff x="0" y="0"/>
            <a:chExt cx="1947164" cy="1947164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947164" cy="1947164"/>
            </a:xfrm>
            <a:custGeom>
              <a:avLst/>
              <a:gdLst/>
              <a:ahLst/>
              <a:cxnLst/>
              <a:rect r="r" b="b" t="t" l="l"/>
              <a:pathLst>
                <a:path h="1947164" w="1947164">
                  <a:moveTo>
                    <a:pt x="0" y="973582"/>
                  </a:moveTo>
                  <a:cubicBezTo>
                    <a:pt x="0" y="435864"/>
                    <a:pt x="435864" y="0"/>
                    <a:pt x="973582" y="0"/>
                  </a:cubicBezTo>
                  <a:cubicBezTo>
                    <a:pt x="1511300" y="0"/>
                    <a:pt x="1947164" y="435864"/>
                    <a:pt x="1947164" y="973582"/>
                  </a:cubicBezTo>
                  <a:cubicBezTo>
                    <a:pt x="1947164" y="1511300"/>
                    <a:pt x="1511300" y="1947164"/>
                    <a:pt x="973582" y="1947164"/>
                  </a:cubicBezTo>
                  <a:cubicBezTo>
                    <a:pt x="435864" y="1947164"/>
                    <a:pt x="0" y="1511300"/>
                    <a:pt x="0" y="973582"/>
                  </a:cubicBez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14742500" y="3404225"/>
            <a:ext cx="1441304" cy="356892"/>
            <a:chOff x="0" y="0"/>
            <a:chExt cx="1921739" cy="475856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921741" cy="475860"/>
            </a:xfrm>
            <a:custGeom>
              <a:avLst/>
              <a:gdLst/>
              <a:ahLst/>
              <a:cxnLst/>
              <a:rect r="r" b="b" t="t" l="l"/>
              <a:pathLst>
                <a:path h="475860" w="1921741">
                  <a:moveTo>
                    <a:pt x="0" y="0"/>
                  </a:moveTo>
                  <a:lnTo>
                    <a:pt x="1921741" y="0"/>
                  </a:lnTo>
                  <a:lnTo>
                    <a:pt x="1921741" y="475860"/>
                  </a:lnTo>
                  <a:lnTo>
                    <a:pt x="0" y="475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8689" r="0" b="-28689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1921739" cy="4758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5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4124803" y="4831804"/>
            <a:ext cx="2676716" cy="988324"/>
            <a:chOff x="0" y="0"/>
            <a:chExt cx="3568954" cy="131776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3568948" cy="1317765"/>
            </a:xfrm>
            <a:custGeom>
              <a:avLst/>
              <a:gdLst/>
              <a:ahLst/>
              <a:cxnLst/>
              <a:rect r="r" b="b" t="t" l="l"/>
              <a:pathLst>
                <a:path h="1317765" w="3568948">
                  <a:moveTo>
                    <a:pt x="0" y="0"/>
                  </a:moveTo>
                  <a:lnTo>
                    <a:pt x="3568948" y="0"/>
                  </a:lnTo>
                  <a:lnTo>
                    <a:pt x="3568948" y="1317765"/>
                  </a:lnTo>
                  <a:lnTo>
                    <a:pt x="0" y="131776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72" r="0" b="-2772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0"/>
              <a:ext cx="3568954" cy="13177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Build one central</a:t>
              </a:r>
            </a:p>
            <a:p>
              <a:pPr algn="ctr">
                <a:lnSpc>
                  <a:spcPts val="2071"/>
                </a:lnSpc>
              </a:pPr>
              <a:r>
                <a:rPr lang="en-US" sz="1726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knowledge record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843573" y="7059730"/>
            <a:ext cx="14638030" cy="1185834"/>
            <a:chOff x="0" y="0"/>
            <a:chExt cx="19517373" cy="1581112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9517361" cy="1581150"/>
            </a:xfrm>
            <a:custGeom>
              <a:avLst/>
              <a:gdLst/>
              <a:ahLst/>
              <a:cxnLst/>
              <a:rect r="r" b="b" t="t" l="l"/>
              <a:pathLst>
                <a:path h="1581150" w="19517361">
                  <a:moveTo>
                    <a:pt x="0" y="186055"/>
                  </a:moveTo>
                  <a:cubicBezTo>
                    <a:pt x="0" y="83312"/>
                    <a:pt x="83312" y="0"/>
                    <a:pt x="186055" y="0"/>
                  </a:cubicBezTo>
                  <a:lnTo>
                    <a:pt x="19331305" y="0"/>
                  </a:lnTo>
                  <a:cubicBezTo>
                    <a:pt x="19434048" y="0"/>
                    <a:pt x="19517361" y="83312"/>
                    <a:pt x="19517361" y="186055"/>
                  </a:cubicBezTo>
                  <a:lnTo>
                    <a:pt x="19517361" y="1395095"/>
                  </a:lnTo>
                  <a:cubicBezTo>
                    <a:pt x="19517361" y="1497838"/>
                    <a:pt x="19434048" y="1581150"/>
                    <a:pt x="19331305" y="1581150"/>
                  </a:cubicBezTo>
                  <a:lnTo>
                    <a:pt x="186055" y="1581150"/>
                  </a:lnTo>
                  <a:cubicBezTo>
                    <a:pt x="83312" y="1581150"/>
                    <a:pt x="0" y="1497838"/>
                    <a:pt x="0" y="1395095"/>
                  </a:cubicBez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2264912" y="7439882"/>
            <a:ext cx="13795362" cy="343167"/>
            <a:chOff x="0" y="0"/>
            <a:chExt cx="18393816" cy="457556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8393811" cy="457557"/>
            </a:xfrm>
            <a:custGeom>
              <a:avLst/>
              <a:gdLst/>
              <a:ahLst/>
              <a:cxnLst/>
              <a:rect r="r" b="b" t="t" l="l"/>
              <a:pathLst>
                <a:path h="457557" w="18393811">
                  <a:moveTo>
                    <a:pt x="0" y="0"/>
                  </a:moveTo>
                  <a:lnTo>
                    <a:pt x="18393811" y="0"/>
                  </a:lnTo>
                  <a:lnTo>
                    <a:pt x="18393811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57" id="57"/>
            <p:cNvSpPr txBox="true"/>
            <p:nvPr/>
          </p:nvSpPr>
          <p:spPr>
            <a:xfrm>
              <a:off x="0" y="0"/>
              <a:ext cx="18393816" cy="45755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062"/>
                </a:lnSpc>
              </a:pPr>
              <a:r>
                <a:rPr lang="en-US" sz="2551" b="true">
                  <a:solidFill>
                    <a:srgbClr val="FFD23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Goal: early visibility, responsible action, and better workplace decisions.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05</a:t>
              </a: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Solution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A closed system for reporting, routing, tracking, and learning.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685005" y="6496936"/>
            <a:ext cx="636765" cy="266148"/>
            <a:chOff x="0" y="0"/>
            <a:chExt cx="849020" cy="35486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48995" cy="354838"/>
            </a:xfrm>
            <a:custGeom>
              <a:avLst/>
              <a:gdLst/>
              <a:ahLst/>
              <a:cxnLst/>
              <a:rect r="r" b="b" t="t" l="l"/>
              <a:pathLst>
                <a:path h="354838" w="848995">
                  <a:moveTo>
                    <a:pt x="0" y="88773"/>
                  </a:moveTo>
                  <a:lnTo>
                    <a:pt x="671576" y="88773"/>
                  </a:lnTo>
                  <a:lnTo>
                    <a:pt x="671576" y="0"/>
                  </a:lnTo>
                  <a:lnTo>
                    <a:pt x="848995" y="177419"/>
                  </a:lnTo>
                  <a:lnTo>
                    <a:pt x="671576" y="354838"/>
                  </a:lnTo>
                  <a:lnTo>
                    <a:pt x="671576" y="266192"/>
                  </a:lnTo>
                  <a:lnTo>
                    <a:pt x="0" y="266192"/>
                  </a:ln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9022652" y="6496936"/>
            <a:ext cx="636765" cy="266148"/>
            <a:chOff x="0" y="0"/>
            <a:chExt cx="849020" cy="3548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48995" cy="354838"/>
            </a:xfrm>
            <a:custGeom>
              <a:avLst/>
              <a:gdLst/>
              <a:ahLst/>
              <a:cxnLst/>
              <a:rect r="r" b="b" t="t" l="l"/>
              <a:pathLst>
                <a:path h="354838" w="848995">
                  <a:moveTo>
                    <a:pt x="0" y="88773"/>
                  </a:moveTo>
                  <a:lnTo>
                    <a:pt x="671576" y="88773"/>
                  </a:lnTo>
                  <a:lnTo>
                    <a:pt x="671576" y="0"/>
                  </a:lnTo>
                  <a:lnTo>
                    <a:pt x="848995" y="177419"/>
                  </a:lnTo>
                  <a:lnTo>
                    <a:pt x="671576" y="354838"/>
                  </a:lnTo>
                  <a:lnTo>
                    <a:pt x="671576" y="266192"/>
                  </a:lnTo>
                  <a:lnTo>
                    <a:pt x="0" y="266192"/>
                  </a:ln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3305387" y="6496936"/>
            <a:ext cx="636765" cy="266148"/>
            <a:chOff x="0" y="0"/>
            <a:chExt cx="849020" cy="35486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48995" cy="354838"/>
            </a:xfrm>
            <a:custGeom>
              <a:avLst/>
              <a:gdLst/>
              <a:ahLst/>
              <a:cxnLst/>
              <a:rect r="r" b="b" t="t" l="l"/>
              <a:pathLst>
                <a:path h="354838" w="848995">
                  <a:moveTo>
                    <a:pt x="0" y="88773"/>
                  </a:moveTo>
                  <a:lnTo>
                    <a:pt x="671576" y="88773"/>
                  </a:lnTo>
                  <a:lnTo>
                    <a:pt x="671576" y="0"/>
                  </a:lnTo>
                  <a:lnTo>
                    <a:pt x="848995" y="177419"/>
                  </a:lnTo>
                  <a:lnTo>
                    <a:pt x="671576" y="354838"/>
                  </a:lnTo>
                  <a:lnTo>
                    <a:pt x="671576" y="266192"/>
                  </a:lnTo>
                  <a:lnTo>
                    <a:pt x="0" y="266192"/>
                  </a:ln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157240" y="2804446"/>
            <a:ext cx="3423295" cy="3258569"/>
            <a:chOff x="0" y="0"/>
            <a:chExt cx="4564393" cy="434475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564380" cy="4344797"/>
            </a:xfrm>
            <a:custGeom>
              <a:avLst/>
              <a:gdLst/>
              <a:ahLst/>
              <a:cxnLst/>
              <a:rect r="r" b="b" t="t" l="l"/>
              <a:pathLst>
                <a:path h="4344797" w="4564380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4343400" y="0"/>
                  </a:lnTo>
                  <a:cubicBezTo>
                    <a:pt x="4465447" y="0"/>
                    <a:pt x="4564380" y="98933"/>
                    <a:pt x="4564380" y="220980"/>
                  </a:cubicBezTo>
                  <a:lnTo>
                    <a:pt x="4564380" y="4123817"/>
                  </a:lnTo>
                  <a:cubicBezTo>
                    <a:pt x="4564380" y="4245864"/>
                    <a:pt x="4465447" y="4344797"/>
                    <a:pt x="4343400" y="4344797"/>
                  </a:cubicBezTo>
                  <a:lnTo>
                    <a:pt x="220980" y="4344797"/>
                  </a:lnTo>
                  <a:cubicBezTo>
                    <a:pt x="98933" y="4344797"/>
                    <a:pt x="0" y="4245864"/>
                    <a:pt x="0" y="4123817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468755" y="3061059"/>
            <a:ext cx="2800255" cy="439255"/>
            <a:chOff x="0" y="0"/>
            <a:chExt cx="3733673" cy="58567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733669" cy="585674"/>
            </a:xfrm>
            <a:custGeom>
              <a:avLst/>
              <a:gdLst/>
              <a:ahLst/>
              <a:cxnLst/>
              <a:rect r="r" b="b" t="t" l="l"/>
              <a:pathLst>
                <a:path h="585674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217" r="0" b="-74217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373367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Report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468755" y="3665039"/>
            <a:ext cx="2800255" cy="2210000"/>
            <a:chOff x="0" y="0"/>
            <a:chExt cx="3733673" cy="294666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733669" cy="2946670"/>
            </a:xfrm>
            <a:custGeom>
              <a:avLst/>
              <a:gdLst/>
              <a:ahLst/>
              <a:cxnLst/>
              <a:rect r="r" b="b" t="t" l="l"/>
              <a:pathLst>
                <a:path h="2946670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2946670"/>
                  </a:lnTo>
                  <a:lnTo>
                    <a:pt x="0" y="294667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59" t="0" r="-51259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9525"/>
              <a:ext cx="3733673" cy="2956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Voice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Photo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Video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Text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481161" y="2804446"/>
            <a:ext cx="3423295" cy="3258569"/>
            <a:chOff x="0" y="0"/>
            <a:chExt cx="4564393" cy="434475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564380" cy="4344797"/>
            </a:xfrm>
            <a:custGeom>
              <a:avLst/>
              <a:gdLst/>
              <a:ahLst/>
              <a:cxnLst/>
              <a:rect r="r" b="b" t="t" l="l"/>
              <a:pathLst>
                <a:path h="4344797" w="4564380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4343400" y="0"/>
                  </a:lnTo>
                  <a:cubicBezTo>
                    <a:pt x="4465447" y="0"/>
                    <a:pt x="4564380" y="98933"/>
                    <a:pt x="4564380" y="220980"/>
                  </a:cubicBezTo>
                  <a:lnTo>
                    <a:pt x="4564380" y="4123817"/>
                  </a:lnTo>
                  <a:cubicBezTo>
                    <a:pt x="4564380" y="4245864"/>
                    <a:pt x="4465447" y="4344797"/>
                    <a:pt x="4343400" y="4344797"/>
                  </a:cubicBezTo>
                  <a:lnTo>
                    <a:pt x="220980" y="4344797"/>
                  </a:lnTo>
                  <a:cubicBezTo>
                    <a:pt x="98933" y="4344797"/>
                    <a:pt x="0" y="4245864"/>
                    <a:pt x="0" y="4123817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5792676" y="3061059"/>
            <a:ext cx="2800255" cy="439255"/>
            <a:chOff x="0" y="0"/>
            <a:chExt cx="3733673" cy="585673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3733669" cy="585674"/>
            </a:xfrm>
            <a:custGeom>
              <a:avLst/>
              <a:gdLst/>
              <a:ahLst/>
              <a:cxnLst/>
              <a:rect r="r" b="b" t="t" l="l"/>
              <a:pathLst>
                <a:path h="585674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217" r="0" b="-74217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373367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Classify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792676" y="3665039"/>
            <a:ext cx="2800255" cy="2210000"/>
            <a:chOff x="0" y="0"/>
            <a:chExt cx="3733673" cy="2946667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733669" cy="2946670"/>
            </a:xfrm>
            <a:custGeom>
              <a:avLst/>
              <a:gdLst/>
              <a:ahLst/>
              <a:cxnLst/>
              <a:rect r="r" b="b" t="t" l="l"/>
              <a:pathLst>
                <a:path h="2946670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2946670"/>
                  </a:lnTo>
                  <a:lnTo>
                    <a:pt x="0" y="294667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59" t="0" r="-51259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3733673" cy="2956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Department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Issue type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Priority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Status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9763897" y="2804446"/>
            <a:ext cx="3423295" cy="3258569"/>
            <a:chOff x="0" y="0"/>
            <a:chExt cx="4564393" cy="4344759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4564380" cy="4344797"/>
            </a:xfrm>
            <a:custGeom>
              <a:avLst/>
              <a:gdLst/>
              <a:ahLst/>
              <a:cxnLst/>
              <a:rect r="r" b="b" t="t" l="l"/>
              <a:pathLst>
                <a:path h="4344797" w="4564380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4343400" y="0"/>
                  </a:lnTo>
                  <a:cubicBezTo>
                    <a:pt x="4465447" y="0"/>
                    <a:pt x="4564380" y="98933"/>
                    <a:pt x="4564380" y="220980"/>
                  </a:cubicBezTo>
                  <a:lnTo>
                    <a:pt x="4564380" y="4123817"/>
                  </a:lnTo>
                  <a:cubicBezTo>
                    <a:pt x="4564380" y="4245864"/>
                    <a:pt x="4465447" y="4344797"/>
                    <a:pt x="4343400" y="4344797"/>
                  </a:cubicBezTo>
                  <a:lnTo>
                    <a:pt x="220980" y="4344797"/>
                  </a:lnTo>
                  <a:cubicBezTo>
                    <a:pt x="98933" y="4344797"/>
                    <a:pt x="0" y="4245864"/>
                    <a:pt x="0" y="4123817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10075412" y="3061059"/>
            <a:ext cx="2800255" cy="439255"/>
            <a:chOff x="0" y="0"/>
            <a:chExt cx="3733673" cy="585673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3733669" cy="585674"/>
            </a:xfrm>
            <a:custGeom>
              <a:avLst/>
              <a:gdLst/>
              <a:ahLst/>
              <a:cxnLst/>
              <a:rect r="r" b="b" t="t" l="l"/>
              <a:pathLst>
                <a:path h="585674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217" r="0" b="-74217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373367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Route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075412" y="3665039"/>
            <a:ext cx="2800255" cy="2210000"/>
            <a:chOff x="0" y="0"/>
            <a:chExt cx="3733673" cy="294666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3733669" cy="2946670"/>
            </a:xfrm>
            <a:custGeom>
              <a:avLst/>
              <a:gdLst/>
              <a:ahLst/>
              <a:cxnLst/>
              <a:rect r="r" b="b" t="t" l="l"/>
              <a:pathLst>
                <a:path h="2946670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2946670"/>
                  </a:lnTo>
                  <a:lnTo>
                    <a:pt x="0" y="294667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59" t="0" r="-51259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3733673" cy="2956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Authorized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person +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supervisor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4060357" y="2804446"/>
            <a:ext cx="3423295" cy="3258569"/>
            <a:chOff x="0" y="0"/>
            <a:chExt cx="4564393" cy="4344759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564380" cy="4344797"/>
            </a:xfrm>
            <a:custGeom>
              <a:avLst/>
              <a:gdLst/>
              <a:ahLst/>
              <a:cxnLst/>
              <a:rect r="r" b="b" t="t" l="l"/>
              <a:pathLst>
                <a:path h="4344797" w="4564380">
                  <a:moveTo>
                    <a:pt x="0" y="220980"/>
                  </a:moveTo>
                  <a:cubicBezTo>
                    <a:pt x="0" y="98933"/>
                    <a:pt x="98933" y="0"/>
                    <a:pt x="220980" y="0"/>
                  </a:cubicBezTo>
                  <a:lnTo>
                    <a:pt x="4343400" y="0"/>
                  </a:lnTo>
                  <a:cubicBezTo>
                    <a:pt x="4465447" y="0"/>
                    <a:pt x="4564380" y="98933"/>
                    <a:pt x="4564380" y="220980"/>
                  </a:cubicBezTo>
                  <a:lnTo>
                    <a:pt x="4564380" y="4123817"/>
                  </a:lnTo>
                  <a:cubicBezTo>
                    <a:pt x="4564380" y="4245864"/>
                    <a:pt x="4465447" y="4344797"/>
                    <a:pt x="4343400" y="4344797"/>
                  </a:cubicBezTo>
                  <a:lnTo>
                    <a:pt x="220980" y="4344797"/>
                  </a:lnTo>
                  <a:cubicBezTo>
                    <a:pt x="98933" y="4344797"/>
                    <a:pt x="0" y="4245864"/>
                    <a:pt x="0" y="4123817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14371882" y="3061059"/>
            <a:ext cx="2800255" cy="439255"/>
            <a:chOff x="0" y="0"/>
            <a:chExt cx="3733673" cy="585673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3733669" cy="585674"/>
            </a:xfrm>
            <a:custGeom>
              <a:avLst/>
              <a:gdLst/>
              <a:ahLst/>
              <a:cxnLst/>
              <a:rect r="r" b="b" t="t" l="l"/>
              <a:pathLst>
                <a:path h="585674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4217" r="0" b="-74217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0"/>
              <a:ext cx="3733673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Track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4371882" y="3665039"/>
            <a:ext cx="2800255" cy="2210000"/>
            <a:chOff x="0" y="0"/>
            <a:chExt cx="3733673" cy="294666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3733669" cy="2946670"/>
            </a:xfrm>
            <a:custGeom>
              <a:avLst/>
              <a:gdLst/>
              <a:ahLst/>
              <a:cxnLst/>
              <a:rect r="r" b="b" t="t" l="l"/>
              <a:pathLst>
                <a:path h="2946670" w="3733669">
                  <a:moveTo>
                    <a:pt x="0" y="0"/>
                  </a:moveTo>
                  <a:lnTo>
                    <a:pt x="3733669" y="0"/>
                  </a:lnTo>
                  <a:lnTo>
                    <a:pt x="3733669" y="2946670"/>
                  </a:lnTo>
                  <a:lnTo>
                    <a:pt x="0" y="294667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1259" t="0" r="-51259" b="0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9525"/>
              <a:ext cx="3733673" cy="295619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Action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Resolution</a:t>
              </a:r>
            </a:p>
            <a:p>
              <a:pPr algn="l">
                <a:lnSpc>
                  <a:spcPts val="2521"/>
                </a:lnSpc>
              </a:pPr>
              <a:r>
                <a:rPr lang="en-US" sz="21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Record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2676716" y="7110441"/>
            <a:ext cx="12971755" cy="466706"/>
            <a:chOff x="0" y="0"/>
            <a:chExt cx="17295673" cy="622275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17295673" cy="622278"/>
            </a:xfrm>
            <a:custGeom>
              <a:avLst/>
              <a:gdLst/>
              <a:ahLst/>
              <a:cxnLst/>
              <a:rect r="r" b="b" t="t" l="l"/>
              <a:pathLst>
                <a:path h="622278" w="17295673">
                  <a:moveTo>
                    <a:pt x="0" y="0"/>
                  </a:moveTo>
                  <a:lnTo>
                    <a:pt x="17295673" y="0"/>
                  </a:lnTo>
                  <a:lnTo>
                    <a:pt x="17295673" y="622278"/>
                  </a:lnTo>
                  <a:lnTo>
                    <a:pt x="0" y="6222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91569" r="0" b="-491569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0"/>
              <a:ext cx="17295673" cy="6222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Closed visibility: only authorized people see the report.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06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4B4B4B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Example Scenario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Repeated staff behaviour concern handled through a structured process.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57240" y="2433828"/>
            <a:ext cx="5509755" cy="6745157"/>
            <a:chOff x="0" y="0"/>
            <a:chExt cx="7346340" cy="899354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346314" cy="8993505"/>
            </a:xfrm>
            <a:custGeom>
              <a:avLst/>
              <a:gdLst/>
              <a:ahLst/>
              <a:cxnLst/>
              <a:rect r="r" b="b" t="t" l="l"/>
              <a:pathLst>
                <a:path h="8993505" w="7346314">
                  <a:moveTo>
                    <a:pt x="0" y="220345"/>
                  </a:moveTo>
                  <a:cubicBezTo>
                    <a:pt x="0" y="98679"/>
                    <a:pt x="98679" y="0"/>
                    <a:pt x="220345" y="0"/>
                  </a:cubicBezTo>
                  <a:lnTo>
                    <a:pt x="7125970" y="0"/>
                  </a:lnTo>
                  <a:cubicBezTo>
                    <a:pt x="7247636" y="0"/>
                    <a:pt x="7346314" y="98679"/>
                    <a:pt x="7346314" y="220345"/>
                  </a:cubicBezTo>
                  <a:lnTo>
                    <a:pt x="7346314" y="8773160"/>
                  </a:lnTo>
                  <a:cubicBezTo>
                    <a:pt x="7346314" y="8894826"/>
                    <a:pt x="7247636" y="8993505"/>
                    <a:pt x="7125970" y="8993505"/>
                  </a:cubicBezTo>
                  <a:lnTo>
                    <a:pt x="220345" y="8993505"/>
                  </a:lnTo>
                  <a:cubicBezTo>
                    <a:pt x="98679" y="8993505"/>
                    <a:pt x="0" y="8894826"/>
                    <a:pt x="0" y="8773160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468755" y="2690441"/>
            <a:ext cx="4886716" cy="439255"/>
            <a:chOff x="0" y="0"/>
            <a:chExt cx="6515621" cy="58567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515619" cy="585674"/>
            </a:xfrm>
            <a:custGeom>
              <a:avLst/>
              <a:gdLst/>
              <a:ahLst/>
              <a:cxnLst/>
              <a:rect r="r" b="b" t="t" l="l"/>
              <a:pathLst>
                <a:path h="585674" w="6515619">
                  <a:moveTo>
                    <a:pt x="0" y="0"/>
                  </a:moveTo>
                  <a:lnTo>
                    <a:pt x="6515619" y="0"/>
                  </a:lnTo>
                  <a:lnTo>
                    <a:pt x="6515619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66771" r="0" b="-16677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6515621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situation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68755" y="3294412"/>
            <a:ext cx="4886716" cy="5696588"/>
            <a:chOff x="0" y="0"/>
            <a:chExt cx="6515621" cy="759545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515619" cy="7595454"/>
            </a:xfrm>
            <a:custGeom>
              <a:avLst/>
              <a:gdLst/>
              <a:ahLst/>
              <a:cxnLst/>
              <a:rect r="r" b="b" t="t" l="l"/>
              <a:pathLst>
                <a:path h="7595454" w="6515619">
                  <a:moveTo>
                    <a:pt x="0" y="0"/>
                  </a:moveTo>
                  <a:lnTo>
                    <a:pt x="6515619" y="0"/>
                  </a:lnTo>
                  <a:lnTo>
                    <a:pt x="6515619" y="7595454"/>
                  </a:lnTo>
                  <a:lnTo>
                    <a:pt x="0" y="75954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99567" t="0" r="-99567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6515621" cy="759545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702"/>
                </a:lnSpc>
              </a:pPr>
              <a:r>
                <a:rPr lang="en-US" sz="225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An employee notices repeated harsh communication inside a team. Previously, it may have stayed informal or never reached management clearly.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196995" y="2433828"/>
            <a:ext cx="9970941" cy="6745157"/>
            <a:chOff x="0" y="0"/>
            <a:chExt cx="13294589" cy="899354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3294613" cy="8993505"/>
            </a:xfrm>
            <a:custGeom>
              <a:avLst/>
              <a:gdLst/>
              <a:ahLst/>
              <a:cxnLst/>
              <a:rect r="r" b="b" t="t" l="l"/>
              <a:pathLst>
                <a:path h="8993505" w="13294613">
                  <a:moveTo>
                    <a:pt x="0" y="256921"/>
                  </a:moveTo>
                  <a:cubicBezTo>
                    <a:pt x="0" y="115062"/>
                    <a:pt x="115062" y="0"/>
                    <a:pt x="256921" y="0"/>
                  </a:cubicBezTo>
                  <a:lnTo>
                    <a:pt x="13037693" y="0"/>
                  </a:lnTo>
                  <a:cubicBezTo>
                    <a:pt x="13179552" y="0"/>
                    <a:pt x="13294613" y="115062"/>
                    <a:pt x="13294613" y="256921"/>
                  </a:cubicBezTo>
                  <a:lnTo>
                    <a:pt x="13294613" y="8736584"/>
                  </a:lnTo>
                  <a:cubicBezTo>
                    <a:pt x="13294613" y="8878443"/>
                    <a:pt x="13179552" y="8993505"/>
                    <a:pt x="13037693" y="8993505"/>
                  </a:cubicBezTo>
                  <a:lnTo>
                    <a:pt x="256921" y="8993505"/>
                  </a:lnTo>
                  <a:cubicBezTo>
                    <a:pt x="115062" y="8993505"/>
                    <a:pt x="0" y="8878570"/>
                    <a:pt x="0" y="8736584"/>
                  </a:cubicBezTo>
                  <a:close/>
                </a:path>
              </a:pathLst>
            </a:custGeom>
            <a:solidFill>
              <a:srgbClr val="151515"/>
            </a:solidFill>
            <a:ln w="19065" cap="sq">
              <a:solidFill>
                <a:srgbClr val="151515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7824235" y="2882608"/>
            <a:ext cx="8579206" cy="466706"/>
            <a:chOff x="0" y="0"/>
            <a:chExt cx="11438941" cy="62227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438937" cy="622278"/>
            </a:xfrm>
            <a:custGeom>
              <a:avLst/>
              <a:gdLst/>
              <a:ahLst/>
              <a:cxnLst/>
              <a:rect r="r" b="b" t="t" l="l"/>
              <a:pathLst>
                <a:path h="622278" w="11438937">
                  <a:moveTo>
                    <a:pt x="0" y="0"/>
                  </a:moveTo>
                  <a:lnTo>
                    <a:pt x="11438937" y="0"/>
                  </a:lnTo>
                  <a:lnTo>
                    <a:pt x="11438937" y="622278"/>
                  </a:lnTo>
                  <a:lnTo>
                    <a:pt x="0" y="6222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08181" r="0" b="-30818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11438941" cy="6222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b="true" sz="2702">
                  <a:gradFill>
                    <a:gsLst>
                      <a:gs pos="0">
                        <a:srgbClr val="FF7A3C">
                          <a:alpha val="100000"/>
                        </a:srgbClr>
                      </a:gs>
                      <a:gs pos="100000">
                        <a:srgbClr val="FFCE81">
                          <a:alpha val="100000"/>
                        </a:srgbClr>
                      </a:gs>
                    </a:gsLst>
                    <a:lin ang="18900000"/>
                  </a:gradFill>
                  <a:latin typeface="Aptos Bold"/>
                  <a:ea typeface="Aptos Bold"/>
                  <a:cs typeface="Aptos Bold"/>
                  <a:sym typeface="Aptos Bold"/>
                </a:rPr>
                <a:t>VoiceFirst Concern Record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8098765" y="3816029"/>
            <a:ext cx="2333539" cy="315716"/>
            <a:chOff x="0" y="0"/>
            <a:chExt cx="3111386" cy="42095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111391" cy="420953"/>
            </a:xfrm>
            <a:custGeom>
              <a:avLst/>
              <a:gdLst/>
              <a:ahLst/>
              <a:cxnLst/>
              <a:rect r="r" b="b" t="t" l="l"/>
              <a:pathLst>
                <a:path h="420953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019" r="0" b="-94019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3111386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ECA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Category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459764" y="3816029"/>
            <a:ext cx="5971127" cy="315716"/>
            <a:chOff x="0" y="0"/>
            <a:chExt cx="7961503" cy="42095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961500" cy="420953"/>
            </a:xfrm>
            <a:custGeom>
              <a:avLst/>
              <a:gdLst/>
              <a:ahLst/>
              <a:cxnLst/>
              <a:rect r="r" b="b" t="t" l="l"/>
              <a:pathLst>
                <a:path h="420953" w="7961500">
                  <a:moveTo>
                    <a:pt x="0" y="0"/>
                  </a:moveTo>
                  <a:lnTo>
                    <a:pt x="7961500" y="0"/>
                  </a:lnTo>
                  <a:lnTo>
                    <a:pt x="7961500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8521" r="0" b="-318521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7961503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Workplace Concern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098765" y="4612176"/>
            <a:ext cx="2333539" cy="315716"/>
            <a:chOff x="0" y="0"/>
            <a:chExt cx="3111386" cy="42095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111391" cy="420953"/>
            </a:xfrm>
            <a:custGeom>
              <a:avLst/>
              <a:gdLst/>
              <a:ahLst/>
              <a:cxnLst/>
              <a:rect r="r" b="b" t="t" l="l"/>
              <a:pathLst>
                <a:path h="420953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019" r="0" b="-94019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3111386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ECA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Issue Type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459764" y="4612176"/>
            <a:ext cx="5971127" cy="315716"/>
            <a:chOff x="0" y="0"/>
            <a:chExt cx="7961503" cy="42095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7961500" cy="420953"/>
            </a:xfrm>
            <a:custGeom>
              <a:avLst/>
              <a:gdLst/>
              <a:ahLst/>
              <a:cxnLst/>
              <a:rect r="r" b="b" t="t" l="l"/>
              <a:pathLst>
                <a:path h="420953" w="7961500">
                  <a:moveTo>
                    <a:pt x="0" y="0"/>
                  </a:moveTo>
                  <a:lnTo>
                    <a:pt x="7961500" y="0"/>
                  </a:lnTo>
                  <a:lnTo>
                    <a:pt x="7961500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8521" r="0" b="-318521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7961503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Staff Behaviour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8098765" y="5408333"/>
            <a:ext cx="2333539" cy="315716"/>
            <a:chOff x="0" y="0"/>
            <a:chExt cx="3111386" cy="42095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3111391" cy="420953"/>
            </a:xfrm>
            <a:custGeom>
              <a:avLst/>
              <a:gdLst/>
              <a:ahLst/>
              <a:cxnLst/>
              <a:rect r="r" b="b" t="t" l="l"/>
              <a:pathLst>
                <a:path h="420953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019" r="0" b="-94019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0"/>
              <a:ext cx="3111386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ECA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Department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459764" y="5408333"/>
            <a:ext cx="5971127" cy="315716"/>
            <a:chOff x="0" y="0"/>
            <a:chExt cx="7961503" cy="420954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7961500" cy="420953"/>
            </a:xfrm>
            <a:custGeom>
              <a:avLst/>
              <a:gdLst/>
              <a:ahLst/>
              <a:cxnLst/>
              <a:rect r="r" b="b" t="t" l="l"/>
              <a:pathLst>
                <a:path h="420953" w="7961500">
                  <a:moveTo>
                    <a:pt x="0" y="0"/>
                  </a:moveTo>
                  <a:lnTo>
                    <a:pt x="7961500" y="0"/>
                  </a:lnTo>
                  <a:lnTo>
                    <a:pt x="7961500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8521" r="0" b="-318521"/>
              </a:stretch>
            </a:blipFill>
          </p:spPr>
        </p:sp>
        <p:sp>
          <p:nvSpPr>
            <p:cNvPr name="TextBox 43" id="43"/>
            <p:cNvSpPr txBox="true"/>
            <p:nvPr/>
          </p:nvSpPr>
          <p:spPr>
            <a:xfrm>
              <a:off x="0" y="0"/>
              <a:ext cx="7961503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Operations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8098765" y="6204480"/>
            <a:ext cx="2333539" cy="315716"/>
            <a:chOff x="0" y="0"/>
            <a:chExt cx="3111386" cy="42095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3111391" cy="420953"/>
            </a:xfrm>
            <a:custGeom>
              <a:avLst/>
              <a:gdLst/>
              <a:ahLst/>
              <a:cxnLst/>
              <a:rect r="r" b="b" t="t" l="l"/>
              <a:pathLst>
                <a:path h="420953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019" r="0" b="-94019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0"/>
              <a:ext cx="3111386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ECA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Priority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0459764" y="6204480"/>
            <a:ext cx="5971127" cy="315716"/>
            <a:chOff x="0" y="0"/>
            <a:chExt cx="7961503" cy="42095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7961500" cy="420953"/>
            </a:xfrm>
            <a:custGeom>
              <a:avLst/>
              <a:gdLst/>
              <a:ahLst/>
              <a:cxnLst/>
              <a:rect r="r" b="b" t="t" l="l"/>
              <a:pathLst>
                <a:path h="420953" w="7961500">
                  <a:moveTo>
                    <a:pt x="0" y="0"/>
                  </a:moveTo>
                  <a:lnTo>
                    <a:pt x="7961500" y="0"/>
                  </a:lnTo>
                  <a:lnTo>
                    <a:pt x="7961500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8521" r="0" b="-318521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0"/>
              <a:ext cx="7961503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Medium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8098765" y="7000627"/>
            <a:ext cx="2333539" cy="315716"/>
            <a:chOff x="0" y="0"/>
            <a:chExt cx="3111386" cy="42095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3111391" cy="420953"/>
            </a:xfrm>
            <a:custGeom>
              <a:avLst/>
              <a:gdLst/>
              <a:ahLst/>
              <a:cxnLst/>
              <a:rect r="r" b="b" t="t" l="l"/>
              <a:pathLst>
                <a:path h="420953" w="3111391">
                  <a:moveTo>
                    <a:pt x="0" y="0"/>
                  </a:moveTo>
                  <a:lnTo>
                    <a:pt x="3111391" y="0"/>
                  </a:lnTo>
                  <a:lnTo>
                    <a:pt x="3111391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4019" r="0" b="-94019"/>
              </a:stretch>
            </a:blipFill>
          </p:spPr>
        </p:sp>
        <p:sp>
          <p:nvSpPr>
            <p:cNvPr name="TextBox 52" id="52"/>
            <p:cNvSpPr txBox="true"/>
            <p:nvPr/>
          </p:nvSpPr>
          <p:spPr>
            <a:xfrm>
              <a:off x="0" y="0"/>
              <a:ext cx="3111386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 b="true">
                  <a:solidFill>
                    <a:srgbClr val="FFECA3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Status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0459764" y="7000627"/>
            <a:ext cx="5971127" cy="315716"/>
            <a:chOff x="0" y="0"/>
            <a:chExt cx="7961503" cy="420954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7961500" cy="420953"/>
            </a:xfrm>
            <a:custGeom>
              <a:avLst/>
              <a:gdLst/>
              <a:ahLst/>
              <a:cxnLst/>
              <a:rect r="r" b="b" t="t" l="l"/>
              <a:pathLst>
                <a:path h="420953" w="7961500">
                  <a:moveTo>
                    <a:pt x="0" y="0"/>
                  </a:moveTo>
                  <a:lnTo>
                    <a:pt x="7961500" y="0"/>
                  </a:lnTo>
                  <a:lnTo>
                    <a:pt x="7961500" y="420953"/>
                  </a:lnTo>
                  <a:lnTo>
                    <a:pt x="0" y="42095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8521" r="0" b="-318521"/>
              </a:stretch>
            </a:blipFill>
          </p:spPr>
        </p:sp>
        <p:sp>
          <p:nvSpPr>
            <p:cNvPr name="TextBox 55" id="55"/>
            <p:cNvSpPr txBox="true"/>
            <p:nvPr/>
          </p:nvSpPr>
          <p:spPr>
            <a:xfrm>
              <a:off x="0" y="0"/>
              <a:ext cx="7961503" cy="4209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Submitted → Reviewed → Resolved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8098765" y="8167402"/>
            <a:ext cx="8167402" cy="466706"/>
            <a:chOff x="0" y="0"/>
            <a:chExt cx="10889869" cy="622275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0889868" cy="622278"/>
            </a:xfrm>
            <a:custGeom>
              <a:avLst/>
              <a:gdLst/>
              <a:ahLst/>
              <a:cxnLst/>
              <a:rect r="r" b="b" t="t" l="l"/>
              <a:pathLst>
                <a:path h="622278" w="10889868">
                  <a:moveTo>
                    <a:pt x="0" y="0"/>
                  </a:moveTo>
                  <a:lnTo>
                    <a:pt x="10889868" y="0"/>
                  </a:lnTo>
                  <a:lnTo>
                    <a:pt x="10889868" y="622278"/>
                  </a:lnTo>
                  <a:lnTo>
                    <a:pt x="0" y="6222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0988" r="0" b="-290987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0"/>
              <a:ext cx="10889869" cy="6222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431"/>
                </a:lnSpc>
              </a:pPr>
              <a:r>
                <a:rPr lang="en-US" b="true" sz="2026">
                  <a:gradFill>
                    <a:gsLst>
                      <a:gs pos="0">
                        <a:srgbClr val="FF7A3C">
                          <a:alpha val="100000"/>
                        </a:srgbClr>
                      </a:gs>
                      <a:gs pos="100000">
                        <a:srgbClr val="FFCE81">
                          <a:alpha val="100000"/>
                        </a:srgbClr>
                      </a:gs>
                    </a:gsLst>
                    <a:lin ang="18900000"/>
                  </a:gradFill>
                  <a:latin typeface="Aptos Bold"/>
                  <a:ea typeface="Aptos Bold"/>
                  <a:cs typeface="Aptos Bold"/>
                  <a:sym typeface="Aptos Bold"/>
                </a:rPr>
                <a:t>If similar concerns repeat, management can identify the pattern early.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07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Issue Journey: Before vs After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VoiceFirst turns informal signals into a clear resolution path.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70965" y="2433828"/>
            <a:ext cx="7637393" cy="6333353"/>
            <a:chOff x="0" y="0"/>
            <a:chExt cx="10183190" cy="844447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183240" cy="8444484"/>
            </a:xfrm>
            <a:custGeom>
              <a:avLst/>
              <a:gdLst/>
              <a:ahLst/>
              <a:cxnLst/>
              <a:rect r="r" b="b" t="t" l="l"/>
              <a:pathLst>
                <a:path h="8444484" w="10183240">
                  <a:moveTo>
                    <a:pt x="0" y="220345"/>
                  </a:moveTo>
                  <a:cubicBezTo>
                    <a:pt x="0" y="98679"/>
                    <a:pt x="98679" y="0"/>
                    <a:pt x="220345" y="0"/>
                  </a:cubicBezTo>
                  <a:lnTo>
                    <a:pt x="9962896" y="0"/>
                  </a:lnTo>
                  <a:cubicBezTo>
                    <a:pt x="10084562" y="0"/>
                    <a:pt x="10183240" y="98679"/>
                    <a:pt x="10183240" y="220345"/>
                  </a:cubicBezTo>
                  <a:lnTo>
                    <a:pt x="10183240" y="8224139"/>
                  </a:lnTo>
                  <a:cubicBezTo>
                    <a:pt x="10183240" y="8345805"/>
                    <a:pt x="10084562" y="8444484"/>
                    <a:pt x="9962896" y="8444484"/>
                  </a:cubicBezTo>
                  <a:lnTo>
                    <a:pt x="220345" y="8444484"/>
                  </a:lnTo>
                  <a:cubicBezTo>
                    <a:pt x="98679" y="8444484"/>
                    <a:pt x="0" y="8345805"/>
                    <a:pt x="0" y="8224139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482490" y="2690441"/>
            <a:ext cx="7014353" cy="439255"/>
            <a:chOff x="0" y="0"/>
            <a:chExt cx="9352470" cy="58567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Before VoiceFirst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82490" y="3294412"/>
            <a:ext cx="7014353" cy="5284784"/>
            <a:chOff x="0" y="0"/>
            <a:chExt cx="9352470" cy="704637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352475" cy="7046385"/>
            </a:xfrm>
            <a:custGeom>
              <a:avLst/>
              <a:gdLst/>
              <a:ahLst/>
              <a:cxnLst/>
              <a:rect r="r" b="b" t="t" l="l"/>
              <a:pathLst>
                <a:path h="7046385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7046385"/>
                  </a:lnTo>
                  <a:lnTo>
                    <a:pt x="0" y="704638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667" t="0" r="-46666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9352470" cy="70463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Concern happens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Employee hesitates or shares verbally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Information may be filtered or lost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Management learns late or not at all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516818" y="2433828"/>
            <a:ext cx="7637393" cy="6333353"/>
            <a:chOff x="0" y="0"/>
            <a:chExt cx="10183190" cy="844447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183240" cy="8444484"/>
            </a:xfrm>
            <a:custGeom>
              <a:avLst/>
              <a:gdLst/>
              <a:ahLst/>
              <a:cxnLst/>
              <a:rect r="r" b="b" t="t" l="l"/>
              <a:pathLst>
                <a:path h="8444484" w="10183240">
                  <a:moveTo>
                    <a:pt x="0" y="220345"/>
                  </a:moveTo>
                  <a:cubicBezTo>
                    <a:pt x="0" y="98679"/>
                    <a:pt x="98679" y="0"/>
                    <a:pt x="220345" y="0"/>
                  </a:cubicBezTo>
                  <a:lnTo>
                    <a:pt x="9962896" y="0"/>
                  </a:lnTo>
                  <a:cubicBezTo>
                    <a:pt x="10084562" y="0"/>
                    <a:pt x="10183240" y="98679"/>
                    <a:pt x="10183240" y="220345"/>
                  </a:cubicBezTo>
                  <a:lnTo>
                    <a:pt x="10183240" y="8224139"/>
                  </a:lnTo>
                  <a:cubicBezTo>
                    <a:pt x="10183240" y="8345805"/>
                    <a:pt x="10084562" y="8444484"/>
                    <a:pt x="9962896" y="8444484"/>
                  </a:cubicBezTo>
                  <a:lnTo>
                    <a:pt x="220345" y="8444484"/>
                  </a:lnTo>
                  <a:cubicBezTo>
                    <a:pt x="98679" y="8444484"/>
                    <a:pt x="0" y="8345805"/>
                    <a:pt x="0" y="8224139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9828333" y="2690441"/>
            <a:ext cx="7014353" cy="439255"/>
            <a:chOff x="0" y="0"/>
            <a:chExt cx="9352470" cy="58567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242"/>
                </a:lnSpc>
              </a:pPr>
              <a:r>
                <a:rPr lang="en-US" b="true" sz="2702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After VoiceFirst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828333" y="3294412"/>
            <a:ext cx="7014353" cy="5284784"/>
            <a:chOff x="0" y="0"/>
            <a:chExt cx="9352470" cy="704637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352475" cy="7046385"/>
            </a:xfrm>
            <a:custGeom>
              <a:avLst/>
              <a:gdLst/>
              <a:ahLst/>
              <a:cxnLst/>
              <a:rect r="r" b="b" t="t" l="l"/>
              <a:pathLst>
                <a:path h="7046385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7046385"/>
                  </a:lnTo>
                  <a:lnTo>
                    <a:pt x="0" y="704638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6667" t="0" r="-46666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9352470" cy="70463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Concern happens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Employee reports privately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Issue is classified and routed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↓</a:t>
              </a:r>
            </a:p>
            <a:p>
              <a:pPr algn="l">
                <a:lnSpc>
                  <a:spcPts val="2882"/>
                </a:lnSpc>
              </a:pPr>
              <a:r>
                <a:rPr lang="en-US" sz="240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Resolution and pattern are visible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08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7A3C">
                <a:alpha val="100000"/>
              </a:srgbClr>
            </a:gs>
            <a:gs pos="100000">
              <a:srgbClr val="FFCE81">
                <a:alpha val="100000"/>
              </a:srgbClr>
            </a:gs>
          </a:gsLst>
          <a:lin ang="189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0076" y="9669713"/>
            <a:ext cx="17105024" cy="15250"/>
            <a:chOff x="0" y="0"/>
            <a:chExt cx="22806698" cy="20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06661" cy="20320"/>
            </a:xfrm>
            <a:custGeom>
              <a:avLst/>
              <a:gdLst/>
              <a:ahLst/>
              <a:cxnLst/>
              <a:rect r="r" b="b" t="t" l="l"/>
              <a:pathLst>
                <a:path h="20320" w="22806661">
                  <a:moveTo>
                    <a:pt x="0" y="0"/>
                  </a:moveTo>
                  <a:lnTo>
                    <a:pt x="22806661" y="2032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21819524" r="0" b="-21819587"/>
              </a:stretch>
            </a:blipFill>
            <a:ln w="15252" cap="sq">
              <a:solidFill>
                <a:srgbClr val="E2D9BC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354049" y="9718519"/>
            <a:ext cx="4804353" cy="301990"/>
            <a:chOff x="0" y="0"/>
            <a:chExt cx="6405804" cy="40265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405805" cy="402651"/>
            </a:xfrm>
            <a:custGeom>
              <a:avLst/>
              <a:gdLst/>
              <a:ahLst/>
              <a:cxnLst/>
              <a:rect r="r" b="b" t="t" l="l"/>
              <a:pathLst>
                <a:path h="402651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9988" r="0" b="-259989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6405804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Every issue. One database. Zero blind spots.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51059" y="933421"/>
            <a:ext cx="10157774" cy="754971"/>
            <a:chOff x="0" y="0"/>
            <a:chExt cx="13543699" cy="10066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543700" cy="1006626"/>
            </a:xfrm>
            <a:custGeom>
              <a:avLst/>
              <a:gdLst/>
              <a:ahLst/>
              <a:cxnLst/>
              <a:rect r="r" b="b" t="t" l="l"/>
              <a:pathLst>
                <a:path h="1006626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12162" r="0" b="-212162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13543699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043"/>
                </a:lnSpc>
              </a:pPr>
              <a:r>
                <a:rPr lang="en-US" sz="4203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Insights &amp; Impact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92235" y="1688382"/>
            <a:ext cx="10157774" cy="480431"/>
            <a:chOff x="0" y="0"/>
            <a:chExt cx="13543699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543700" cy="640580"/>
            </a:xfrm>
            <a:custGeom>
              <a:avLst/>
              <a:gdLst/>
              <a:ahLst/>
              <a:cxnLst/>
              <a:rect r="r" b="b" t="t" l="l"/>
              <a:pathLst>
                <a:path h="640580" w="13543700">
                  <a:moveTo>
                    <a:pt x="0" y="0"/>
                  </a:moveTo>
                  <a:lnTo>
                    <a:pt x="13543700" y="0"/>
                  </a:lnTo>
                  <a:lnTo>
                    <a:pt x="13543700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1969" r="0" b="-36196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13543699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1"/>
                </a:lnSpc>
              </a:pPr>
              <a:r>
                <a:rPr lang="en-US" sz="1726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Every report becomes workplace intelligence.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16063" y="2598544"/>
            <a:ext cx="7637393" cy="2078069"/>
            <a:chOff x="0" y="0"/>
            <a:chExt cx="10183190" cy="27707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183114" cy="2770759"/>
            </a:xfrm>
            <a:custGeom>
              <a:avLst/>
              <a:gdLst/>
              <a:ahLst/>
              <a:cxnLst/>
              <a:rect r="r" b="b" t="t" l="l"/>
              <a:pathLst>
                <a:path h="2770759" w="10183114">
                  <a:moveTo>
                    <a:pt x="0" y="221615"/>
                  </a:moveTo>
                  <a:cubicBezTo>
                    <a:pt x="0" y="99187"/>
                    <a:pt x="99187" y="0"/>
                    <a:pt x="221615" y="0"/>
                  </a:cubicBezTo>
                  <a:lnTo>
                    <a:pt x="9961499" y="0"/>
                  </a:lnTo>
                  <a:cubicBezTo>
                    <a:pt x="10083927" y="0"/>
                    <a:pt x="10183114" y="99187"/>
                    <a:pt x="10183114" y="221615"/>
                  </a:cubicBezTo>
                  <a:lnTo>
                    <a:pt x="10183114" y="2549144"/>
                  </a:lnTo>
                  <a:cubicBezTo>
                    <a:pt x="10183114" y="2671572"/>
                    <a:pt x="10083927" y="2770759"/>
                    <a:pt x="9961499" y="2770759"/>
                  </a:cubicBezTo>
                  <a:lnTo>
                    <a:pt x="221615" y="2770759"/>
                  </a:lnTo>
                  <a:cubicBezTo>
                    <a:pt x="99187" y="2770759"/>
                    <a:pt x="0" y="2671572"/>
                    <a:pt x="0" y="2549144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427578" y="2855157"/>
            <a:ext cx="7014353" cy="439255"/>
            <a:chOff x="0" y="0"/>
            <a:chExt cx="9352470" cy="58567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Employee performance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27578" y="3459137"/>
            <a:ext cx="7014353" cy="1029500"/>
            <a:chOff x="0" y="0"/>
            <a:chExt cx="9352470" cy="137266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352475" cy="1372672"/>
            </a:xfrm>
            <a:custGeom>
              <a:avLst/>
              <a:gdLst/>
              <a:ahLst/>
              <a:cxnLst/>
              <a:rect r="r" b="b" t="t" l="l"/>
              <a:pathLst>
                <a:path h="1372672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2758" r="0" b="-82757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9352470" cy="1372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1"/>
                </a:lnSpc>
              </a:pPr>
              <a:r>
                <a:rPr lang="en-US" sz="19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Identify strong performers and teams that need support.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489357" y="2598544"/>
            <a:ext cx="7637393" cy="2078069"/>
            <a:chOff x="0" y="0"/>
            <a:chExt cx="10183190" cy="277075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183114" cy="2770759"/>
            </a:xfrm>
            <a:custGeom>
              <a:avLst/>
              <a:gdLst/>
              <a:ahLst/>
              <a:cxnLst/>
              <a:rect r="r" b="b" t="t" l="l"/>
              <a:pathLst>
                <a:path h="2770759" w="10183114">
                  <a:moveTo>
                    <a:pt x="0" y="221615"/>
                  </a:moveTo>
                  <a:cubicBezTo>
                    <a:pt x="0" y="99187"/>
                    <a:pt x="99187" y="0"/>
                    <a:pt x="221615" y="0"/>
                  </a:cubicBezTo>
                  <a:lnTo>
                    <a:pt x="9961499" y="0"/>
                  </a:lnTo>
                  <a:cubicBezTo>
                    <a:pt x="10083927" y="0"/>
                    <a:pt x="10183114" y="99187"/>
                    <a:pt x="10183114" y="221615"/>
                  </a:cubicBezTo>
                  <a:lnTo>
                    <a:pt x="10183114" y="2549144"/>
                  </a:lnTo>
                  <a:cubicBezTo>
                    <a:pt x="10183114" y="2671572"/>
                    <a:pt x="10083927" y="2770759"/>
                    <a:pt x="9961499" y="2770759"/>
                  </a:cubicBezTo>
                  <a:lnTo>
                    <a:pt x="221615" y="2770759"/>
                  </a:lnTo>
                  <a:cubicBezTo>
                    <a:pt x="99187" y="2770759"/>
                    <a:pt x="0" y="2671572"/>
                    <a:pt x="0" y="2549144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9800882" y="2855157"/>
            <a:ext cx="7014353" cy="439255"/>
            <a:chOff x="0" y="0"/>
            <a:chExt cx="9352470" cy="58567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Safe workplace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800882" y="3459137"/>
            <a:ext cx="7014353" cy="1029500"/>
            <a:chOff x="0" y="0"/>
            <a:chExt cx="9352470" cy="1372667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352475" cy="1372672"/>
            </a:xfrm>
            <a:custGeom>
              <a:avLst/>
              <a:gdLst/>
              <a:ahLst/>
              <a:cxnLst/>
              <a:rect r="r" b="b" t="t" l="l"/>
              <a:pathLst>
                <a:path h="1372672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2758" r="0" b="-82757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9352470" cy="1372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1"/>
                </a:lnSpc>
              </a:pPr>
              <a:r>
                <a:rPr lang="en-US" sz="195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Create a transparent channel for sensitive concerns.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116063" y="5343887"/>
            <a:ext cx="7637393" cy="2078069"/>
            <a:chOff x="0" y="0"/>
            <a:chExt cx="10183190" cy="277075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183114" cy="2770759"/>
            </a:xfrm>
            <a:custGeom>
              <a:avLst/>
              <a:gdLst/>
              <a:ahLst/>
              <a:cxnLst/>
              <a:rect r="r" b="b" t="t" l="l"/>
              <a:pathLst>
                <a:path h="2770759" w="10183114">
                  <a:moveTo>
                    <a:pt x="0" y="221615"/>
                  </a:moveTo>
                  <a:cubicBezTo>
                    <a:pt x="0" y="99187"/>
                    <a:pt x="99187" y="0"/>
                    <a:pt x="221615" y="0"/>
                  </a:cubicBezTo>
                  <a:lnTo>
                    <a:pt x="9961499" y="0"/>
                  </a:lnTo>
                  <a:cubicBezTo>
                    <a:pt x="10083927" y="0"/>
                    <a:pt x="10183114" y="99187"/>
                    <a:pt x="10183114" y="221615"/>
                  </a:cubicBezTo>
                  <a:lnTo>
                    <a:pt x="10183114" y="2549144"/>
                  </a:lnTo>
                  <a:cubicBezTo>
                    <a:pt x="10183114" y="2671572"/>
                    <a:pt x="10083927" y="2770759"/>
                    <a:pt x="9961499" y="2770759"/>
                  </a:cubicBezTo>
                  <a:lnTo>
                    <a:pt x="221615" y="2770759"/>
                  </a:lnTo>
                  <a:cubicBezTo>
                    <a:pt x="99187" y="2770759"/>
                    <a:pt x="0" y="2671572"/>
                    <a:pt x="0" y="2549144"/>
                  </a:cubicBezTo>
                  <a:close/>
                </a:path>
              </a:pathLst>
            </a:custGeom>
            <a:solidFill>
              <a:srgbClr val="000000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427578" y="5600500"/>
            <a:ext cx="7014353" cy="439255"/>
            <a:chOff x="0" y="0"/>
            <a:chExt cx="9352470" cy="585673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Operational risk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427578" y="6204480"/>
            <a:ext cx="7014353" cy="1029500"/>
            <a:chOff x="0" y="0"/>
            <a:chExt cx="9352470" cy="1372667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9352475" cy="1372672"/>
            </a:xfrm>
            <a:custGeom>
              <a:avLst/>
              <a:gdLst/>
              <a:ahLst/>
              <a:cxnLst/>
              <a:rect r="r" b="b" t="t" l="l"/>
              <a:pathLst>
                <a:path h="1372672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2758" r="0" b="-82757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9352470" cy="1372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1"/>
                </a:lnSpc>
              </a:pPr>
              <a:r>
                <a:rPr lang="en-US" sz="195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Spot repeated risks before they grow.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489357" y="5343887"/>
            <a:ext cx="7637393" cy="2078069"/>
            <a:chOff x="0" y="0"/>
            <a:chExt cx="10183190" cy="2770759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0183114" cy="2770759"/>
            </a:xfrm>
            <a:custGeom>
              <a:avLst/>
              <a:gdLst/>
              <a:ahLst/>
              <a:cxnLst/>
              <a:rect r="r" b="b" t="t" l="l"/>
              <a:pathLst>
                <a:path h="2770759" w="10183114">
                  <a:moveTo>
                    <a:pt x="0" y="221615"/>
                  </a:moveTo>
                  <a:cubicBezTo>
                    <a:pt x="0" y="99187"/>
                    <a:pt x="99187" y="0"/>
                    <a:pt x="221615" y="0"/>
                  </a:cubicBezTo>
                  <a:lnTo>
                    <a:pt x="9961499" y="0"/>
                  </a:lnTo>
                  <a:cubicBezTo>
                    <a:pt x="10083927" y="0"/>
                    <a:pt x="10183114" y="99187"/>
                    <a:pt x="10183114" y="221615"/>
                  </a:cubicBezTo>
                  <a:lnTo>
                    <a:pt x="10183114" y="2549144"/>
                  </a:lnTo>
                  <a:cubicBezTo>
                    <a:pt x="10183114" y="2671572"/>
                    <a:pt x="10083927" y="2770759"/>
                    <a:pt x="9961499" y="2770759"/>
                  </a:cubicBezTo>
                  <a:lnTo>
                    <a:pt x="221615" y="2770759"/>
                  </a:lnTo>
                  <a:cubicBezTo>
                    <a:pt x="99187" y="2770759"/>
                    <a:pt x="0" y="2671572"/>
                    <a:pt x="0" y="2549144"/>
                  </a:cubicBez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D8CC9F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9800882" y="5600500"/>
            <a:ext cx="7014353" cy="439255"/>
            <a:chOff x="0" y="0"/>
            <a:chExt cx="9352470" cy="585673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352475" cy="585674"/>
            </a:xfrm>
            <a:custGeom>
              <a:avLst/>
              <a:gdLst/>
              <a:ahLst/>
              <a:cxnLst/>
              <a:rect r="r" b="b" t="t" l="l"/>
              <a:pathLst>
                <a:path h="585674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585674"/>
                  </a:lnTo>
                  <a:lnTo>
                    <a:pt x="0" y="58567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1151" r="0" b="-261151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0"/>
              <a:ext cx="9352470" cy="58567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sz="2401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Knowledge repository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800882" y="6204480"/>
            <a:ext cx="7014353" cy="1029500"/>
            <a:chOff x="0" y="0"/>
            <a:chExt cx="9352470" cy="1372667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9352475" cy="1372672"/>
            </a:xfrm>
            <a:custGeom>
              <a:avLst/>
              <a:gdLst/>
              <a:ahLst/>
              <a:cxnLst/>
              <a:rect r="r" b="b" t="t" l="l"/>
              <a:pathLst>
                <a:path h="1372672" w="9352475">
                  <a:moveTo>
                    <a:pt x="0" y="0"/>
                  </a:moveTo>
                  <a:lnTo>
                    <a:pt x="9352475" y="0"/>
                  </a:lnTo>
                  <a:lnTo>
                    <a:pt x="9352475" y="1372672"/>
                  </a:lnTo>
                  <a:lnTo>
                    <a:pt x="0" y="1372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82758" r="0" b="-82757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0"/>
              <a:ext cx="9352470" cy="13726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341"/>
                </a:lnSpc>
              </a:pPr>
              <a:r>
                <a:rPr lang="en-US" sz="1951">
                  <a:solidFill>
                    <a:srgbClr val="4A4A4A"/>
                  </a:solidFill>
                  <a:latin typeface="Aptos"/>
                  <a:ea typeface="Aptos"/>
                  <a:cs typeface="Aptos"/>
                  <a:sym typeface="Aptos"/>
                </a:rPr>
                <a:t>Keep one record of every concern, action, and resolution.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853108" y="8551745"/>
            <a:ext cx="14550323" cy="466706"/>
            <a:chOff x="0" y="0"/>
            <a:chExt cx="19400431" cy="622275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9400436" cy="622278"/>
            </a:xfrm>
            <a:custGeom>
              <a:avLst/>
              <a:gdLst/>
              <a:ahLst/>
              <a:cxnLst/>
              <a:rect r="r" b="b" t="t" l="l"/>
              <a:pathLst>
                <a:path h="622278" w="19400436">
                  <a:moveTo>
                    <a:pt x="0" y="0"/>
                  </a:moveTo>
                  <a:lnTo>
                    <a:pt x="19400436" y="0"/>
                  </a:lnTo>
                  <a:lnTo>
                    <a:pt x="19400436" y="622278"/>
                  </a:lnTo>
                  <a:lnTo>
                    <a:pt x="0" y="6222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57474" r="0" b="-557474"/>
              </a:stretch>
            </a:blipFill>
          </p:spPr>
        </p:sp>
        <p:sp>
          <p:nvSpPr>
            <p:cNvPr name="TextBox 47" id="47"/>
            <p:cNvSpPr txBox="true"/>
            <p:nvPr/>
          </p:nvSpPr>
          <p:spPr>
            <a:xfrm>
              <a:off x="0" y="0"/>
              <a:ext cx="19400431" cy="6222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51515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Outcome: better accountability, better decisions, and a stronger organization.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864784" y="9677343"/>
            <a:ext cx="686333" cy="301990"/>
            <a:chOff x="0" y="0"/>
            <a:chExt cx="915111" cy="40265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915115" cy="402651"/>
            </a:xfrm>
            <a:custGeom>
              <a:avLst/>
              <a:gdLst/>
              <a:ahLst/>
              <a:cxnLst/>
              <a:rect r="r" b="b" t="t" l="l"/>
              <a:pathLst>
                <a:path h="402651" w="915115">
                  <a:moveTo>
                    <a:pt x="0" y="0"/>
                  </a:moveTo>
                  <a:lnTo>
                    <a:pt x="915115" y="0"/>
                  </a:lnTo>
                  <a:lnTo>
                    <a:pt x="915115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454" t="0" r="-6453" b="0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9525"/>
              <a:ext cx="915111" cy="41217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1"/>
                </a:lnSpc>
              </a:pPr>
              <a:r>
                <a:rPr lang="en-US" sz="1275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09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907371" y="454390"/>
            <a:ext cx="3019882" cy="411802"/>
            <a:chOff x="0" y="0"/>
            <a:chExt cx="4026510" cy="549069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026506" cy="549066"/>
            </a:xfrm>
            <a:custGeom>
              <a:avLst/>
              <a:gdLst/>
              <a:ahLst/>
              <a:cxnLst/>
              <a:rect r="r" b="b" t="t" l="l"/>
              <a:pathLst>
                <a:path h="549066" w="4026506">
                  <a:moveTo>
                    <a:pt x="0" y="0"/>
                  </a:moveTo>
                  <a:lnTo>
                    <a:pt x="4026506" y="0"/>
                  </a:lnTo>
                  <a:lnTo>
                    <a:pt x="4026506" y="549066"/>
                  </a:lnTo>
                  <a:lnTo>
                    <a:pt x="0" y="54906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2890" r="0" b="-92891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9525"/>
              <a:ext cx="4026510" cy="5585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2041"/>
                </a:lnSpc>
                <a:spcBef>
                  <a:spcPct val="0"/>
                </a:spcBef>
              </a:pPr>
              <a:r>
                <a:rPr lang="en-US" b="true" sz="1701" strike="noStrike" u="non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  <a:r>
                <a:rPr lang="en-US" b="true" sz="1701" strike="noStrike" u="none">
                  <a:solidFill>
                    <a:srgbClr val="FF751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First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DAHP6S5CLSU</dc:identifier>
  <dcterms:modified xsi:type="dcterms:W3CDTF">2011-08-01T06:04:30Z</dcterms:modified>
  <cp:revision>1</cp:revision>
  <dc:title>VoiceFirst</dc:title>
</cp:coreProperties>
</file>