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Aptos Bold" charset="1" panose="020B0004020202020204"/>
      <p:regular r:id="rId18"/>
    </p:embeddedFont>
    <p:embeddedFont>
      <p:font typeface="Aptos" charset="1" panose="020B0004020202020204"/>
      <p:regular r:id="rId19"/>
    </p:embeddedFont>
    <p:embeddedFont>
      <p:font typeface="Aptos Italics" charset="1" panose="020B0004020202090204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7543" cy="246888"/>
            <a:chOff x="0" y="0"/>
            <a:chExt cx="24383390" cy="329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3364" cy="329184"/>
            </a:xfrm>
            <a:custGeom>
              <a:avLst/>
              <a:gdLst/>
              <a:ahLst/>
              <a:cxnLst/>
              <a:rect r="r" b="b" t="t" l="l"/>
              <a:pathLst>
                <a:path h="329184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329184"/>
                  </a:lnTo>
                  <a:lnTo>
                    <a:pt x="0" y="329184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20140" y="1691640"/>
            <a:ext cx="16002000" cy="237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63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From Public Reviews</a:t>
            </a:r>
          </a:p>
          <a:p>
            <a:pPr algn="l">
              <a:lnSpc>
                <a:spcPts val="5580"/>
              </a:lnSpc>
            </a:pPr>
            <a:r>
              <a:rPr lang="en-US" sz="4650" b="true">
                <a:solidFill>
                  <a:srgbClr val="DA4E1E"/>
                </a:solidFill>
                <a:latin typeface="Aptos Bold"/>
                <a:ea typeface="Aptos Bold"/>
                <a:cs typeface="Aptos Bold"/>
                <a:sym typeface="Aptos Bold"/>
              </a:rPr>
              <a:t>to Proactive Business Management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1445716" y="2448020"/>
            <a:ext cx="2346008" cy="864679"/>
            <a:chOff x="0" y="0"/>
            <a:chExt cx="3128010" cy="115290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28010" cy="1152906"/>
            </a:xfrm>
            <a:custGeom>
              <a:avLst/>
              <a:gdLst/>
              <a:ahLst/>
              <a:cxnLst/>
              <a:rect r="r" b="b" t="t" l="l"/>
              <a:pathLst>
                <a:path h="1152906" w="3128010">
                  <a:moveTo>
                    <a:pt x="0" y="192151"/>
                  </a:moveTo>
                  <a:cubicBezTo>
                    <a:pt x="0" y="85979"/>
                    <a:pt x="85979" y="0"/>
                    <a:pt x="192151" y="0"/>
                  </a:cubicBezTo>
                  <a:lnTo>
                    <a:pt x="2935859" y="0"/>
                  </a:lnTo>
                  <a:cubicBezTo>
                    <a:pt x="3042031" y="0"/>
                    <a:pt x="3128010" y="85979"/>
                    <a:pt x="3128010" y="192151"/>
                  </a:cubicBezTo>
                  <a:lnTo>
                    <a:pt x="3128010" y="960755"/>
                  </a:lnTo>
                  <a:cubicBezTo>
                    <a:pt x="3128010" y="1066927"/>
                    <a:pt x="3042031" y="1152906"/>
                    <a:pt x="2935859" y="1152906"/>
                  </a:cubicBezTo>
                  <a:lnTo>
                    <a:pt x="192151" y="1152906"/>
                  </a:lnTo>
                  <a:cubicBezTo>
                    <a:pt x="85979" y="1152906"/>
                    <a:pt x="0" y="1066927"/>
                    <a:pt x="0" y="96075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F1762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3128010" cy="11529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39"/>
                </a:lnSpc>
              </a:pPr>
              <a:r>
                <a:rPr lang="en-US" sz="1949" b="true">
                  <a:solidFill>
                    <a:srgbClr val="37373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Google Reviews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068387" y="3775203"/>
            <a:ext cx="2346008" cy="864679"/>
            <a:chOff x="0" y="0"/>
            <a:chExt cx="3128010" cy="115290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28010" cy="1152906"/>
            </a:xfrm>
            <a:custGeom>
              <a:avLst/>
              <a:gdLst/>
              <a:ahLst/>
              <a:cxnLst/>
              <a:rect r="r" b="b" t="t" l="l"/>
              <a:pathLst>
                <a:path h="1152906" w="3128010">
                  <a:moveTo>
                    <a:pt x="0" y="192151"/>
                  </a:moveTo>
                  <a:cubicBezTo>
                    <a:pt x="0" y="85979"/>
                    <a:pt x="85979" y="0"/>
                    <a:pt x="192151" y="0"/>
                  </a:cubicBezTo>
                  <a:lnTo>
                    <a:pt x="2935859" y="0"/>
                  </a:lnTo>
                  <a:cubicBezTo>
                    <a:pt x="3042031" y="0"/>
                    <a:pt x="3128010" y="85979"/>
                    <a:pt x="3128010" y="192151"/>
                  </a:cubicBezTo>
                  <a:lnTo>
                    <a:pt x="3128010" y="960755"/>
                  </a:lnTo>
                  <a:cubicBezTo>
                    <a:pt x="3128010" y="1066927"/>
                    <a:pt x="3042031" y="1152906"/>
                    <a:pt x="2935859" y="1152906"/>
                  </a:cubicBezTo>
                  <a:lnTo>
                    <a:pt x="192151" y="1152906"/>
                  </a:lnTo>
                  <a:cubicBezTo>
                    <a:pt x="85979" y="1152906"/>
                    <a:pt x="0" y="1066927"/>
                    <a:pt x="0" y="96075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F1762F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3128010" cy="11529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339"/>
                </a:lnSpc>
                <a:spcBef>
                  <a:spcPct val="0"/>
                </a:spcBef>
              </a:pPr>
              <a:r>
                <a:rPr lang="en-US" b="true" sz="1949" strike="noStrike" u="none">
                  <a:solidFill>
                    <a:srgbClr val="37373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MouthShut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308556" y="4999196"/>
            <a:ext cx="2346008" cy="864679"/>
            <a:chOff x="0" y="0"/>
            <a:chExt cx="3128010" cy="115290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128010" cy="1152906"/>
            </a:xfrm>
            <a:custGeom>
              <a:avLst/>
              <a:gdLst/>
              <a:ahLst/>
              <a:cxnLst/>
              <a:rect r="r" b="b" t="t" l="l"/>
              <a:pathLst>
                <a:path h="1152906" w="3128010">
                  <a:moveTo>
                    <a:pt x="0" y="192151"/>
                  </a:moveTo>
                  <a:cubicBezTo>
                    <a:pt x="0" y="85979"/>
                    <a:pt x="85979" y="0"/>
                    <a:pt x="192151" y="0"/>
                  </a:cubicBezTo>
                  <a:lnTo>
                    <a:pt x="2935859" y="0"/>
                  </a:lnTo>
                  <a:cubicBezTo>
                    <a:pt x="3042031" y="0"/>
                    <a:pt x="3128010" y="85979"/>
                    <a:pt x="3128010" y="192151"/>
                  </a:cubicBezTo>
                  <a:lnTo>
                    <a:pt x="3128010" y="960755"/>
                  </a:lnTo>
                  <a:cubicBezTo>
                    <a:pt x="3128010" y="1066927"/>
                    <a:pt x="3042031" y="1152906"/>
                    <a:pt x="2935859" y="1152906"/>
                  </a:cubicBezTo>
                  <a:lnTo>
                    <a:pt x="192151" y="1152906"/>
                  </a:lnTo>
                  <a:cubicBezTo>
                    <a:pt x="85979" y="1152906"/>
                    <a:pt x="0" y="1066927"/>
                    <a:pt x="0" y="96075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F1762F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3128010" cy="11529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339"/>
                </a:lnSpc>
                <a:spcBef>
                  <a:spcPct val="0"/>
                </a:spcBef>
              </a:pPr>
              <a:r>
                <a:rPr lang="en-US" b="true" sz="1949" strike="noStrike" u="none">
                  <a:solidFill>
                    <a:srgbClr val="37373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Glassdoor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4068387" y="6034754"/>
            <a:ext cx="2346008" cy="864679"/>
            <a:chOff x="0" y="0"/>
            <a:chExt cx="3128010" cy="115290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128010" cy="1152906"/>
            </a:xfrm>
            <a:custGeom>
              <a:avLst/>
              <a:gdLst/>
              <a:ahLst/>
              <a:cxnLst/>
              <a:rect r="r" b="b" t="t" l="l"/>
              <a:pathLst>
                <a:path h="1152906" w="3128010">
                  <a:moveTo>
                    <a:pt x="0" y="192151"/>
                  </a:moveTo>
                  <a:cubicBezTo>
                    <a:pt x="0" y="85979"/>
                    <a:pt x="85979" y="0"/>
                    <a:pt x="192151" y="0"/>
                  </a:cubicBezTo>
                  <a:lnTo>
                    <a:pt x="2935859" y="0"/>
                  </a:lnTo>
                  <a:cubicBezTo>
                    <a:pt x="3042031" y="0"/>
                    <a:pt x="3128010" y="85979"/>
                    <a:pt x="3128010" y="192151"/>
                  </a:cubicBezTo>
                  <a:lnTo>
                    <a:pt x="3128010" y="960755"/>
                  </a:lnTo>
                  <a:cubicBezTo>
                    <a:pt x="3128010" y="1066927"/>
                    <a:pt x="3042031" y="1152906"/>
                    <a:pt x="2935859" y="1152906"/>
                  </a:cubicBezTo>
                  <a:lnTo>
                    <a:pt x="192151" y="1152906"/>
                  </a:lnTo>
                  <a:cubicBezTo>
                    <a:pt x="85979" y="1152906"/>
                    <a:pt x="0" y="1066927"/>
                    <a:pt x="0" y="96075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F1762F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3128010" cy="11529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339"/>
                </a:lnSpc>
                <a:spcBef>
                  <a:spcPct val="0"/>
                </a:spcBef>
              </a:pPr>
              <a:r>
                <a:rPr lang="en-US" b="true" sz="1949" strike="noStrike" u="none">
                  <a:solidFill>
                    <a:srgbClr val="37373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Trustpilot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5573342" y="9507302"/>
            <a:ext cx="2400300" cy="603504"/>
            <a:chOff x="0" y="0"/>
            <a:chExt cx="3200400" cy="804672"/>
          </a:xfrm>
        </p:grpSpPr>
        <p:sp>
          <p:nvSpPr>
            <p:cNvPr name="Freeform 18" id="18" descr="image(14).png"/>
            <p:cNvSpPr/>
            <p:nvPr/>
          </p:nvSpPr>
          <p:spPr>
            <a:xfrm flipH="false" flipV="false" rot="0">
              <a:off x="0" y="0"/>
              <a:ext cx="3200400" cy="804672"/>
            </a:xfrm>
            <a:custGeom>
              <a:avLst/>
              <a:gdLst/>
              <a:ahLst/>
              <a:cxnLst/>
              <a:rect r="r" b="b" t="t" l="l"/>
              <a:pathLst>
                <a:path h="804672" w="3200400">
                  <a:moveTo>
                    <a:pt x="0" y="0"/>
                  </a:moveTo>
                  <a:lnTo>
                    <a:pt x="3200400" y="0"/>
                  </a:lnTo>
                  <a:lnTo>
                    <a:pt x="3200400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028700" y="3803780"/>
            <a:ext cx="9748056" cy="127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Case Study • How  VoiceFirst  goes  beyond  traditional  review  platforms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82980" y="566928"/>
            <a:ext cx="16276320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1. Review Platforms Are Valuable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4128" y="1499616"/>
            <a:ext cx="1572768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They give businesses an important view of customer and employee experiences.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1556" y="2118836"/>
            <a:ext cx="7558088" cy="2414588"/>
            <a:chOff x="0" y="0"/>
            <a:chExt cx="10077450" cy="32194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077450" cy="3219450"/>
            </a:xfrm>
            <a:custGeom>
              <a:avLst/>
              <a:gdLst/>
              <a:ahLst/>
              <a:cxnLst/>
              <a:rect r="r" b="b" t="t" l="l"/>
              <a:pathLst>
                <a:path h="3219450" w="1007745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9540875" y="0"/>
                  </a:lnTo>
                  <a:cubicBezTo>
                    <a:pt x="9837166" y="0"/>
                    <a:pt x="10077450" y="240284"/>
                    <a:pt x="10077450" y="536575"/>
                  </a:cubicBezTo>
                  <a:lnTo>
                    <a:pt x="10077450" y="2682875"/>
                  </a:lnTo>
                  <a:cubicBezTo>
                    <a:pt x="10077450" y="2979166"/>
                    <a:pt x="9837166" y="3219450"/>
                    <a:pt x="954087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2125980"/>
            <a:ext cx="137160" cy="2400300"/>
            <a:chOff x="0" y="0"/>
            <a:chExt cx="182880" cy="3200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463040" y="2418588"/>
            <a:ext cx="67437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Google Reviews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63040" y="3159252"/>
            <a:ext cx="6382379" cy="947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         Public customer ratings, reviews and experiences. </a:t>
            </a:r>
          </a:p>
          <a:p>
            <a:pPr algn="l">
              <a:lnSpc>
                <a:spcPts val="2340"/>
              </a:lnSpc>
            </a:pPr>
          </a:p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“</a:t>
            </a:r>
            <a:r>
              <a:rPr lang="en-US" sz="1950" i="true">
                <a:solidFill>
                  <a:srgbClr val="373737"/>
                </a:solidFill>
                <a:latin typeface="Aptos Italics"/>
                <a:ea typeface="Aptos Italics"/>
                <a:cs typeface="Aptos Italics"/>
                <a:sym typeface="Aptos Italics"/>
              </a:rPr>
              <a:t>What do people who experienced this business say about it?”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9251156" y="2118836"/>
            <a:ext cx="7558088" cy="2414588"/>
            <a:chOff x="0" y="0"/>
            <a:chExt cx="10077450" cy="32194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077450" cy="3219450"/>
            </a:xfrm>
            <a:custGeom>
              <a:avLst/>
              <a:gdLst/>
              <a:ahLst/>
              <a:cxnLst/>
              <a:rect r="r" b="b" t="t" l="l"/>
              <a:pathLst>
                <a:path h="3219450" w="1007745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9540875" y="0"/>
                  </a:lnTo>
                  <a:cubicBezTo>
                    <a:pt x="9837166" y="0"/>
                    <a:pt x="10077450" y="240284"/>
                    <a:pt x="10077450" y="536575"/>
                  </a:cubicBezTo>
                  <a:lnTo>
                    <a:pt x="10077450" y="2682875"/>
                  </a:lnTo>
                  <a:cubicBezTo>
                    <a:pt x="10077450" y="2979166"/>
                    <a:pt x="9837166" y="3219450"/>
                    <a:pt x="954087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9258300" y="2125980"/>
            <a:ext cx="137160" cy="2400300"/>
            <a:chOff x="0" y="0"/>
            <a:chExt cx="182880" cy="3200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9692640" y="2418588"/>
            <a:ext cx="67437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MouthShut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92640" y="3159252"/>
            <a:ext cx="6908482" cy="947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         Consumer reviews and experiences shared publicly.</a:t>
            </a:r>
          </a:p>
          <a:p>
            <a:pPr algn="l">
              <a:lnSpc>
                <a:spcPts val="2340"/>
              </a:lnSpc>
            </a:pPr>
          </a:p>
          <a:p>
            <a:pPr algn="l">
              <a:lnSpc>
                <a:spcPts val="2340"/>
              </a:lnSpc>
            </a:pPr>
            <a:r>
              <a:rPr lang="en-US" sz="1950" i="true">
                <a:solidFill>
                  <a:srgbClr val="373737"/>
                </a:solidFill>
                <a:latin typeface="Aptos Italics"/>
                <a:ea typeface="Aptos Italics"/>
                <a:cs typeface="Aptos Italics"/>
                <a:sym typeface="Aptos Italics"/>
              </a:rPr>
              <a:t>“What are consumers saying about this product, service or brand?”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021556" y="5204936"/>
            <a:ext cx="7558088" cy="2414588"/>
            <a:chOff x="0" y="0"/>
            <a:chExt cx="10077450" cy="321945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077450" cy="3219450"/>
            </a:xfrm>
            <a:custGeom>
              <a:avLst/>
              <a:gdLst/>
              <a:ahLst/>
              <a:cxnLst/>
              <a:rect r="r" b="b" t="t" l="l"/>
              <a:pathLst>
                <a:path h="3219450" w="1007745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9540875" y="0"/>
                  </a:lnTo>
                  <a:cubicBezTo>
                    <a:pt x="9837166" y="0"/>
                    <a:pt x="10077450" y="240284"/>
                    <a:pt x="10077450" y="536575"/>
                  </a:cubicBezTo>
                  <a:lnTo>
                    <a:pt x="10077450" y="2682875"/>
                  </a:lnTo>
                  <a:cubicBezTo>
                    <a:pt x="10077450" y="2979166"/>
                    <a:pt x="9837166" y="3219450"/>
                    <a:pt x="954087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028700" y="5212080"/>
            <a:ext cx="137160" cy="2400300"/>
            <a:chOff x="0" y="0"/>
            <a:chExt cx="182880" cy="3200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463040" y="5504688"/>
            <a:ext cx="67437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Trustpilot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63040" y="6245352"/>
            <a:ext cx="7018020" cy="947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   Customer reviews that contribute to business reputation.</a:t>
            </a:r>
          </a:p>
          <a:p>
            <a:pPr algn="l">
              <a:lnSpc>
                <a:spcPts val="2340"/>
              </a:lnSpc>
            </a:pPr>
          </a:p>
          <a:p>
            <a:pPr algn="l">
              <a:lnSpc>
                <a:spcPts val="2340"/>
              </a:lnSpc>
            </a:pPr>
            <a:r>
              <a:rPr lang="en-US" sz="1950" i="true">
                <a:solidFill>
                  <a:srgbClr val="373737"/>
                </a:solidFill>
                <a:latin typeface="Aptos Italics"/>
                <a:ea typeface="Aptos Italics"/>
                <a:cs typeface="Aptos Italics"/>
                <a:sym typeface="Aptos Italics"/>
              </a:rPr>
              <a:t>“Can customers trust this business?”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9251156" y="5204936"/>
            <a:ext cx="7558088" cy="2414588"/>
            <a:chOff x="0" y="0"/>
            <a:chExt cx="10077450" cy="32194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077450" cy="3219450"/>
            </a:xfrm>
            <a:custGeom>
              <a:avLst/>
              <a:gdLst/>
              <a:ahLst/>
              <a:cxnLst/>
              <a:rect r="r" b="b" t="t" l="l"/>
              <a:pathLst>
                <a:path h="3219450" w="1007745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9540875" y="0"/>
                  </a:lnTo>
                  <a:cubicBezTo>
                    <a:pt x="9837166" y="0"/>
                    <a:pt x="10077450" y="240284"/>
                    <a:pt x="10077450" y="536575"/>
                  </a:cubicBezTo>
                  <a:lnTo>
                    <a:pt x="10077450" y="2682875"/>
                  </a:lnTo>
                  <a:cubicBezTo>
                    <a:pt x="10077450" y="2979166"/>
                    <a:pt x="9837166" y="3219450"/>
                    <a:pt x="954087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9258300" y="5212080"/>
            <a:ext cx="137160" cy="2400300"/>
            <a:chOff x="0" y="0"/>
            <a:chExt cx="182880" cy="32004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9692640" y="5504688"/>
            <a:ext cx="67437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Glassdoor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692640" y="6245352"/>
            <a:ext cx="6923589" cy="947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Employee perspectives on workplace and employer experience.</a:t>
            </a:r>
          </a:p>
          <a:p>
            <a:pPr algn="l">
              <a:lnSpc>
                <a:spcPts val="2340"/>
              </a:lnSpc>
            </a:pPr>
          </a:p>
          <a:p>
            <a:pPr algn="l">
              <a:lnSpc>
                <a:spcPts val="2340"/>
              </a:lnSpc>
            </a:pPr>
            <a:r>
              <a:rPr lang="en-US" sz="1950" i="true">
                <a:solidFill>
                  <a:srgbClr val="373737"/>
                </a:solidFill>
                <a:latin typeface="Aptos Italics"/>
                <a:ea typeface="Aptos Italics"/>
                <a:cs typeface="Aptos Italics"/>
                <a:sym typeface="Aptos Italics"/>
              </a:rPr>
              <a:t>“What do employees think about working here?”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63040" y="8275320"/>
            <a:ext cx="15316200" cy="594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31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The question is not whether reviews matter. They do.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0" y="10094976"/>
            <a:ext cx="18287543" cy="192024"/>
            <a:chOff x="0" y="0"/>
            <a:chExt cx="24383390" cy="25603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4383364" cy="256032"/>
            </a:xfrm>
            <a:custGeom>
              <a:avLst/>
              <a:gdLst/>
              <a:ahLst/>
              <a:cxnLst/>
              <a:rect r="r" b="b" t="t" l="l"/>
              <a:pathLst>
                <a:path h="256032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256032"/>
                  </a:lnTo>
                  <a:lnTo>
                    <a:pt x="0" y="256032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5293340" y="9368028"/>
            <a:ext cx="2125980" cy="534533"/>
            <a:chOff x="0" y="0"/>
            <a:chExt cx="2834640" cy="712711"/>
          </a:xfrm>
        </p:grpSpPr>
        <p:sp>
          <p:nvSpPr>
            <p:cNvPr name="Freeform 32" id="32" descr="image(14).png"/>
            <p:cNvSpPr/>
            <p:nvPr/>
          </p:nvSpPr>
          <p:spPr>
            <a:xfrm flipH="false" flipV="false" rot="0">
              <a:off x="0" y="0"/>
              <a:ext cx="2834640" cy="712724"/>
            </a:xfrm>
            <a:custGeom>
              <a:avLst/>
              <a:gdLst/>
              <a:ahLst/>
              <a:cxnLst/>
              <a:rect r="r" b="b" t="t" l="l"/>
              <a:pathLst>
                <a:path h="712724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712724"/>
                  </a:lnTo>
                  <a:lnTo>
                    <a:pt x="0" y="712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1"/>
              </a:stretch>
            </a:blipFill>
          </p:spPr>
        </p:sp>
      </p:grpSp>
      <p:sp>
        <p:nvSpPr>
          <p:cNvPr name="TextBox 33" id="33"/>
          <p:cNvSpPr txBox="true"/>
          <p:nvPr/>
        </p:nvSpPr>
        <p:spPr>
          <a:xfrm rot="0">
            <a:off x="845820" y="9564624"/>
            <a:ext cx="502920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82980" y="566928"/>
            <a:ext cx="16276320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2. What Happens Before the Review?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4128" y="1499616"/>
            <a:ext cx="1572768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A customer or employee may experience a problem long before they decide to post publicly.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884396" y="2736056"/>
            <a:ext cx="3649028" cy="3923347"/>
            <a:chOff x="0" y="0"/>
            <a:chExt cx="4865370" cy="52311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65370" cy="5231130"/>
            </a:xfrm>
            <a:custGeom>
              <a:avLst/>
              <a:gdLst/>
              <a:ahLst/>
              <a:cxnLst/>
              <a:rect r="r" b="b" t="t" l="l"/>
              <a:pathLst>
                <a:path h="5231130" w="4865370">
                  <a:moveTo>
                    <a:pt x="0" y="810895"/>
                  </a:moveTo>
                  <a:cubicBezTo>
                    <a:pt x="0" y="363093"/>
                    <a:pt x="363093" y="0"/>
                    <a:pt x="810895" y="0"/>
                  </a:cubicBezTo>
                  <a:lnTo>
                    <a:pt x="4054475" y="0"/>
                  </a:lnTo>
                  <a:cubicBezTo>
                    <a:pt x="4502277" y="0"/>
                    <a:pt x="4865370" y="363093"/>
                    <a:pt x="4865370" y="810895"/>
                  </a:cubicBezTo>
                  <a:lnTo>
                    <a:pt x="4865370" y="4420235"/>
                  </a:lnTo>
                  <a:cubicBezTo>
                    <a:pt x="4865370" y="4868037"/>
                    <a:pt x="4502277" y="5231130"/>
                    <a:pt x="4054475" y="5231130"/>
                  </a:cubicBezTo>
                  <a:lnTo>
                    <a:pt x="810895" y="5231130"/>
                  </a:lnTo>
                  <a:cubicBezTo>
                    <a:pt x="363093" y="5231130"/>
                    <a:pt x="0" y="4868037"/>
                    <a:pt x="0" y="442023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891540" y="2743200"/>
            <a:ext cx="137160" cy="3909060"/>
            <a:chOff x="0" y="0"/>
            <a:chExt cx="182880" cy="52120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80" cy="5212080"/>
            </a:xfrm>
            <a:custGeom>
              <a:avLst/>
              <a:gdLst/>
              <a:ahLst/>
              <a:cxnLst/>
              <a:rect r="r" b="b" t="t" l="l"/>
              <a:pathLst>
                <a:path h="521208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5212080"/>
                  </a:lnTo>
                  <a:lnTo>
                    <a:pt x="0" y="521208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325880" y="3035808"/>
            <a:ext cx="28346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Problem Happens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25880" y="3776472"/>
            <a:ext cx="2971800" cy="947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A poor service experience, quality concern or workplace issue occurs.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4594860" y="4114800"/>
            <a:ext cx="548640" cy="617220"/>
            <a:chOff x="0" y="0"/>
            <a:chExt cx="731520" cy="8229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31520" cy="822960"/>
            </a:xfrm>
            <a:custGeom>
              <a:avLst/>
              <a:gdLst/>
              <a:ahLst/>
              <a:cxnLst/>
              <a:rect r="r" b="b" t="t" l="l"/>
              <a:pathLst>
                <a:path h="822960" w="731520">
                  <a:moveTo>
                    <a:pt x="0" y="205740"/>
                  </a:moveTo>
                  <a:lnTo>
                    <a:pt x="365760" y="205740"/>
                  </a:lnTo>
                  <a:lnTo>
                    <a:pt x="365760" y="0"/>
                  </a:lnTo>
                  <a:lnTo>
                    <a:pt x="731520" y="411480"/>
                  </a:lnTo>
                  <a:lnTo>
                    <a:pt x="365760" y="822960"/>
                  </a:lnTo>
                  <a:lnTo>
                    <a:pt x="365760" y="617220"/>
                  </a:lnTo>
                  <a:lnTo>
                    <a:pt x="0" y="61722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04936" y="2736056"/>
            <a:ext cx="3649028" cy="3923347"/>
            <a:chOff x="0" y="0"/>
            <a:chExt cx="4865370" cy="52311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65370" cy="5231130"/>
            </a:xfrm>
            <a:custGeom>
              <a:avLst/>
              <a:gdLst/>
              <a:ahLst/>
              <a:cxnLst/>
              <a:rect r="r" b="b" t="t" l="l"/>
              <a:pathLst>
                <a:path h="5231130" w="4865370">
                  <a:moveTo>
                    <a:pt x="0" y="810895"/>
                  </a:moveTo>
                  <a:cubicBezTo>
                    <a:pt x="0" y="363093"/>
                    <a:pt x="363093" y="0"/>
                    <a:pt x="810895" y="0"/>
                  </a:cubicBezTo>
                  <a:lnTo>
                    <a:pt x="4054475" y="0"/>
                  </a:lnTo>
                  <a:cubicBezTo>
                    <a:pt x="4502277" y="0"/>
                    <a:pt x="4865370" y="363093"/>
                    <a:pt x="4865370" y="810895"/>
                  </a:cubicBezTo>
                  <a:lnTo>
                    <a:pt x="4865370" y="4420235"/>
                  </a:lnTo>
                  <a:cubicBezTo>
                    <a:pt x="4865370" y="4868037"/>
                    <a:pt x="4502277" y="5231130"/>
                    <a:pt x="4054475" y="5231130"/>
                  </a:cubicBezTo>
                  <a:lnTo>
                    <a:pt x="810895" y="5231130"/>
                  </a:lnTo>
                  <a:cubicBezTo>
                    <a:pt x="363093" y="5231130"/>
                    <a:pt x="0" y="4868037"/>
                    <a:pt x="0" y="442023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5212080" y="2743200"/>
            <a:ext cx="137160" cy="3909060"/>
            <a:chOff x="0" y="0"/>
            <a:chExt cx="182880" cy="52120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82880" cy="5212080"/>
            </a:xfrm>
            <a:custGeom>
              <a:avLst/>
              <a:gdLst/>
              <a:ahLst/>
              <a:cxnLst/>
              <a:rect r="r" b="b" t="t" l="l"/>
              <a:pathLst>
                <a:path h="521208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5212080"/>
                  </a:lnTo>
                  <a:lnTo>
                    <a:pt x="0" y="521208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5646420" y="3035808"/>
            <a:ext cx="28346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Someone Notices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646420" y="3776472"/>
            <a:ext cx="2491740" cy="947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A customer, employee or supervisor becomes aware of it.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8915400" y="4114800"/>
            <a:ext cx="548640" cy="617220"/>
            <a:chOff x="0" y="0"/>
            <a:chExt cx="731520" cy="82296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31520" cy="822960"/>
            </a:xfrm>
            <a:custGeom>
              <a:avLst/>
              <a:gdLst/>
              <a:ahLst/>
              <a:cxnLst/>
              <a:rect r="r" b="b" t="t" l="l"/>
              <a:pathLst>
                <a:path h="822960" w="731520">
                  <a:moveTo>
                    <a:pt x="0" y="205740"/>
                  </a:moveTo>
                  <a:lnTo>
                    <a:pt x="365760" y="205740"/>
                  </a:lnTo>
                  <a:lnTo>
                    <a:pt x="365760" y="0"/>
                  </a:lnTo>
                  <a:lnTo>
                    <a:pt x="731520" y="411480"/>
                  </a:lnTo>
                  <a:lnTo>
                    <a:pt x="365760" y="822960"/>
                  </a:lnTo>
                  <a:lnTo>
                    <a:pt x="365760" y="617220"/>
                  </a:lnTo>
                  <a:lnTo>
                    <a:pt x="0" y="61722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525476" y="2736056"/>
            <a:ext cx="3649028" cy="3923347"/>
            <a:chOff x="0" y="0"/>
            <a:chExt cx="4865370" cy="523113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865370" cy="5231130"/>
            </a:xfrm>
            <a:custGeom>
              <a:avLst/>
              <a:gdLst/>
              <a:ahLst/>
              <a:cxnLst/>
              <a:rect r="r" b="b" t="t" l="l"/>
              <a:pathLst>
                <a:path h="5231130" w="4865370">
                  <a:moveTo>
                    <a:pt x="0" y="810895"/>
                  </a:moveTo>
                  <a:cubicBezTo>
                    <a:pt x="0" y="363093"/>
                    <a:pt x="363093" y="0"/>
                    <a:pt x="810895" y="0"/>
                  </a:cubicBezTo>
                  <a:lnTo>
                    <a:pt x="4054475" y="0"/>
                  </a:lnTo>
                  <a:cubicBezTo>
                    <a:pt x="4502277" y="0"/>
                    <a:pt x="4865370" y="363093"/>
                    <a:pt x="4865370" y="810895"/>
                  </a:cubicBezTo>
                  <a:lnTo>
                    <a:pt x="4865370" y="4420235"/>
                  </a:lnTo>
                  <a:cubicBezTo>
                    <a:pt x="4865370" y="4868037"/>
                    <a:pt x="4502277" y="5231130"/>
                    <a:pt x="4054475" y="5231130"/>
                  </a:cubicBezTo>
                  <a:lnTo>
                    <a:pt x="810895" y="5231130"/>
                  </a:lnTo>
                  <a:cubicBezTo>
                    <a:pt x="363093" y="5231130"/>
                    <a:pt x="0" y="4868037"/>
                    <a:pt x="0" y="442023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9532620" y="2743200"/>
            <a:ext cx="137160" cy="3909060"/>
            <a:chOff x="0" y="0"/>
            <a:chExt cx="182880" cy="521208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82880" cy="5212080"/>
            </a:xfrm>
            <a:custGeom>
              <a:avLst/>
              <a:gdLst/>
              <a:ahLst/>
              <a:cxnLst/>
              <a:rect r="r" b="b" t="t" l="l"/>
              <a:pathLst>
                <a:path h="521208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5212080"/>
                  </a:lnTo>
                  <a:lnTo>
                    <a:pt x="0" y="521208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0001250" y="2901448"/>
            <a:ext cx="2697480" cy="785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Problem May Be Reported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916049" y="3891143"/>
            <a:ext cx="2479967" cy="647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It might be discussed verbally or privately.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3235940" y="4114800"/>
            <a:ext cx="548640" cy="617220"/>
            <a:chOff x="0" y="0"/>
            <a:chExt cx="731520" cy="82296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31520" cy="822960"/>
            </a:xfrm>
            <a:custGeom>
              <a:avLst/>
              <a:gdLst/>
              <a:ahLst/>
              <a:cxnLst/>
              <a:rect r="r" b="b" t="t" l="l"/>
              <a:pathLst>
                <a:path h="822960" w="731520">
                  <a:moveTo>
                    <a:pt x="0" y="205740"/>
                  </a:moveTo>
                  <a:lnTo>
                    <a:pt x="365760" y="205740"/>
                  </a:lnTo>
                  <a:lnTo>
                    <a:pt x="365760" y="0"/>
                  </a:lnTo>
                  <a:lnTo>
                    <a:pt x="731520" y="411480"/>
                  </a:lnTo>
                  <a:lnTo>
                    <a:pt x="365760" y="822960"/>
                  </a:lnTo>
                  <a:lnTo>
                    <a:pt x="365760" y="617220"/>
                  </a:lnTo>
                  <a:lnTo>
                    <a:pt x="0" y="61722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3846016" y="2736056"/>
            <a:ext cx="3649028" cy="3923347"/>
            <a:chOff x="0" y="0"/>
            <a:chExt cx="4865370" cy="523113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865370" cy="5231130"/>
            </a:xfrm>
            <a:custGeom>
              <a:avLst/>
              <a:gdLst/>
              <a:ahLst/>
              <a:cxnLst/>
              <a:rect r="r" b="b" t="t" l="l"/>
              <a:pathLst>
                <a:path h="5231130" w="4865370">
                  <a:moveTo>
                    <a:pt x="0" y="810895"/>
                  </a:moveTo>
                  <a:cubicBezTo>
                    <a:pt x="0" y="363093"/>
                    <a:pt x="363093" y="0"/>
                    <a:pt x="810895" y="0"/>
                  </a:cubicBezTo>
                  <a:lnTo>
                    <a:pt x="4054475" y="0"/>
                  </a:lnTo>
                  <a:cubicBezTo>
                    <a:pt x="4502277" y="0"/>
                    <a:pt x="4865370" y="363093"/>
                    <a:pt x="4865370" y="810895"/>
                  </a:cubicBezTo>
                  <a:lnTo>
                    <a:pt x="4865370" y="4420235"/>
                  </a:lnTo>
                  <a:cubicBezTo>
                    <a:pt x="4865370" y="4868037"/>
                    <a:pt x="4502277" y="5231130"/>
                    <a:pt x="4054475" y="5231130"/>
                  </a:cubicBezTo>
                  <a:lnTo>
                    <a:pt x="810895" y="5231130"/>
                  </a:lnTo>
                  <a:cubicBezTo>
                    <a:pt x="363093" y="5231130"/>
                    <a:pt x="0" y="4868037"/>
                    <a:pt x="0" y="442023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13853160" y="2743200"/>
            <a:ext cx="137160" cy="3909060"/>
            <a:chOff x="0" y="0"/>
            <a:chExt cx="182880" cy="521208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82880" cy="5212080"/>
            </a:xfrm>
            <a:custGeom>
              <a:avLst/>
              <a:gdLst/>
              <a:ahLst/>
              <a:cxnLst/>
              <a:rect r="r" b="b" t="t" l="l"/>
              <a:pathLst>
                <a:path h="521208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5212080"/>
                  </a:lnTo>
                  <a:lnTo>
                    <a:pt x="0" y="521208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14287500" y="3035808"/>
            <a:ext cx="28346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Or It May Stay Silent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4287500" y="3776472"/>
            <a:ext cx="2491740" cy="647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No public review is ever posted.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463040" y="7520940"/>
            <a:ext cx="15316200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true">
                <a:solidFill>
                  <a:srgbClr val="DA4E1E"/>
                </a:solidFill>
                <a:latin typeface="Aptos Bold"/>
                <a:ea typeface="Aptos Bold"/>
                <a:cs typeface="Aptos Bold"/>
                <a:sym typeface="Aptos Bold"/>
              </a:rPr>
              <a:t>A business cannot act on concerns it never sees.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0" y="10094976"/>
            <a:ext cx="18287543" cy="192024"/>
            <a:chOff x="0" y="0"/>
            <a:chExt cx="24383390" cy="25603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4383364" cy="256032"/>
            </a:xfrm>
            <a:custGeom>
              <a:avLst/>
              <a:gdLst/>
              <a:ahLst/>
              <a:cxnLst/>
              <a:rect r="r" b="b" t="t" l="l"/>
              <a:pathLst>
                <a:path h="256032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256032"/>
                  </a:lnTo>
                  <a:lnTo>
                    <a:pt x="0" y="256032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15293340" y="9368028"/>
            <a:ext cx="2125980" cy="534533"/>
            <a:chOff x="0" y="0"/>
            <a:chExt cx="2834640" cy="712711"/>
          </a:xfrm>
        </p:grpSpPr>
        <p:sp>
          <p:nvSpPr>
            <p:cNvPr name="Freeform 38" id="38" descr="image(14).png"/>
            <p:cNvSpPr/>
            <p:nvPr/>
          </p:nvSpPr>
          <p:spPr>
            <a:xfrm flipH="false" flipV="false" rot="0">
              <a:off x="0" y="0"/>
              <a:ext cx="2834640" cy="712724"/>
            </a:xfrm>
            <a:custGeom>
              <a:avLst/>
              <a:gdLst/>
              <a:ahLst/>
              <a:cxnLst/>
              <a:rect r="r" b="b" t="t" l="l"/>
              <a:pathLst>
                <a:path h="712724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712724"/>
                  </a:lnTo>
                  <a:lnTo>
                    <a:pt x="0" y="712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1"/>
              </a:stretch>
            </a:blipFill>
          </p:spPr>
        </p:sp>
      </p:grpSp>
      <p:sp>
        <p:nvSpPr>
          <p:cNvPr name="TextBox 39" id="39"/>
          <p:cNvSpPr txBox="true"/>
          <p:nvPr/>
        </p:nvSpPr>
        <p:spPr>
          <a:xfrm rot="0">
            <a:off x="845820" y="9564624"/>
            <a:ext cx="502920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82980" y="566928"/>
            <a:ext cx="16276320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3. One Customer Complaint — Two Possible Paths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120140" y="1609344"/>
            <a:ext cx="1572768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The difference is what happens after the concern appears.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1556" y="2255996"/>
            <a:ext cx="8129588" cy="6255068"/>
            <a:chOff x="0" y="0"/>
            <a:chExt cx="10839450" cy="83400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839450" cy="8340090"/>
            </a:xfrm>
            <a:custGeom>
              <a:avLst/>
              <a:gdLst/>
              <a:ahLst/>
              <a:cxnLst/>
              <a:rect r="r" b="b" t="t" l="l"/>
              <a:pathLst>
                <a:path h="8340090" w="10839450">
                  <a:moveTo>
                    <a:pt x="0" y="1390015"/>
                  </a:moveTo>
                  <a:cubicBezTo>
                    <a:pt x="0" y="622300"/>
                    <a:pt x="622300" y="0"/>
                    <a:pt x="1390015" y="0"/>
                  </a:cubicBezTo>
                  <a:lnTo>
                    <a:pt x="9449435" y="0"/>
                  </a:lnTo>
                  <a:cubicBezTo>
                    <a:pt x="10217150" y="0"/>
                    <a:pt x="10839450" y="622300"/>
                    <a:pt x="10839450" y="1390015"/>
                  </a:cubicBezTo>
                  <a:lnTo>
                    <a:pt x="10839450" y="6950075"/>
                  </a:lnTo>
                  <a:cubicBezTo>
                    <a:pt x="10839450" y="7717790"/>
                    <a:pt x="10217150" y="8340090"/>
                    <a:pt x="9449435" y="8340090"/>
                  </a:cubicBezTo>
                  <a:lnTo>
                    <a:pt x="1390015" y="8340090"/>
                  </a:lnTo>
                  <a:cubicBezTo>
                    <a:pt x="622300" y="8340090"/>
                    <a:pt x="0" y="7717790"/>
                    <a:pt x="0" y="69500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2263140"/>
            <a:ext cx="137160" cy="6240780"/>
            <a:chOff x="0" y="0"/>
            <a:chExt cx="182880" cy="832104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80" cy="8321040"/>
            </a:xfrm>
            <a:custGeom>
              <a:avLst/>
              <a:gdLst/>
              <a:ahLst/>
              <a:cxnLst/>
              <a:rect r="r" b="b" t="t" l="l"/>
              <a:pathLst>
                <a:path h="832104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8321040"/>
                  </a:lnTo>
                  <a:lnTo>
                    <a:pt x="0" y="832104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463040" y="2555748"/>
            <a:ext cx="681228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Path A — Public Review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47129" y="3485362"/>
            <a:ext cx="5940828" cy="332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Customer has a poor experience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                     </a:t>
            </a:r>
            <a:r>
              <a:rPr lang="en-US" b="true" sz="2249" strike="noStrike" u="none">
                <a:solidFill>
                  <a:srgbClr val="373737"/>
                </a:solidFill>
                <a:latin typeface="Aptos Bold"/>
                <a:ea typeface="Aptos Bold"/>
                <a:cs typeface="Aptos Bold"/>
                <a:sym typeface="Aptos Bold"/>
              </a:rPr>
              <a:t>↓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Posts a review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                     </a:t>
            </a:r>
            <a:r>
              <a:rPr lang="en-US" b="true" sz="2249" strike="noStrike" u="none">
                <a:solidFill>
                  <a:srgbClr val="373737"/>
                </a:solidFill>
                <a:latin typeface="Aptos Bold"/>
                <a:ea typeface="Aptos Bold"/>
                <a:cs typeface="Aptos Bold"/>
                <a:sym typeface="Aptos Bold"/>
              </a:rPr>
              <a:t>↓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Business responds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                     </a:t>
            </a:r>
            <a:r>
              <a:rPr lang="en-US" b="true" sz="2249" strike="noStrike" u="none">
                <a:solidFill>
                  <a:srgbClr val="373737"/>
                </a:solidFill>
                <a:latin typeface="Aptos Bold"/>
                <a:ea typeface="Aptos Bold"/>
                <a:cs typeface="Aptos Bold"/>
                <a:sym typeface="Aptos Bold"/>
              </a:rPr>
              <a:t>↓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Review becomes part of public reputation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                     </a:t>
            </a:r>
            <a:r>
              <a:rPr lang="en-US" b="true" sz="2249" strike="noStrike" u="none">
                <a:solidFill>
                  <a:srgbClr val="373737"/>
                </a:solidFill>
                <a:latin typeface="Aptos Bold"/>
                <a:ea typeface="Aptos Bold"/>
                <a:cs typeface="Aptos Bold"/>
                <a:sym typeface="Aptos Bold"/>
              </a:rPr>
              <a:t>↓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Useful signal — but internal follow-up may still require separate investigation.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9525476" y="2255996"/>
            <a:ext cx="7626668" cy="6255068"/>
            <a:chOff x="0" y="0"/>
            <a:chExt cx="10168890" cy="83400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168890" cy="8340090"/>
            </a:xfrm>
            <a:custGeom>
              <a:avLst/>
              <a:gdLst/>
              <a:ahLst/>
              <a:cxnLst/>
              <a:rect r="r" b="b" t="t" l="l"/>
              <a:pathLst>
                <a:path h="8340090" w="10168890">
                  <a:moveTo>
                    <a:pt x="0" y="1390015"/>
                  </a:moveTo>
                  <a:cubicBezTo>
                    <a:pt x="0" y="622300"/>
                    <a:pt x="622300" y="0"/>
                    <a:pt x="1390015" y="0"/>
                  </a:cubicBezTo>
                  <a:lnTo>
                    <a:pt x="8778875" y="0"/>
                  </a:lnTo>
                  <a:cubicBezTo>
                    <a:pt x="9546590" y="0"/>
                    <a:pt x="10168890" y="622300"/>
                    <a:pt x="10168890" y="1390015"/>
                  </a:cubicBezTo>
                  <a:lnTo>
                    <a:pt x="10168890" y="6950075"/>
                  </a:lnTo>
                  <a:cubicBezTo>
                    <a:pt x="10168890" y="7717790"/>
                    <a:pt x="9546590" y="8340090"/>
                    <a:pt x="8778875" y="8340090"/>
                  </a:cubicBezTo>
                  <a:lnTo>
                    <a:pt x="1390015" y="8340090"/>
                  </a:lnTo>
                  <a:cubicBezTo>
                    <a:pt x="622300" y="8340090"/>
                    <a:pt x="0" y="7717790"/>
                    <a:pt x="0" y="69500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9532620" y="2263140"/>
            <a:ext cx="137160" cy="6240780"/>
            <a:chOff x="0" y="0"/>
            <a:chExt cx="182880" cy="83210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2880" cy="8321040"/>
            </a:xfrm>
            <a:custGeom>
              <a:avLst/>
              <a:gdLst/>
              <a:ahLst/>
              <a:cxnLst/>
              <a:rect r="r" b="b" t="t" l="l"/>
              <a:pathLst>
                <a:path h="832104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8321040"/>
                  </a:lnTo>
                  <a:lnTo>
                    <a:pt x="0" y="832104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9966960" y="2555748"/>
            <a:ext cx="681228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Path B — VoiceFirst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966960" y="3305937"/>
            <a:ext cx="5252933" cy="3657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Customer or employee raises a issue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                          </a:t>
            </a:r>
            <a:r>
              <a:rPr lang="en-US" b="true" sz="2249" strike="noStrike" u="none">
                <a:solidFill>
                  <a:srgbClr val="373737"/>
                </a:solidFill>
                <a:latin typeface="Aptos Bold"/>
                <a:ea typeface="Aptos Bold"/>
                <a:cs typeface="Aptos Bold"/>
                <a:sym typeface="Aptos Bold"/>
              </a:rPr>
              <a:t>↓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Issue is captured internally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                          </a:t>
            </a:r>
            <a:r>
              <a:rPr lang="en-US" b="true" sz="2249" strike="noStrike" u="none">
                <a:solidFill>
                  <a:srgbClr val="373737"/>
                </a:solidFill>
                <a:latin typeface="Aptos Bold"/>
                <a:ea typeface="Aptos Bold"/>
                <a:cs typeface="Aptos Bold"/>
                <a:sym typeface="Aptos Bold"/>
              </a:rPr>
              <a:t>↓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Responsible team is notified and issue assigned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                         </a:t>
            </a:r>
            <a:r>
              <a:rPr lang="en-US" b="true" sz="2249" strike="noStrike" u="none">
                <a:solidFill>
                  <a:srgbClr val="373737"/>
                </a:solidFill>
                <a:latin typeface="Aptos Bold"/>
                <a:ea typeface="Aptos Bold"/>
                <a:cs typeface="Aptos Bold"/>
                <a:sym typeface="Aptos Bold"/>
              </a:rPr>
              <a:t>↓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Action is tracked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                         </a:t>
            </a:r>
            <a:r>
              <a:rPr lang="en-US" b="true" sz="2249" strike="noStrike" u="none">
                <a:solidFill>
                  <a:srgbClr val="373737"/>
                </a:solidFill>
                <a:latin typeface="Aptos Bold"/>
                <a:ea typeface="Aptos Bold"/>
                <a:cs typeface="Aptos Bold"/>
                <a:sym typeface="Aptos Bold"/>
              </a:rPr>
              <a:t>↓</a:t>
            </a:r>
          </a:p>
          <a:p>
            <a:pPr algn="l" marL="0" indent="0" lvl="0">
              <a:lnSpc>
                <a:spcPts val="2699"/>
              </a:lnSpc>
              <a:spcBef>
                <a:spcPct val="0"/>
              </a:spcBef>
            </a:pPr>
            <a:r>
              <a:rPr lang="en-US" sz="2249" strike="noStrike" u="none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Management can identify recurring concerns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0" y="10094976"/>
            <a:ext cx="18287543" cy="192024"/>
            <a:chOff x="0" y="0"/>
            <a:chExt cx="24383390" cy="25603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383364" cy="256032"/>
            </a:xfrm>
            <a:custGeom>
              <a:avLst/>
              <a:gdLst/>
              <a:ahLst/>
              <a:cxnLst/>
              <a:rect r="r" b="b" t="t" l="l"/>
              <a:pathLst>
                <a:path h="256032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256032"/>
                  </a:lnTo>
                  <a:lnTo>
                    <a:pt x="0" y="256032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5293340" y="9368028"/>
            <a:ext cx="2125980" cy="534533"/>
            <a:chOff x="0" y="0"/>
            <a:chExt cx="2834640" cy="712711"/>
          </a:xfrm>
        </p:grpSpPr>
        <p:sp>
          <p:nvSpPr>
            <p:cNvPr name="Freeform 19" id="19" descr="image(14).png"/>
            <p:cNvSpPr/>
            <p:nvPr/>
          </p:nvSpPr>
          <p:spPr>
            <a:xfrm flipH="false" flipV="false" rot="0">
              <a:off x="0" y="0"/>
              <a:ext cx="2834640" cy="712724"/>
            </a:xfrm>
            <a:custGeom>
              <a:avLst/>
              <a:gdLst/>
              <a:ahLst/>
              <a:cxnLst/>
              <a:rect r="r" b="b" t="t" l="l"/>
              <a:pathLst>
                <a:path h="712724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712724"/>
                  </a:lnTo>
                  <a:lnTo>
                    <a:pt x="0" y="712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1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845820" y="9564624"/>
            <a:ext cx="502920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82980" y="566928"/>
            <a:ext cx="16276320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4. The Missing Layer: Internal Action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4128" y="1499616"/>
            <a:ext cx="15727680" cy="88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Public reviews tell you what people are saying. Management needs answers to a few basic questions.</a:t>
            </a:r>
          </a:p>
          <a:p>
            <a:pPr algn="l">
              <a:lnSpc>
                <a:spcPts val="2340"/>
              </a:lnSpc>
            </a:pPr>
          </a:p>
          <a:p>
            <a:pPr algn="l">
              <a:lnSpc>
                <a:spcPts val="2340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1021556" y="2118836"/>
            <a:ext cx="7558088" cy="2414588"/>
            <a:chOff x="0" y="0"/>
            <a:chExt cx="10077450" cy="32194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077450" cy="3219450"/>
            </a:xfrm>
            <a:custGeom>
              <a:avLst/>
              <a:gdLst/>
              <a:ahLst/>
              <a:cxnLst/>
              <a:rect r="r" b="b" t="t" l="l"/>
              <a:pathLst>
                <a:path h="3219450" w="1007745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9540875" y="0"/>
                  </a:lnTo>
                  <a:cubicBezTo>
                    <a:pt x="9837166" y="0"/>
                    <a:pt x="10077450" y="240284"/>
                    <a:pt x="10077450" y="536575"/>
                  </a:cubicBezTo>
                  <a:lnTo>
                    <a:pt x="10077450" y="2682875"/>
                  </a:lnTo>
                  <a:cubicBezTo>
                    <a:pt x="10077450" y="2979166"/>
                    <a:pt x="9837166" y="3219450"/>
                    <a:pt x="954087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2125980"/>
            <a:ext cx="137160" cy="2400300"/>
            <a:chOff x="0" y="0"/>
            <a:chExt cx="182880" cy="3200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463040" y="2418588"/>
            <a:ext cx="67437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Who owns this?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63040" y="3159252"/>
            <a:ext cx="6743700" cy="1074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Which person or team should investigate?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9251156" y="2118836"/>
            <a:ext cx="7558088" cy="2414588"/>
            <a:chOff x="0" y="0"/>
            <a:chExt cx="10077450" cy="32194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077450" cy="3219450"/>
            </a:xfrm>
            <a:custGeom>
              <a:avLst/>
              <a:gdLst/>
              <a:ahLst/>
              <a:cxnLst/>
              <a:rect r="r" b="b" t="t" l="l"/>
              <a:pathLst>
                <a:path h="3219450" w="1007745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9540875" y="0"/>
                  </a:lnTo>
                  <a:cubicBezTo>
                    <a:pt x="9837166" y="0"/>
                    <a:pt x="10077450" y="240284"/>
                    <a:pt x="10077450" y="536575"/>
                  </a:cubicBezTo>
                  <a:lnTo>
                    <a:pt x="10077450" y="2682875"/>
                  </a:lnTo>
                  <a:cubicBezTo>
                    <a:pt x="10077450" y="2979166"/>
                    <a:pt x="9837166" y="3219450"/>
                    <a:pt x="954087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9258300" y="2125980"/>
            <a:ext cx="137160" cy="2400300"/>
            <a:chOff x="0" y="0"/>
            <a:chExt cx="182880" cy="3200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9692640" y="2418588"/>
            <a:ext cx="67437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Has it been resolved?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92640" y="3159252"/>
            <a:ext cx="6743700" cy="1074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What action was taken and when?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021556" y="5204936"/>
            <a:ext cx="7558088" cy="2414588"/>
            <a:chOff x="0" y="0"/>
            <a:chExt cx="10077450" cy="321945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077450" cy="3219450"/>
            </a:xfrm>
            <a:custGeom>
              <a:avLst/>
              <a:gdLst/>
              <a:ahLst/>
              <a:cxnLst/>
              <a:rect r="r" b="b" t="t" l="l"/>
              <a:pathLst>
                <a:path h="3219450" w="1007745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9540875" y="0"/>
                  </a:lnTo>
                  <a:cubicBezTo>
                    <a:pt x="9837166" y="0"/>
                    <a:pt x="10077450" y="240284"/>
                    <a:pt x="10077450" y="536575"/>
                  </a:cubicBezTo>
                  <a:lnTo>
                    <a:pt x="10077450" y="2682875"/>
                  </a:lnTo>
                  <a:cubicBezTo>
                    <a:pt x="10077450" y="2979166"/>
                    <a:pt x="9837166" y="3219450"/>
                    <a:pt x="954087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028700" y="5212080"/>
            <a:ext cx="137160" cy="2400300"/>
            <a:chOff x="0" y="0"/>
            <a:chExt cx="182880" cy="3200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463040" y="5504688"/>
            <a:ext cx="67437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Is it recurring?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63040" y="6245352"/>
            <a:ext cx="6743700" cy="1074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Are similar concerns appearing again?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9251156" y="5204936"/>
            <a:ext cx="7558088" cy="2414588"/>
            <a:chOff x="0" y="0"/>
            <a:chExt cx="10077450" cy="32194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077450" cy="3219450"/>
            </a:xfrm>
            <a:custGeom>
              <a:avLst/>
              <a:gdLst/>
              <a:ahLst/>
              <a:cxnLst/>
              <a:rect r="r" b="b" t="t" l="l"/>
              <a:pathLst>
                <a:path h="3219450" w="1007745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9540875" y="0"/>
                  </a:lnTo>
                  <a:cubicBezTo>
                    <a:pt x="9837166" y="0"/>
                    <a:pt x="10077450" y="240284"/>
                    <a:pt x="10077450" y="536575"/>
                  </a:cubicBezTo>
                  <a:lnTo>
                    <a:pt x="10077450" y="2682875"/>
                  </a:lnTo>
                  <a:cubicBezTo>
                    <a:pt x="10077450" y="2979166"/>
                    <a:pt x="9837166" y="3219450"/>
                    <a:pt x="954087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9258300" y="5212080"/>
            <a:ext cx="137160" cy="2400300"/>
            <a:chOff x="0" y="0"/>
            <a:chExt cx="182880" cy="32004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9692640" y="5504688"/>
            <a:ext cx="67437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Where is it happening?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692640" y="6245352"/>
            <a:ext cx="6743700" cy="1074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Is the problem concentrated at a branch or department?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0" y="10094976"/>
            <a:ext cx="18287543" cy="192024"/>
            <a:chOff x="0" y="0"/>
            <a:chExt cx="24383390" cy="25603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4383364" cy="256032"/>
            </a:xfrm>
            <a:custGeom>
              <a:avLst/>
              <a:gdLst/>
              <a:ahLst/>
              <a:cxnLst/>
              <a:rect r="r" b="b" t="t" l="l"/>
              <a:pathLst>
                <a:path h="256032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256032"/>
                  </a:lnTo>
                  <a:lnTo>
                    <a:pt x="0" y="256032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5293340" y="9368028"/>
            <a:ext cx="2125980" cy="534533"/>
            <a:chOff x="0" y="0"/>
            <a:chExt cx="2834640" cy="712711"/>
          </a:xfrm>
        </p:grpSpPr>
        <p:sp>
          <p:nvSpPr>
            <p:cNvPr name="Freeform 31" id="31" descr="image(14).png"/>
            <p:cNvSpPr/>
            <p:nvPr/>
          </p:nvSpPr>
          <p:spPr>
            <a:xfrm flipH="false" flipV="false" rot="0">
              <a:off x="0" y="0"/>
              <a:ext cx="2834640" cy="712724"/>
            </a:xfrm>
            <a:custGeom>
              <a:avLst/>
              <a:gdLst/>
              <a:ahLst/>
              <a:cxnLst/>
              <a:rect r="r" b="b" t="t" l="l"/>
              <a:pathLst>
                <a:path h="712724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712724"/>
                  </a:lnTo>
                  <a:lnTo>
                    <a:pt x="0" y="712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1"/>
              </a:stretch>
            </a:blip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845820" y="9564624"/>
            <a:ext cx="502920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82980" y="566928"/>
            <a:ext cx="16276320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5. Example: A Complaint About Staff Behaviour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4128" y="1499616"/>
            <a:ext cx="1572768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A public review may reveal the symptom. Internal reporting can help management investigate the pattern.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1556" y="2118836"/>
            <a:ext cx="4814888" cy="6460808"/>
            <a:chOff x="0" y="0"/>
            <a:chExt cx="6419850" cy="86144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419850" cy="8614410"/>
            </a:xfrm>
            <a:custGeom>
              <a:avLst/>
              <a:gdLst/>
              <a:ahLst/>
              <a:cxnLst/>
              <a:rect r="r" b="b" t="t" l="l"/>
              <a:pathLst>
                <a:path h="8614410" w="6419850">
                  <a:moveTo>
                    <a:pt x="0" y="1069975"/>
                  </a:moveTo>
                  <a:cubicBezTo>
                    <a:pt x="0" y="479044"/>
                    <a:pt x="479044" y="0"/>
                    <a:pt x="1069975" y="0"/>
                  </a:cubicBezTo>
                  <a:lnTo>
                    <a:pt x="5349875" y="0"/>
                  </a:lnTo>
                  <a:cubicBezTo>
                    <a:pt x="5940806" y="0"/>
                    <a:pt x="6419850" y="479044"/>
                    <a:pt x="6419850" y="1069975"/>
                  </a:cubicBezTo>
                  <a:lnTo>
                    <a:pt x="6419850" y="7544435"/>
                  </a:lnTo>
                  <a:cubicBezTo>
                    <a:pt x="6419850" y="8135366"/>
                    <a:pt x="5940806" y="8614410"/>
                    <a:pt x="5349875" y="8614410"/>
                  </a:cubicBezTo>
                  <a:lnTo>
                    <a:pt x="1069975" y="8614410"/>
                  </a:lnTo>
                  <a:cubicBezTo>
                    <a:pt x="479044" y="8614410"/>
                    <a:pt x="0" y="8135366"/>
                    <a:pt x="0" y="754443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2125980"/>
            <a:ext cx="137160" cy="6446520"/>
            <a:chOff x="0" y="0"/>
            <a:chExt cx="182880" cy="85953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80" cy="8595360"/>
            </a:xfrm>
            <a:custGeom>
              <a:avLst/>
              <a:gdLst/>
              <a:ahLst/>
              <a:cxnLst/>
              <a:rect r="r" b="b" t="t" l="l"/>
              <a:pathLst>
                <a:path h="859536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8595360"/>
                  </a:lnTo>
                  <a:lnTo>
                    <a:pt x="0" y="859536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463040" y="2418588"/>
            <a:ext cx="40005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Public Review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63040" y="3159252"/>
            <a:ext cx="3246120" cy="1771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“The staff member was rude and did not listen to my concern.”</a:t>
            </a:r>
          </a:p>
          <a:p>
            <a:pPr algn="l">
              <a:lnSpc>
                <a:spcPts val="2340"/>
              </a:lnSpc>
            </a:pPr>
          </a:p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The business responds publicly and apologizes.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103620" y="4389120"/>
            <a:ext cx="754380" cy="822960"/>
            <a:chOff x="0" y="0"/>
            <a:chExt cx="1005840" cy="10972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0584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05840">
                  <a:moveTo>
                    <a:pt x="0" y="274320"/>
                  </a:moveTo>
                  <a:lnTo>
                    <a:pt x="502920" y="274320"/>
                  </a:lnTo>
                  <a:lnTo>
                    <a:pt x="502920" y="0"/>
                  </a:lnTo>
                  <a:lnTo>
                    <a:pt x="1005840" y="548640"/>
                  </a:lnTo>
                  <a:lnTo>
                    <a:pt x="502920" y="1097280"/>
                  </a:lnTo>
                  <a:lnTo>
                    <a:pt x="502920" y="822960"/>
                  </a:lnTo>
                  <a:lnTo>
                    <a:pt x="0" y="82296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850856" y="2118836"/>
            <a:ext cx="4814888" cy="6460808"/>
            <a:chOff x="0" y="0"/>
            <a:chExt cx="6419850" cy="861441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419850" cy="8614410"/>
            </a:xfrm>
            <a:custGeom>
              <a:avLst/>
              <a:gdLst/>
              <a:ahLst/>
              <a:cxnLst/>
              <a:rect r="r" b="b" t="t" l="l"/>
              <a:pathLst>
                <a:path h="8614410" w="6419850">
                  <a:moveTo>
                    <a:pt x="0" y="1069975"/>
                  </a:moveTo>
                  <a:cubicBezTo>
                    <a:pt x="0" y="479044"/>
                    <a:pt x="479044" y="0"/>
                    <a:pt x="1069975" y="0"/>
                  </a:cubicBezTo>
                  <a:lnTo>
                    <a:pt x="5349875" y="0"/>
                  </a:lnTo>
                  <a:cubicBezTo>
                    <a:pt x="5940806" y="0"/>
                    <a:pt x="6419850" y="479044"/>
                    <a:pt x="6419850" y="1069975"/>
                  </a:cubicBezTo>
                  <a:lnTo>
                    <a:pt x="6419850" y="7544435"/>
                  </a:lnTo>
                  <a:cubicBezTo>
                    <a:pt x="6419850" y="8135366"/>
                    <a:pt x="5940806" y="8614410"/>
                    <a:pt x="5349875" y="8614410"/>
                  </a:cubicBezTo>
                  <a:lnTo>
                    <a:pt x="1069975" y="8614410"/>
                  </a:lnTo>
                  <a:cubicBezTo>
                    <a:pt x="479044" y="8614410"/>
                    <a:pt x="0" y="8135366"/>
                    <a:pt x="0" y="754443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6858000" y="2125980"/>
            <a:ext cx="137160" cy="6446520"/>
            <a:chOff x="0" y="0"/>
            <a:chExt cx="182880" cy="859536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82880" cy="8595360"/>
            </a:xfrm>
            <a:custGeom>
              <a:avLst/>
              <a:gdLst/>
              <a:ahLst/>
              <a:cxnLst/>
              <a:rect r="r" b="b" t="t" l="l"/>
              <a:pathLst>
                <a:path h="859536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8595360"/>
                  </a:lnTo>
                  <a:lnTo>
                    <a:pt x="0" y="859536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7292340" y="2418588"/>
            <a:ext cx="40005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VoiceFirst Report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292340" y="3159252"/>
            <a:ext cx="3494284" cy="1847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The concern is captured internally with location, category and details.</a:t>
            </a:r>
          </a:p>
          <a:p>
            <a:pPr algn="l">
              <a:lnSpc>
                <a:spcPts val="2340"/>
              </a:lnSpc>
            </a:pPr>
          </a:p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Management can assign it for review and follow-up.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1932920" y="4389120"/>
            <a:ext cx="754380" cy="822960"/>
            <a:chOff x="0" y="0"/>
            <a:chExt cx="1005840" cy="109728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0584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05840">
                  <a:moveTo>
                    <a:pt x="0" y="274320"/>
                  </a:moveTo>
                  <a:lnTo>
                    <a:pt x="502920" y="274320"/>
                  </a:lnTo>
                  <a:lnTo>
                    <a:pt x="502920" y="0"/>
                  </a:lnTo>
                  <a:lnTo>
                    <a:pt x="1005840" y="548640"/>
                  </a:lnTo>
                  <a:lnTo>
                    <a:pt x="502920" y="1097280"/>
                  </a:lnTo>
                  <a:lnTo>
                    <a:pt x="502920" y="822960"/>
                  </a:lnTo>
                  <a:lnTo>
                    <a:pt x="0" y="82296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2680156" y="2118836"/>
            <a:ext cx="4540568" cy="6460808"/>
            <a:chOff x="0" y="0"/>
            <a:chExt cx="6054090" cy="861441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054090" cy="8614411"/>
            </a:xfrm>
            <a:custGeom>
              <a:avLst/>
              <a:gdLst/>
              <a:ahLst/>
              <a:cxnLst/>
              <a:rect r="r" b="b" t="t" l="l"/>
              <a:pathLst>
                <a:path h="8614411" w="6054090">
                  <a:moveTo>
                    <a:pt x="0" y="1009015"/>
                  </a:moveTo>
                  <a:cubicBezTo>
                    <a:pt x="0" y="451739"/>
                    <a:pt x="451739" y="0"/>
                    <a:pt x="1009015" y="0"/>
                  </a:cubicBezTo>
                  <a:lnTo>
                    <a:pt x="5045075" y="0"/>
                  </a:lnTo>
                  <a:cubicBezTo>
                    <a:pt x="5602351" y="0"/>
                    <a:pt x="6054090" y="451739"/>
                    <a:pt x="6054090" y="1009015"/>
                  </a:cubicBezTo>
                  <a:lnTo>
                    <a:pt x="6054090" y="7605395"/>
                  </a:lnTo>
                  <a:cubicBezTo>
                    <a:pt x="6054090" y="8162672"/>
                    <a:pt x="5602351" y="8614411"/>
                    <a:pt x="5045075" y="8614411"/>
                  </a:cubicBezTo>
                  <a:lnTo>
                    <a:pt x="1009015" y="8614411"/>
                  </a:lnTo>
                  <a:cubicBezTo>
                    <a:pt x="451739" y="8614410"/>
                    <a:pt x="0" y="8162671"/>
                    <a:pt x="0" y="760539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12687300" y="2125980"/>
            <a:ext cx="137160" cy="6446520"/>
            <a:chOff x="0" y="0"/>
            <a:chExt cx="182880" cy="859536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82880" cy="8595360"/>
            </a:xfrm>
            <a:custGeom>
              <a:avLst/>
              <a:gdLst/>
              <a:ahLst/>
              <a:cxnLst/>
              <a:rect r="r" b="b" t="t" l="l"/>
              <a:pathLst>
                <a:path h="859536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8595360"/>
                  </a:lnTo>
                  <a:lnTo>
                    <a:pt x="0" y="859536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3121640" y="2418588"/>
            <a:ext cx="372618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Management View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121640" y="3159252"/>
            <a:ext cx="3000080" cy="1547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If similar concerns appear from the same location, management now has a reason to investigate the pattern.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0" y="10094976"/>
            <a:ext cx="18287543" cy="192024"/>
            <a:chOff x="0" y="0"/>
            <a:chExt cx="24383390" cy="25603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4383364" cy="256032"/>
            </a:xfrm>
            <a:custGeom>
              <a:avLst/>
              <a:gdLst/>
              <a:ahLst/>
              <a:cxnLst/>
              <a:rect r="r" b="b" t="t" l="l"/>
              <a:pathLst>
                <a:path h="256032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256032"/>
                  </a:lnTo>
                  <a:lnTo>
                    <a:pt x="0" y="256032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5293340" y="9368028"/>
            <a:ext cx="2125980" cy="534533"/>
            <a:chOff x="0" y="0"/>
            <a:chExt cx="2834640" cy="712711"/>
          </a:xfrm>
        </p:grpSpPr>
        <p:sp>
          <p:nvSpPr>
            <p:cNvPr name="Freeform 29" id="29" descr="image(14).png"/>
            <p:cNvSpPr/>
            <p:nvPr/>
          </p:nvSpPr>
          <p:spPr>
            <a:xfrm flipH="false" flipV="false" rot="0">
              <a:off x="0" y="0"/>
              <a:ext cx="2834640" cy="712724"/>
            </a:xfrm>
            <a:custGeom>
              <a:avLst/>
              <a:gdLst/>
              <a:ahLst/>
              <a:cxnLst/>
              <a:rect r="r" b="b" t="t" l="l"/>
              <a:pathLst>
                <a:path h="712724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712724"/>
                  </a:lnTo>
                  <a:lnTo>
                    <a:pt x="0" y="712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1"/>
              </a:stretch>
            </a:blipFill>
          </p:spPr>
        </p:sp>
      </p:grpSp>
      <p:sp>
        <p:nvSpPr>
          <p:cNvPr name="TextBox 30" id="30"/>
          <p:cNvSpPr txBox="true"/>
          <p:nvPr/>
        </p:nvSpPr>
        <p:spPr>
          <a:xfrm rot="0">
            <a:off x="845820" y="9564624"/>
            <a:ext cx="502920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82980" y="566928"/>
            <a:ext cx="16276320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6. Customer + Employee Feedback Together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4128" y="1499616"/>
            <a:ext cx="1572768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The strongest picture can come from multiple perspectives.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1556" y="2118836"/>
            <a:ext cx="7558088" cy="2346008"/>
            <a:chOff x="0" y="0"/>
            <a:chExt cx="10077450" cy="31280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077450" cy="3128010"/>
            </a:xfrm>
            <a:custGeom>
              <a:avLst/>
              <a:gdLst/>
              <a:ahLst/>
              <a:cxnLst/>
              <a:rect r="r" b="b" t="t" l="l"/>
              <a:pathLst>
                <a:path h="3128010" w="10077450">
                  <a:moveTo>
                    <a:pt x="0" y="521335"/>
                  </a:moveTo>
                  <a:cubicBezTo>
                    <a:pt x="0" y="233426"/>
                    <a:pt x="233426" y="0"/>
                    <a:pt x="521335" y="0"/>
                  </a:cubicBezTo>
                  <a:lnTo>
                    <a:pt x="9556115" y="0"/>
                  </a:lnTo>
                  <a:cubicBezTo>
                    <a:pt x="9844024" y="0"/>
                    <a:pt x="10077450" y="233426"/>
                    <a:pt x="10077450" y="521335"/>
                  </a:cubicBezTo>
                  <a:lnTo>
                    <a:pt x="10077450" y="2606675"/>
                  </a:lnTo>
                  <a:cubicBezTo>
                    <a:pt x="10077450" y="2894584"/>
                    <a:pt x="9844024" y="3128010"/>
                    <a:pt x="9556115" y="3128010"/>
                  </a:cubicBezTo>
                  <a:lnTo>
                    <a:pt x="521335" y="3128010"/>
                  </a:lnTo>
                  <a:cubicBezTo>
                    <a:pt x="233426" y="3128010"/>
                    <a:pt x="0" y="2894584"/>
                    <a:pt x="0" y="26066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2125980"/>
            <a:ext cx="137160" cy="2331720"/>
            <a:chOff x="0" y="0"/>
            <a:chExt cx="182880" cy="31089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80" cy="3108960"/>
            </a:xfrm>
            <a:custGeom>
              <a:avLst/>
              <a:gdLst/>
              <a:ahLst/>
              <a:cxnLst/>
              <a:rect r="r" b="b" t="t" l="l"/>
              <a:pathLst>
                <a:path h="310896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108960"/>
                  </a:lnTo>
                  <a:lnTo>
                    <a:pt x="0" y="310896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463040" y="2418588"/>
            <a:ext cx="67437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Customer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63040" y="3159252"/>
            <a:ext cx="6743700" cy="29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“The service was poor, and my order took too long”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9251156" y="2118836"/>
            <a:ext cx="7558088" cy="2346008"/>
            <a:chOff x="0" y="0"/>
            <a:chExt cx="10077450" cy="312801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077450" cy="3128010"/>
            </a:xfrm>
            <a:custGeom>
              <a:avLst/>
              <a:gdLst/>
              <a:ahLst/>
              <a:cxnLst/>
              <a:rect r="r" b="b" t="t" l="l"/>
              <a:pathLst>
                <a:path h="3128010" w="10077450">
                  <a:moveTo>
                    <a:pt x="0" y="521335"/>
                  </a:moveTo>
                  <a:cubicBezTo>
                    <a:pt x="0" y="233426"/>
                    <a:pt x="233426" y="0"/>
                    <a:pt x="521335" y="0"/>
                  </a:cubicBezTo>
                  <a:lnTo>
                    <a:pt x="9556115" y="0"/>
                  </a:lnTo>
                  <a:cubicBezTo>
                    <a:pt x="9844024" y="0"/>
                    <a:pt x="10077450" y="233426"/>
                    <a:pt x="10077450" y="521335"/>
                  </a:cubicBezTo>
                  <a:lnTo>
                    <a:pt x="10077450" y="2606675"/>
                  </a:lnTo>
                  <a:cubicBezTo>
                    <a:pt x="10077450" y="2894584"/>
                    <a:pt x="9844024" y="3128010"/>
                    <a:pt x="9556115" y="3128010"/>
                  </a:cubicBezTo>
                  <a:lnTo>
                    <a:pt x="521335" y="3128010"/>
                  </a:lnTo>
                  <a:cubicBezTo>
                    <a:pt x="233426" y="3128010"/>
                    <a:pt x="0" y="2894584"/>
                    <a:pt x="0" y="26066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9258300" y="2125980"/>
            <a:ext cx="137160" cy="2331720"/>
            <a:chOff x="0" y="0"/>
            <a:chExt cx="182880" cy="310896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2880" cy="3108960"/>
            </a:xfrm>
            <a:custGeom>
              <a:avLst/>
              <a:gdLst/>
              <a:ahLst/>
              <a:cxnLst/>
              <a:rect r="r" b="b" t="t" l="l"/>
              <a:pathLst>
                <a:path h="310896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108960"/>
                  </a:lnTo>
                  <a:lnTo>
                    <a:pt x="0" y="310896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9692640" y="2418588"/>
            <a:ext cx="67437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Employee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92640" y="3159252"/>
            <a:ext cx="6743700" cy="29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“We are short-staffed during the evening.”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021556" y="5136356"/>
            <a:ext cx="7558088" cy="2346008"/>
            <a:chOff x="0" y="0"/>
            <a:chExt cx="10077450" cy="312801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077450" cy="3128010"/>
            </a:xfrm>
            <a:custGeom>
              <a:avLst/>
              <a:gdLst/>
              <a:ahLst/>
              <a:cxnLst/>
              <a:rect r="r" b="b" t="t" l="l"/>
              <a:pathLst>
                <a:path h="3128010" w="10077450">
                  <a:moveTo>
                    <a:pt x="0" y="521335"/>
                  </a:moveTo>
                  <a:cubicBezTo>
                    <a:pt x="0" y="233426"/>
                    <a:pt x="233426" y="0"/>
                    <a:pt x="521335" y="0"/>
                  </a:cubicBezTo>
                  <a:lnTo>
                    <a:pt x="9556115" y="0"/>
                  </a:lnTo>
                  <a:cubicBezTo>
                    <a:pt x="9844024" y="0"/>
                    <a:pt x="10077450" y="233426"/>
                    <a:pt x="10077450" y="521335"/>
                  </a:cubicBezTo>
                  <a:lnTo>
                    <a:pt x="10077450" y="2606675"/>
                  </a:lnTo>
                  <a:cubicBezTo>
                    <a:pt x="10077450" y="2894584"/>
                    <a:pt x="9844024" y="3128010"/>
                    <a:pt x="9556115" y="3128010"/>
                  </a:cubicBezTo>
                  <a:lnTo>
                    <a:pt x="521335" y="3128010"/>
                  </a:lnTo>
                  <a:cubicBezTo>
                    <a:pt x="233426" y="3128010"/>
                    <a:pt x="0" y="2894584"/>
                    <a:pt x="0" y="26066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028700" y="5143500"/>
            <a:ext cx="137160" cy="2331720"/>
            <a:chOff x="0" y="0"/>
            <a:chExt cx="182880" cy="310896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82880" cy="3108960"/>
            </a:xfrm>
            <a:custGeom>
              <a:avLst/>
              <a:gdLst/>
              <a:ahLst/>
              <a:cxnLst/>
              <a:rect r="r" b="b" t="t" l="l"/>
              <a:pathLst>
                <a:path h="310896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108960"/>
                  </a:lnTo>
                  <a:lnTo>
                    <a:pt x="0" y="310896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463040" y="5436108"/>
            <a:ext cx="67437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Supervisor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63040" y="6176772"/>
            <a:ext cx="6743700" cy="29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“This concern is recurring every Friday and Saturday.”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9251156" y="5136356"/>
            <a:ext cx="7558088" cy="2346008"/>
            <a:chOff x="0" y="0"/>
            <a:chExt cx="10077450" cy="312801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077450" cy="3128010"/>
            </a:xfrm>
            <a:custGeom>
              <a:avLst/>
              <a:gdLst/>
              <a:ahLst/>
              <a:cxnLst/>
              <a:rect r="r" b="b" t="t" l="l"/>
              <a:pathLst>
                <a:path h="3128010" w="10077450">
                  <a:moveTo>
                    <a:pt x="0" y="521335"/>
                  </a:moveTo>
                  <a:cubicBezTo>
                    <a:pt x="0" y="233426"/>
                    <a:pt x="233426" y="0"/>
                    <a:pt x="521335" y="0"/>
                  </a:cubicBezTo>
                  <a:lnTo>
                    <a:pt x="9556115" y="0"/>
                  </a:lnTo>
                  <a:cubicBezTo>
                    <a:pt x="9844024" y="0"/>
                    <a:pt x="10077450" y="233426"/>
                    <a:pt x="10077450" y="521335"/>
                  </a:cubicBezTo>
                  <a:lnTo>
                    <a:pt x="10077450" y="2606675"/>
                  </a:lnTo>
                  <a:cubicBezTo>
                    <a:pt x="10077450" y="2894584"/>
                    <a:pt x="9844024" y="3128010"/>
                    <a:pt x="9556115" y="3128010"/>
                  </a:cubicBezTo>
                  <a:lnTo>
                    <a:pt x="521335" y="3128010"/>
                  </a:lnTo>
                  <a:cubicBezTo>
                    <a:pt x="233426" y="3128010"/>
                    <a:pt x="0" y="2894584"/>
                    <a:pt x="0" y="26066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9258300" y="5143500"/>
            <a:ext cx="137160" cy="2331720"/>
            <a:chOff x="0" y="0"/>
            <a:chExt cx="182880" cy="310896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82880" cy="3108960"/>
            </a:xfrm>
            <a:custGeom>
              <a:avLst/>
              <a:gdLst/>
              <a:ahLst/>
              <a:cxnLst/>
              <a:rect r="r" b="b" t="t" l="l"/>
              <a:pathLst>
                <a:path h="310896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108960"/>
                  </a:lnTo>
                  <a:lnTo>
                    <a:pt x="0" y="310896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9692640" y="5436108"/>
            <a:ext cx="674370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Management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692640" y="6176772"/>
            <a:ext cx="6743700" cy="1005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“The pattern needs investigation and action.”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63040" y="8275320"/>
            <a:ext cx="15316200" cy="594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true">
                <a:solidFill>
                  <a:srgbClr val="DA4E1E"/>
                </a:solidFill>
                <a:latin typeface="Aptos Bold"/>
                <a:ea typeface="Aptos Bold"/>
                <a:cs typeface="Aptos Bold"/>
                <a:sym typeface="Aptos Bold"/>
              </a:rPr>
              <a:t>Different perspectives can reveal the same underlying business problem.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0" y="10094976"/>
            <a:ext cx="18287543" cy="192024"/>
            <a:chOff x="0" y="0"/>
            <a:chExt cx="24383390" cy="25603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4383364" cy="256032"/>
            </a:xfrm>
            <a:custGeom>
              <a:avLst/>
              <a:gdLst/>
              <a:ahLst/>
              <a:cxnLst/>
              <a:rect r="r" b="b" t="t" l="l"/>
              <a:pathLst>
                <a:path h="256032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256032"/>
                  </a:lnTo>
                  <a:lnTo>
                    <a:pt x="0" y="256032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5293340" y="9368028"/>
            <a:ext cx="2125980" cy="534533"/>
            <a:chOff x="0" y="0"/>
            <a:chExt cx="2834640" cy="712711"/>
          </a:xfrm>
        </p:grpSpPr>
        <p:sp>
          <p:nvSpPr>
            <p:cNvPr name="Freeform 32" id="32" descr="image(14).png"/>
            <p:cNvSpPr/>
            <p:nvPr/>
          </p:nvSpPr>
          <p:spPr>
            <a:xfrm flipH="false" flipV="false" rot="0">
              <a:off x="0" y="0"/>
              <a:ext cx="2834640" cy="712724"/>
            </a:xfrm>
            <a:custGeom>
              <a:avLst/>
              <a:gdLst/>
              <a:ahLst/>
              <a:cxnLst/>
              <a:rect r="r" b="b" t="t" l="l"/>
              <a:pathLst>
                <a:path h="712724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712724"/>
                  </a:lnTo>
                  <a:lnTo>
                    <a:pt x="0" y="712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1"/>
              </a:stretch>
            </a:blipFill>
          </p:spPr>
        </p:sp>
      </p:grpSp>
      <p:sp>
        <p:nvSpPr>
          <p:cNvPr name="TextBox 33" id="33"/>
          <p:cNvSpPr txBox="true"/>
          <p:nvPr/>
        </p:nvSpPr>
        <p:spPr>
          <a:xfrm rot="0">
            <a:off x="845820" y="9564624"/>
            <a:ext cx="502920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82980" y="566928"/>
            <a:ext cx="16276320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7. Public Reviews vs VoiceFirst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4128" y="1499616"/>
            <a:ext cx="1572768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Different tools serve different purposes.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1556" y="1981676"/>
            <a:ext cx="7763828" cy="1180148"/>
            <a:chOff x="0" y="0"/>
            <a:chExt cx="10351770" cy="15735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351770" cy="1573530"/>
            </a:xfrm>
            <a:custGeom>
              <a:avLst/>
              <a:gdLst/>
              <a:ahLst/>
              <a:cxnLst/>
              <a:rect r="r" b="b" t="t" l="l"/>
              <a:pathLst>
                <a:path h="1573530" w="10351770">
                  <a:moveTo>
                    <a:pt x="0" y="262255"/>
                  </a:moveTo>
                  <a:cubicBezTo>
                    <a:pt x="0" y="117475"/>
                    <a:pt x="117475" y="0"/>
                    <a:pt x="262255" y="0"/>
                  </a:cubicBezTo>
                  <a:lnTo>
                    <a:pt x="10089515" y="0"/>
                  </a:lnTo>
                  <a:cubicBezTo>
                    <a:pt x="10234295" y="0"/>
                    <a:pt x="10351770" y="117475"/>
                    <a:pt x="10351770" y="262255"/>
                  </a:cubicBezTo>
                  <a:lnTo>
                    <a:pt x="10351770" y="1311275"/>
                  </a:lnTo>
                  <a:cubicBezTo>
                    <a:pt x="10351770" y="1456055"/>
                    <a:pt x="10234295" y="1573530"/>
                    <a:pt x="10089515" y="1573530"/>
                  </a:cubicBezTo>
                  <a:lnTo>
                    <a:pt x="262255" y="1573530"/>
                  </a:lnTo>
                  <a:cubicBezTo>
                    <a:pt x="117475" y="1573530"/>
                    <a:pt x="0" y="1456055"/>
                    <a:pt x="0" y="13112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1988820"/>
            <a:ext cx="137160" cy="1165860"/>
            <a:chOff x="0" y="0"/>
            <a:chExt cx="182880" cy="15544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1554480"/>
                  </a:lnTo>
                  <a:lnTo>
                    <a:pt x="0" y="155448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463040" y="2281428"/>
            <a:ext cx="69494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Public Review Platforms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9525476" y="1981676"/>
            <a:ext cx="7763828" cy="1180148"/>
            <a:chOff x="0" y="0"/>
            <a:chExt cx="10351770" cy="157353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51770" cy="1573530"/>
            </a:xfrm>
            <a:custGeom>
              <a:avLst/>
              <a:gdLst/>
              <a:ahLst/>
              <a:cxnLst/>
              <a:rect r="r" b="b" t="t" l="l"/>
              <a:pathLst>
                <a:path h="1573530" w="10351770">
                  <a:moveTo>
                    <a:pt x="0" y="262255"/>
                  </a:moveTo>
                  <a:cubicBezTo>
                    <a:pt x="0" y="117475"/>
                    <a:pt x="117475" y="0"/>
                    <a:pt x="262255" y="0"/>
                  </a:cubicBezTo>
                  <a:lnTo>
                    <a:pt x="10089515" y="0"/>
                  </a:lnTo>
                  <a:cubicBezTo>
                    <a:pt x="10234295" y="0"/>
                    <a:pt x="10351770" y="117475"/>
                    <a:pt x="10351770" y="262255"/>
                  </a:cubicBezTo>
                  <a:lnTo>
                    <a:pt x="10351770" y="1311275"/>
                  </a:lnTo>
                  <a:cubicBezTo>
                    <a:pt x="10351770" y="1456055"/>
                    <a:pt x="10234295" y="1573530"/>
                    <a:pt x="10089515" y="1573530"/>
                  </a:cubicBezTo>
                  <a:lnTo>
                    <a:pt x="262255" y="1573530"/>
                  </a:lnTo>
                  <a:cubicBezTo>
                    <a:pt x="117475" y="1573530"/>
                    <a:pt x="0" y="1456055"/>
                    <a:pt x="0" y="13112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9532620" y="1988820"/>
            <a:ext cx="137160" cy="1165860"/>
            <a:chOff x="0" y="0"/>
            <a:chExt cx="182880" cy="15544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28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1554480"/>
                  </a:lnTo>
                  <a:lnTo>
                    <a:pt x="0" y="155448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9966960" y="2281428"/>
            <a:ext cx="69494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VoiceFirst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021556" y="3421856"/>
            <a:ext cx="7763828" cy="672656"/>
            <a:chOff x="0" y="0"/>
            <a:chExt cx="10351770" cy="89687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351770" cy="896874"/>
            </a:xfrm>
            <a:custGeom>
              <a:avLst/>
              <a:gdLst/>
              <a:ahLst/>
              <a:cxnLst/>
              <a:rect r="r" b="b" t="t" l="l"/>
              <a:pathLst>
                <a:path h="896874" w="1035177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10202291" y="0"/>
                  </a:lnTo>
                  <a:cubicBezTo>
                    <a:pt x="10284841" y="0"/>
                    <a:pt x="10351770" y="66929"/>
                    <a:pt x="10351770" y="149479"/>
                  </a:cubicBezTo>
                  <a:lnTo>
                    <a:pt x="10351770" y="747395"/>
                  </a:lnTo>
                  <a:cubicBezTo>
                    <a:pt x="10351770" y="829945"/>
                    <a:pt x="10284841" y="896874"/>
                    <a:pt x="10202291" y="896874"/>
                  </a:cubicBezTo>
                  <a:lnTo>
                    <a:pt x="149479" y="896874"/>
                  </a:lnTo>
                  <a:cubicBezTo>
                    <a:pt x="66929" y="896874"/>
                    <a:pt x="0" y="829945"/>
                    <a:pt x="0" y="74739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10351770" cy="8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50"/>
                </a:lnSpc>
              </a:pPr>
              <a:r>
                <a:rPr lang="en-US" sz="1875">
                  <a:solidFill>
                    <a:srgbClr val="373737"/>
                  </a:solidFill>
                  <a:latin typeface="Aptos"/>
                  <a:ea typeface="Aptos"/>
                  <a:cs typeface="Aptos"/>
                  <a:sym typeface="Aptos"/>
                </a:rPr>
                <a:t>Public feedback, ratings and reputation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525476" y="3421856"/>
            <a:ext cx="7763828" cy="672656"/>
            <a:chOff x="0" y="0"/>
            <a:chExt cx="10351770" cy="89687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351770" cy="896874"/>
            </a:xfrm>
            <a:custGeom>
              <a:avLst/>
              <a:gdLst/>
              <a:ahLst/>
              <a:cxnLst/>
              <a:rect r="r" b="b" t="t" l="l"/>
              <a:pathLst>
                <a:path h="896874" w="1035177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10202291" y="0"/>
                  </a:lnTo>
                  <a:cubicBezTo>
                    <a:pt x="10284841" y="0"/>
                    <a:pt x="10351770" y="66929"/>
                    <a:pt x="10351770" y="149479"/>
                  </a:cubicBezTo>
                  <a:lnTo>
                    <a:pt x="10351770" y="747395"/>
                  </a:lnTo>
                  <a:cubicBezTo>
                    <a:pt x="10351770" y="829945"/>
                    <a:pt x="10284841" y="896874"/>
                    <a:pt x="10202291" y="896874"/>
                  </a:cubicBezTo>
                  <a:lnTo>
                    <a:pt x="149479" y="896874"/>
                  </a:lnTo>
                  <a:cubicBezTo>
                    <a:pt x="66929" y="896874"/>
                    <a:pt x="0" y="829945"/>
                    <a:pt x="0" y="74739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10351770" cy="8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50"/>
                </a:lnSpc>
              </a:pPr>
              <a:r>
                <a:rPr lang="en-US" sz="1875">
                  <a:solidFill>
                    <a:srgbClr val="373737"/>
                  </a:solidFill>
                  <a:latin typeface="Aptos"/>
                  <a:ea typeface="Aptos"/>
                  <a:cs typeface="Aptos"/>
                  <a:sym typeface="Aptos"/>
                </a:rPr>
                <a:t>Internal operational action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21556" y="4272248"/>
            <a:ext cx="7763828" cy="672656"/>
            <a:chOff x="0" y="0"/>
            <a:chExt cx="10351770" cy="89687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351770" cy="896874"/>
            </a:xfrm>
            <a:custGeom>
              <a:avLst/>
              <a:gdLst/>
              <a:ahLst/>
              <a:cxnLst/>
              <a:rect r="r" b="b" t="t" l="l"/>
              <a:pathLst>
                <a:path h="896874" w="1035177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10202291" y="0"/>
                  </a:lnTo>
                  <a:cubicBezTo>
                    <a:pt x="10284841" y="0"/>
                    <a:pt x="10351770" y="66929"/>
                    <a:pt x="10351770" y="149479"/>
                  </a:cubicBezTo>
                  <a:lnTo>
                    <a:pt x="10351770" y="747395"/>
                  </a:lnTo>
                  <a:cubicBezTo>
                    <a:pt x="10351770" y="829945"/>
                    <a:pt x="10284841" y="896874"/>
                    <a:pt x="10202291" y="896874"/>
                  </a:cubicBezTo>
                  <a:lnTo>
                    <a:pt x="149479" y="896874"/>
                  </a:lnTo>
                  <a:cubicBezTo>
                    <a:pt x="66929" y="896874"/>
                    <a:pt x="0" y="829945"/>
                    <a:pt x="0" y="74739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10351770" cy="8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50"/>
                </a:lnSpc>
              </a:pPr>
              <a:r>
                <a:rPr lang="en-US" sz="1875">
                  <a:solidFill>
                    <a:srgbClr val="373737"/>
                  </a:solidFill>
                  <a:latin typeface="Aptos"/>
                  <a:ea typeface="Aptos"/>
                  <a:cs typeface="Aptos"/>
                  <a:sym typeface="Aptos"/>
                </a:rPr>
                <a:t>Customers or employees share their experiences publicly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525476" y="4272248"/>
            <a:ext cx="7763828" cy="672656"/>
            <a:chOff x="0" y="0"/>
            <a:chExt cx="10351770" cy="89687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351770" cy="896874"/>
            </a:xfrm>
            <a:custGeom>
              <a:avLst/>
              <a:gdLst/>
              <a:ahLst/>
              <a:cxnLst/>
              <a:rect r="r" b="b" t="t" l="l"/>
              <a:pathLst>
                <a:path h="896874" w="1035177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10202291" y="0"/>
                  </a:lnTo>
                  <a:cubicBezTo>
                    <a:pt x="10284841" y="0"/>
                    <a:pt x="10351770" y="66929"/>
                    <a:pt x="10351770" y="149479"/>
                  </a:cubicBezTo>
                  <a:lnTo>
                    <a:pt x="10351770" y="747395"/>
                  </a:lnTo>
                  <a:cubicBezTo>
                    <a:pt x="10351770" y="829945"/>
                    <a:pt x="10284841" y="896874"/>
                    <a:pt x="10202291" y="896874"/>
                  </a:cubicBezTo>
                  <a:lnTo>
                    <a:pt x="149479" y="896874"/>
                  </a:lnTo>
                  <a:cubicBezTo>
                    <a:pt x="66929" y="896874"/>
                    <a:pt x="0" y="829945"/>
                    <a:pt x="0" y="74739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0"/>
              <a:ext cx="10351770" cy="8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50"/>
                </a:lnSpc>
              </a:pPr>
              <a:r>
                <a:rPr lang="en-US" sz="1875">
                  <a:solidFill>
                    <a:srgbClr val="373737"/>
                  </a:solidFill>
                  <a:latin typeface="Aptos"/>
                  <a:ea typeface="Aptos"/>
                  <a:cs typeface="Aptos"/>
                  <a:sym typeface="Aptos"/>
                </a:rPr>
                <a:t>Customer / employee can raise issues internally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21556" y="5122640"/>
            <a:ext cx="7763828" cy="672656"/>
            <a:chOff x="0" y="0"/>
            <a:chExt cx="10351770" cy="89687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351770" cy="896874"/>
            </a:xfrm>
            <a:custGeom>
              <a:avLst/>
              <a:gdLst/>
              <a:ahLst/>
              <a:cxnLst/>
              <a:rect r="r" b="b" t="t" l="l"/>
              <a:pathLst>
                <a:path h="896874" w="1035177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10202291" y="0"/>
                  </a:lnTo>
                  <a:cubicBezTo>
                    <a:pt x="10284841" y="0"/>
                    <a:pt x="10351770" y="66929"/>
                    <a:pt x="10351770" y="149479"/>
                  </a:cubicBezTo>
                  <a:lnTo>
                    <a:pt x="10351770" y="747395"/>
                  </a:lnTo>
                  <a:cubicBezTo>
                    <a:pt x="10351770" y="829945"/>
                    <a:pt x="10284841" y="896874"/>
                    <a:pt x="10202291" y="896874"/>
                  </a:cubicBezTo>
                  <a:lnTo>
                    <a:pt x="149479" y="896874"/>
                  </a:lnTo>
                  <a:cubicBezTo>
                    <a:pt x="66929" y="896874"/>
                    <a:pt x="0" y="829945"/>
                    <a:pt x="0" y="74739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0"/>
              <a:ext cx="10351770" cy="8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50"/>
                </a:lnSpc>
              </a:pPr>
              <a:r>
                <a:rPr lang="en-US" sz="1875">
                  <a:solidFill>
                    <a:srgbClr val="373737"/>
                  </a:solidFill>
                  <a:latin typeface="Aptos"/>
                  <a:ea typeface="Aptos"/>
                  <a:cs typeface="Aptos"/>
                  <a:sym typeface="Aptos"/>
                </a:rPr>
                <a:t>Focused on ratings, reviews and experiences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525476" y="5122640"/>
            <a:ext cx="7763828" cy="672656"/>
            <a:chOff x="0" y="0"/>
            <a:chExt cx="10351770" cy="89687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351770" cy="896874"/>
            </a:xfrm>
            <a:custGeom>
              <a:avLst/>
              <a:gdLst/>
              <a:ahLst/>
              <a:cxnLst/>
              <a:rect r="r" b="b" t="t" l="l"/>
              <a:pathLst>
                <a:path h="896874" w="1035177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10202291" y="0"/>
                  </a:lnTo>
                  <a:cubicBezTo>
                    <a:pt x="10284841" y="0"/>
                    <a:pt x="10351770" y="66929"/>
                    <a:pt x="10351770" y="149479"/>
                  </a:cubicBezTo>
                  <a:lnTo>
                    <a:pt x="10351770" y="747395"/>
                  </a:lnTo>
                  <a:cubicBezTo>
                    <a:pt x="10351770" y="829945"/>
                    <a:pt x="10284841" y="896874"/>
                    <a:pt x="10202291" y="896874"/>
                  </a:cubicBezTo>
                  <a:lnTo>
                    <a:pt x="149479" y="896874"/>
                  </a:lnTo>
                  <a:cubicBezTo>
                    <a:pt x="66929" y="896874"/>
                    <a:pt x="0" y="829945"/>
                    <a:pt x="0" y="74739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10351770" cy="8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50"/>
                </a:lnSpc>
              </a:pPr>
              <a:r>
                <a:rPr lang="en-US" sz="1875">
                  <a:solidFill>
                    <a:srgbClr val="373737"/>
                  </a:solidFill>
                  <a:latin typeface="Aptos"/>
                  <a:ea typeface="Aptos"/>
                  <a:cs typeface="Aptos"/>
                  <a:sym typeface="Aptos"/>
                </a:rPr>
                <a:t>Concern, ownership and resolution focused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21556" y="5973032"/>
            <a:ext cx="7763828" cy="672656"/>
            <a:chOff x="0" y="0"/>
            <a:chExt cx="10351770" cy="89687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0351770" cy="896874"/>
            </a:xfrm>
            <a:custGeom>
              <a:avLst/>
              <a:gdLst/>
              <a:ahLst/>
              <a:cxnLst/>
              <a:rect r="r" b="b" t="t" l="l"/>
              <a:pathLst>
                <a:path h="896874" w="1035177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10202291" y="0"/>
                  </a:lnTo>
                  <a:cubicBezTo>
                    <a:pt x="10284841" y="0"/>
                    <a:pt x="10351770" y="66929"/>
                    <a:pt x="10351770" y="149479"/>
                  </a:cubicBezTo>
                  <a:lnTo>
                    <a:pt x="10351770" y="747395"/>
                  </a:lnTo>
                  <a:cubicBezTo>
                    <a:pt x="10351770" y="829945"/>
                    <a:pt x="10284841" y="896874"/>
                    <a:pt x="10202291" y="896874"/>
                  </a:cubicBezTo>
                  <a:lnTo>
                    <a:pt x="149479" y="896874"/>
                  </a:lnTo>
                  <a:cubicBezTo>
                    <a:pt x="66929" y="896874"/>
                    <a:pt x="0" y="829945"/>
                    <a:pt x="0" y="74739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10351770" cy="8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50"/>
                </a:lnSpc>
              </a:pPr>
              <a:r>
                <a:rPr lang="en-US" sz="1875">
                  <a:solidFill>
                    <a:srgbClr val="373737"/>
                  </a:solidFill>
                  <a:latin typeface="Aptos"/>
                  <a:ea typeface="Aptos"/>
                  <a:cs typeface="Aptos"/>
                  <a:sym typeface="Aptos"/>
                </a:rPr>
                <a:t>Review is visible to the public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9525476" y="5973032"/>
            <a:ext cx="7763828" cy="672656"/>
            <a:chOff x="0" y="0"/>
            <a:chExt cx="10351770" cy="896874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0351770" cy="896874"/>
            </a:xfrm>
            <a:custGeom>
              <a:avLst/>
              <a:gdLst/>
              <a:ahLst/>
              <a:cxnLst/>
              <a:rect r="r" b="b" t="t" l="l"/>
              <a:pathLst>
                <a:path h="896874" w="1035177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10202291" y="0"/>
                  </a:lnTo>
                  <a:cubicBezTo>
                    <a:pt x="10284841" y="0"/>
                    <a:pt x="10351770" y="66929"/>
                    <a:pt x="10351770" y="149479"/>
                  </a:cubicBezTo>
                  <a:lnTo>
                    <a:pt x="10351770" y="747395"/>
                  </a:lnTo>
                  <a:cubicBezTo>
                    <a:pt x="10351770" y="829945"/>
                    <a:pt x="10284841" y="896874"/>
                    <a:pt x="10202291" y="896874"/>
                  </a:cubicBezTo>
                  <a:lnTo>
                    <a:pt x="149479" y="896874"/>
                  </a:lnTo>
                  <a:cubicBezTo>
                    <a:pt x="66929" y="896874"/>
                    <a:pt x="0" y="829945"/>
                    <a:pt x="0" y="74739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10351770" cy="8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50"/>
                </a:lnSpc>
              </a:pPr>
              <a:r>
                <a:rPr lang="en-US" sz="1875">
                  <a:solidFill>
                    <a:srgbClr val="373737"/>
                  </a:solidFill>
                  <a:latin typeface="Aptos"/>
                  <a:ea typeface="Aptos"/>
                  <a:cs typeface="Aptos"/>
                  <a:sym typeface="Aptos"/>
                </a:rPr>
                <a:t>Information can be routed to responsible teams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021556" y="6823424"/>
            <a:ext cx="7763828" cy="672656"/>
            <a:chOff x="0" y="0"/>
            <a:chExt cx="10351770" cy="896874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0351770" cy="896874"/>
            </a:xfrm>
            <a:custGeom>
              <a:avLst/>
              <a:gdLst/>
              <a:ahLst/>
              <a:cxnLst/>
              <a:rect r="r" b="b" t="t" l="l"/>
              <a:pathLst>
                <a:path h="896874" w="1035177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10202291" y="0"/>
                  </a:lnTo>
                  <a:cubicBezTo>
                    <a:pt x="10284841" y="0"/>
                    <a:pt x="10351770" y="66929"/>
                    <a:pt x="10351770" y="149479"/>
                  </a:cubicBezTo>
                  <a:lnTo>
                    <a:pt x="10351770" y="747395"/>
                  </a:lnTo>
                  <a:cubicBezTo>
                    <a:pt x="10351770" y="829945"/>
                    <a:pt x="10284841" y="896874"/>
                    <a:pt x="10202291" y="896874"/>
                  </a:cubicBezTo>
                  <a:lnTo>
                    <a:pt x="149479" y="896874"/>
                  </a:lnTo>
                  <a:cubicBezTo>
                    <a:pt x="66929" y="896874"/>
                    <a:pt x="0" y="829945"/>
                    <a:pt x="0" y="74739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0" y="0"/>
              <a:ext cx="10351770" cy="8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50"/>
                </a:lnSpc>
              </a:pPr>
              <a:r>
                <a:rPr lang="en-US" sz="1875">
                  <a:solidFill>
                    <a:srgbClr val="373737"/>
                  </a:solidFill>
                  <a:latin typeface="Aptos"/>
                  <a:ea typeface="Aptos"/>
                  <a:cs typeface="Aptos"/>
                  <a:sym typeface="Aptos"/>
                </a:rPr>
                <a:t>Primarily shows individual experiences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9525476" y="6823424"/>
            <a:ext cx="7763828" cy="672656"/>
            <a:chOff x="0" y="0"/>
            <a:chExt cx="10351770" cy="896874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0351770" cy="896874"/>
            </a:xfrm>
            <a:custGeom>
              <a:avLst/>
              <a:gdLst/>
              <a:ahLst/>
              <a:cxnLst/>
              <a:rect r="r" b="b" t="t" l="l"/>
              <a:pathLst>
                <a:path h="896874" w="1035177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10202291" y="0"/>
                  </a:lnTo>
                  <a:cubicBezTo>
                    <a:pt x="10284841" y="0"/>
                    <a:pt x="10351770" y="66929"/>
                    <a:pt x="10351770" y="149479"/>
                  </a:cubicBezTo>
                  <a:lnTo>
                    <a:pt x="10351770" y="747395"/>
                  </a:lnTo>
                  <a:cubicBezTo>
                    <a:pt x="10351770" y="829945"/>
                    <a:pt x="10284841" y="896874"/>
                    <a:pt x="10202291" y="896874"/>
                  </a:cubicBezTo>
                  <a:lnTo>
                    <a:pt x="149479" y="896874"/>
                  </a:lnTo>
                  <a:cubicBezTo>
                    <a:pt x="66929" y="896874"/>
                    <a:pt x="0" y="829945"/>
                    <a:pt x="0" y="74739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0"/>
              <a:ext cx="10351770" cy="8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50"/>
                </a:lnSpc>
              </a:pPr>
              <a:r>
                <a:rPr lang="en-US" sz="1875">
                  <a:solidFill>
                    <a:srgbClr val="373737"/>
                  </a:solidFill>
                  <a:latin typeface="Aptos"/>
                  <a:ea typeface="Aptos"/>
                  <a:cs typeface="Aptos"/>
                  <a:sym typeface="Aptos"/>
                </a:rPr>
                <a:t>Can help identify recurring patterns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021556" y="7673816"/>
            <a:ext cx="7763828" cy="672656"/>
            <a:chOff x="0" y="0"/>
            <a:chExt cx="10351770" cy="896874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0351770" cy="896874"/>
            </a:xfrm>
            <a:custGeom>
              <a:avLst/>
              <a:gdLst/>
              <a:ahLst/>
              <a:cxnLst/>
              <a:rect r="r" b="b" t="t" l="l"/>
              <a:pathLst>
                <a:path h="896874" w="1035177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10202291" y="0"/>
                  </a:lnTo>
                  <a:cubicBezTo>
                    <a:pt x="10284841" y="0"/>
                    <a:pt x="10351770" y="66929"/>
                    <a:pt x="10351770" y="149479"/>
                  </a:cubicBezTo>
                  <a:lnTo>
                    <a:pt x="10351770" y="747395"/>
                  </a:lnTo>
                  <a:cubicBezTo>
                    <a:pt x="10351770" y="829945"/>
                    <a:pt x="10284841" y="896874"/>
                    <a:pt x="10202291" y="896874"/>
                  </a:cubicBezTo>
                  <a:lnTo>
                    <a:pt x="149479" y="896874"/>
                  </a:lnTo>
                  <a:cubicBezTo>
                    <a:pt x="66929" y="896874"/>
                    <a:pt x="0" y="829945"/>
                    <a:pt x="0" y="74739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0"/>
              <a:ext cx="10351770" cy="8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50"/>
                </a:lnSpc>
              </a:pPr>
              <a:r>
                <a:rPr lang="en-US" sz="1875">
                  <a:solidFill>
                    <a:srgbClr val="373737"/>
                  </a:solidFill>
                  <a:latin typeface="Aptos"/>
                  <a:ea typeface="Aptos"/>
                  <a:cs typeface="Aptos"/>
                  <a:sym typeface="Aptos"/>
                </a:rPr>
                <a:t>Business responds to reviews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9525476" y="7673816"/>
            <a:ext cx="7763828" cy="672656"/>
            <a:chOff x="0" y="0"/>
            <a:chExt cx="10351770" cy="896874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0351770" cy="896874"/>
            </a:xfrm>
            <a:custGeom>
              <a:avLst/>
              <a:gdLst/>
              <a:ahLst/>
              <a:cxnLst/>
              <a:rect r="r" b="b" t="t" l="l"/>
              <a:pathLst>
                <a:path h="896874" w="1035177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10202291" y="0"/>
                  </a:lnTo>
                  <a:cubicBezTo>
                    <a:pt x="10284841" y="0"/>
                    <a:pt x="10351770" y="66929"/>
                    <a:pt x="10351770" y="149479"/>
                  </a:cubicBezTo>
                  <a:lnTo>
                    <a:pt x="10351770" y="747395"/>
                  </a:lnTo>
                  <a:cubicBezTo>
                    <a:pt x="10351770" y="829945"/>
                    <a:pt x="10284841" y="896874"/>
                    <a:pt x="10202291" y="896874"/>
                  </a:cubicBezTo>
                  <a:lnTo>
                    <a:pt x="149479" y="896874"/>
                  </a:lnTo>
                  <a:cubicBezTo>
                    <a:pt x="66929" y="896874"/>
                    <a:pt x="0" y="829945"/>
                    <a:pt x="0" y="74739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  <p:sp>
          <p:nvSpPr>
            <p:cNvPr name="TextBox 49" id="49"/>
            <p:cNvSpPr txBox="true"/>
            <p:nvPr/>
          </p:nvSpPr>
          <p:spPr>
            <a:xfrm>
              <a:off x="0" y="0"/>
              <a:ext cx="10351770" cy="896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50"/>
                </a:lnSpc>
              </a:pPr>
              <a:r>
                <a:rPr lang="en-US" sz="1875">
                  <a:solidFill>
                    <a:srgbClr val="373737"/>
                  </a:solidFill>
                  <a:latin typeface="Aptos"/>
                  <a:ea typeface="Aptos"/>
                  <a:cs typeface="Aptos"/>
                  <a:sym typeface="Aptos"/>
                </a:rPr>
                <a:t>Management can track action and escalation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0" y="10094976"/>
            <a:ext cx="18287543" cy="192024"/>
            <a:chOff x="0" y="0"/>
            <a:chExt cx="24383390" cy="256032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24383364" cy="256032"/>
            </a:xfrm>
            <a:custGeom>
              <a:avLst/>
              <a:gdLst/>
              <a:ahLst/>
              <a:cxnLst/>
              <a:rect r="r" b="b" t="t" l="l"/>
              <a:pathLst>
                <a:path h="256032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256032"/>
                  </a:lnTo>
                  <a:lnTo>
                    <a:pt x="0" y="256032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grpSp>
        <p:nvGrpSpPr>
          <p:cNvPr name="Group 52" id="52"/>
          <p:cNvGrpSpPr/>
          <p:nvPr/>
        </p:nvGrpSpPr>
        <p:grpSpPr>
          <a:xfrm rot="0">
            <a:off x="15293340" y="9368028"/>
            <a:ext cx="2125980" cy="534533"/>
            <a:chOff x="0" y="0"/>
            <a:chExt cx="2834640" cy="712711"/>
          </a:xfrm>
        </p:grpSpPr>
        <p:sp>
          <p:nvSpPr>
            <p:cNvPr name="Freeform 53" id="53" descr="image(14).png"/>
            <p:cNvSpPr/>
            <p:nvPr/>
          </p:nvSpPr>
          <p:spPr>
            <a:xfrm flipH="false" flipV="false" rot="0">
              <a:off x="0" y="0"/>
              <a:ext cx="2834640" cy="712724"/>
            </a:xfrm>
            <a:custGeom>
              <a:avLst/>
              <a:gdLst/>
              <a:ahLst/>
              <a:cxnLst/>
              <a:rect r="r" b="b" t="t" l="l"/>
              <a:pathLst>
                <a:path h="712724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712724"/>
                  </a:lnTo>
                  <a:lnTo>
                    <a:pt x="0" y="712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1"/>
              </a:stretch>
            </a:blipFill>
          </p:spPr>
        </p:sp>
      </p:grpSp>
      <p:sp>
        <p:nvSpPr>
          <p:cNvPr name="TextBox 54" id="54"/>
          <p:cNvSpPr txBox="true"/>
          <p:nvPr/>
        </p:nvSpPr>
        <p:spPr>
          <a:xfrm rot="0">
            <a:off x="845820" y="9564624"/>
            <a:ext cx="502920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82980" y="566928"/>
            <a:ext cx="16276320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8. What Management Can Learn From VoiceFirst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4128" y="1499616"/>
            <a:ext cx="1572768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The value is not just the report — it is the information around the report.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1556" y="2118836"/>
            <a:ext cx="5020628" cy="2414588"/>
            <a:chOff x="0" y="0"/>
            <a:chExt cx="6694170" cy="32194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694170" cy="3219450"/>
            </a:xfrm>
            <a:custGeom>
              <a:avLst/>
              <a:gdLst/>
              <a:ahLst/>
              <a:cxnLst/>
              <a:rect r="r" b="b" t="t" l="l"/>
              <a:pathLst>
                <a:path h="3219450" w="669417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6157595" y="0"/>
                  </a:lnTo>
                  <a:cubicBezTo>
                    <a:pt x="6453886" y="0"/>
                    <a:pt x="6694170" y="240284"/>
                    <a:pt x="6694170" y="536575"/>
                  </a:cubicBezTo>
                  <a:lnTo>
                    <a:pt x="6694170" y="2682875"/>
                  </a:lnTo>
                  <a:cubicBezTo>
                    <a:pt x="6694170" y="2979166"/>
                    <a:pt x="6453886" y="3219450"/>
                    <a:pt x="615759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2125980"/>
            <a:ext cx="137160" cy="2400300"/>
            <a:chOff x="0" y="0"/>
            <a:chExt cx="182880" cy="3200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463040" y="2418588"/>
            <a:ext cx="4206240" cy="381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Recurring Issues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63040" y="3159252"/>
            <a:ext cx="4206240" cy="1074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Which problems appear repeatedly?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672548" y="2118836"/>
            <a:ext cx="5020628" cy="2414588"/>
            <a:chOff x="0" y="0"/>
            <a:chExt cx="6694170" cy="32194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694170" cy="3219450"/>
            </a:xfrm>
            <a:custGeom>
              <a:avLst/>
              <a:gdLst/>
              <a:ahLst/>
              <a:cxnLst/>
              <a:rect r="r" b="b" t="t" l="l"/>
              <a:pathLst>
                <a:path h="3219450" w="669417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6157595" y="0"/>
                  </a:lnTo>
                  <a:cubicBezTo>
                    <a:pt x="6453886" y="0"/>
                    <a:pt x="6694170" y="240284"/>
                    <a:pt x="6694170" y="536575"/>
                  </a:cubicBezTo>
                  <a:lnTo>
                    <a:pt x="6694170" y="2682875"/>
                  </a:lnTo>
                  <a:cubicBezTo>
                    <a:pt x="6694170" y="2979166"/>
                    <a:pt x="6453886" y="3219450"/>
                    <a:pt x="615759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6679692" y="2125980"/>
            <a:ext cx="137160" cy="2400300"/>
            <a:chOff x="0" y="0"/>
            <a:chExt cx="182880" cy="3200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7114032" y="2418588"/>
            <a:ext cx="42062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Locations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114032" y="3159252"/>
            <a:ext cx="4206240" cy="1074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Where are concerns concentrated?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2323540" y="2118836"/>
            <a:ext cx="5020628" cy="2414588"/>
            <a:chOff x="0" y="0"/>
            <a:chExt cx="6694170" cy="321945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694170" cy="3219450"/>
            </a:xfrm>
            <a:custGeom>
              <a:avLst/>
              <a:gdLst/>
              <a:ahLst/>
              <a:cxnLst/>
              <a:rect r="r" b="b" t="t" l="l"/>
              <a:pathLst>
                <a:path h="3219450" w="669417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6157595" y="0"/>
                  </a:lnTo>
                  <a:cubicBezTo>
                    <a:pt x="6453886" y="0"/>
                    <a:pt x="6694170" y="240284"/>
                    <a:pt x="6694170" y="536575"/>
                  </a:cubicBezTo>
                  <a:lnTo>
                    <a:pt x="6694170" y="2682875"/>
                  </a:lnTo>
                  <a:cubicBezTo>
                    <a:pt x="6694170" y="2979166"/>
                    <a:pt x="6453886" y="3219450"/>
                    <a:pt x="615759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2330684" y="2125980"/>
            <a:ext cx="137160" cy="2400300"/>
            <a:chOff x="0" y="0"/>
            <a:chExt cx="182880" cy="3200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2765024" y="2418588"/>
            <a:ext cx="42062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Categories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765024" y="3159252"/>
            <a:ext cx="4206240" cy="1074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What types of concerns are increasing?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021556" y="5273516"/>
            <a:ext cx="5020628" cy="2414588"/>
            <a:chOff x="0" y="0"/>
            <a:chExt cx="6694170" cy="32194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694170" cy="3219450"/>
            </a:xfrm>
            <a:custGeom>
              <a:avLst/>
              <a:gdLst/>
              <a:ahLst/>
              <a:cxnLst/>
              <a:rect r="r" b="b" t="t" l="l"/>
              <a:pathLst>
                <a:path h="3219450" w="669417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6157595" y="0"/>
                  </a:lnTo>
                  <a:cubicBezTo>
                    <a:pt x="6453886" y="0"/>
                    <a:pt x="6694170" y="240284"/>
                    <a:pt x="6694170" y="536575"/>
                  </a:cubicBezTo>
                  <a:lnTo>
                    <a:pt x="6694170" y="2682875"/>
                  </a:lnTo>
                  <a:cubicBezTo>
                    <a:pt x="6694170" y="2979166"/>
                    <a:pt x="6453886" y="3219450"/>
                    <a:pt x="615759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1028700" y="5280660"/>
            <a:ext cx="137160" cy="2400300"/>
            <a:chOff x="0" y="0"/>
            <a:chExt cx="182880" cy="32004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1463040" y="5573268"/>
            <a:ext cx="42062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Resolution Time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63040" y="6313932"/>
            <a:ext cx="4206240" cy="1074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How quickly are concerns being addressed?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6672548" y="5273516"/>
            <a:ext cx="5020628" cy="2414588"/>
            <a:chOff x="0" y="0"/>
            <a:chExt cx="6694170" cy="321945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694170" cy="3219450"/>
            </a:xfrm>
            <a:custGeom>
              <a:avLst/>
              <a:gdLst/>
              <a:ahLst/>
              <a:cxnLst/>
              <a:rect r="r" b="b" t="t" l="l"/>
              <a:pathLst>
                <a:path h="3219450" w="669417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6157595" y="0"/>
                  </a:lnTo>
                  <a:cubicBezTo>
                    <a:pt x="6453886" y="0"/>
                    <a:pt x="6694170" y="240284"/>
                    <a:pt x="6694170" y="536575"/>
                  </a:cubicBezTo>
                  <a:lnTo>
                    <a:pt x="6694170" y="2682875"/>
                  </a:lnTo>
                  <a:cubicBezTo>
                    <a:pt x="6694170" y="2979166"/>
                    <a:pt x="6453886" y="3219450"/>
                    <a:pt x="615759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6679692" y="5280660"/>
            <a:ext cx="137160" cy="2400300"/>
            <a:chOff x="0" y="0"/>
            <a:chExt cx="182880" cy="32004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7114032" y="5573268"/>
            <a:ext cx="42062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Ownership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114032" y="6313932"/>
            <a:ext cx="4206240" cy="1074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Who is responsible for action?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12323540" y="5273516"/>
            <a:ext cx="5020628" cy="2414588"/>
            <a:chOff x="0" y="0"/>
            <a:chExt cx="6694170" cy="321945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6694170" cy="3219450"/>
            </a:xfrm>
            <a:custGeom>
              <a:avLst/>
              <a:gdLst/>
              <a:ahLst/>
              <a:cxnLst/>
              <a:rect r="r" b="b" t="t" l="l"/>
              <a:pathLst>
                <a:path h="3219450" w="6694170">
                  <a:moveTo>
                    <a:pt x="0" y="536575"/>
                  </a:moveTo>
                  <a:cubicBezTo>
                    <a:pt x="0" y="240284"/>
                    <a:pt x="240284" y="0"/>
                    <a:pt x="536575" y="0"/>
                  </a:cubicBezTo>
                  <a:lnTo>
                    <a:pt x="6157595" y="0"/>
                  </a:lnTo>
                  <a:cubicBezTo>
                    <a:pt x="6453886" y="0"/>
                    <a:pt x="6694170" y="240284"/>
                    <a:pt x="6694170" y="536575"/>
                  </a:cubicBezTo>
                  <a:lnTo>
                    <a:pt x="6694170" y="2682875"/>
                  </a:lnTo>
                  <a:cubicBezTo>
                    <a:pt x="6694170" y="2979166"/>
                    <a:pt x="6453886" y="3219450"/>
                    <a:pt x="6157595" y="3219450"/>
                  </a:cubicBezTo>
                  <a:lnTo>
                    <a:pt x="536575" y="3219450"/>
                  </a:lnTo>
                  <a:cubicBezTo>
                    <a:pt x="240284" y="3219450"/>
                    <a:pt x="0" y="2979166"/>
                    <a:pt x="0" y="26828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12330684" y="5280660"/>
            <a:ext cx="137160" cy="2400300"/>
            <a:chOff x="0" y="0"/>
            <a:chExt cx="182880" cy="32004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82880" cy="3200400"/>
            </a:xfrm>
            <a:custGeom>
              <a:avLst/>
              <a:gdLst/>
              <a:ahLst/>
              <a:cxnLst/>
              <a:rect r="r" b="b" t="t" l="l"/>
              <a:pathLst>
                <a:path h="32004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00400"/>
                  </a:lnTo>
                  <a:lnTo>
                    <a:pt x="0" y="320040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38" id="38"/>
          <p:cNvSpPr txBox="true"/>
          <p:nvPr/>
        </p:nvSpPr>
        <p:spPr>
          <a:xfrm rot="0">
            <a:off x="12765024" y="5573268"/>
            <a:ext cx="42062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Improvement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2765024" y="6313932"/>
            <a:ext cx="4206240" cy="1074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Did the corrective action reduce recurrence?</a:t>
            </a:r>
          </a:p>
        </p:txBody>
      </p:sp>
      <p:grpSp>
        <p:nvGrpSpPr>
          <p:cNvPr name="Group 40" id="40"/>
          <p:cNvGrpSpPr/>
          <p:nvPr/>
        </p:nvGrpSpPr>
        <p:grpSpPr>
          <a:xfrm rot="0">
            <a:off x="0" y="10094976"/>
            <a:ext cx="18287543" cy="192024"/>
            <a:chOff x="0" y="0"/>
            <a:chExt cx="24383390" cy="256032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24383364" cy="256032"/>
            </a:xfrm>
            <a:custGeom>
              <a:avLst/>
              <a:gdLst/>
              <a:ahLst/>
              <a:cxnLst/>
              <a:rect r="r" b="b" t="t" l="l"/>
              <a:pathLst>
                <a:path h="256032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256032"/>
                  </a:lnTo>
                  <a:lnTo>
                    <a:pt x="0" y="256032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grpSp>
        <p:nvGrpSpPr>
          <p:cNvPr name="Group 42" id="42"/>
          <p:cNvGrpSpPr/>
          <p:nvPr/>
        </p:nvGrpSpPr>
        <p:grpSpPr>
          <a:xfrm rot="0">
            <a:off x="15293340" y="9368028"/>
            <a:ext cx="2125980" cy="534533"/>
            <a:chOff x="0" y="0"/>
            <a:chExt cx="2834640" cy="712711"/>
          </a:xfrm>
        </p:grpSpPr>
        <p:sp>
          <p:nvSpPr>
            <p:cNvPr name="Freeform 43" id="43" descr="image(14).png"/>
            <p:cNvSpPr/>
            <p:nvPr/>
          </p:nvSpPr>
          <p:spPr>
            <a:xfrm flipH="false" flipV="false" rot="0">
              <a:off x="0" y="0"/>
              <a:ext cx="2834640" cy="712724"/>
            </a:xfrm>
            <a:custGeom>
              <a:avLst/>
              <a:gdLst/>
              <a:ahLst/>
              <a:cxnLst/>
              <a:rect r="r" b="b" t="t" l="l"/>
              <a:pathLst>
                <a:path h="712724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712724"/>
                  </a:lnTo>
                  <a:lnTo>
                    <a:pt x="0" y="712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1"/>
              </a:stretch>
            </a:blipFill>
          </p:spPr>
        </p:sp>
      </p:grpSp>
      <p:sp>
        <p:nvSpPr>
          <p:cNvPr name="TextBox 44" id="44"/>
          <p:cNvSpPr txBox="true"/>
          <p:nvPr/>
        </p:nvSpPr>
        <p:spPr>
          <a:xfrm rot="0">
            <a:off x="845820" y="9564624"/>
            <a:ext cx="502920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82980" y="566928"/>
            <a:ext cx="16276320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9. From Public Feedback to Proactive Action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4128" y="1499616"/>
            <a:ext cx="1572768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VoiceFirst adds an internal action layer around everyday concerns.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617220" y="2880360"/>
            <a:ext cx="2948940" cy="2743200"/>
            <a:chOff x="0" y="0"/>
            <a:chExt cx="3931920" cy="3657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931920" cy="3657600"/>
            </a:xfrm>
            <a:custGeom>
              <a:avLst/>
              <a:gdLst/>
              <a:ahLst/>
              <a:cxnLst/>
              <a:rect r="r" b="b" t="t" l="l"/>
              <a:pathLst>
                <a:path h="3657600" w="393192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lnTo>
                    <a:pt x="3322320" y="0"/>
                  </a:lnTo>
                  <a:cubicBezTo>
                    <a:pt x="3658997" y="0"/>
                    <a:pt x="3931920" y="272923"/>
                    <a:pt x="3931920" y="609600"/>
                  </a:cubicBezTo>
                  <a:lnTo>
                    <a:pt x="3931920" y="3048000"/>
                  </a:lnTo>
                  <a:cubicBezTo>
                    <a:pt x="3931920" y="3384677"/>
                    <a:pt x="3658997" y="3657600"/>
                    <a:pt x="3322320" y="3657600"/>
                  </a:cubicBezTo>
                  <a:lnTo>
                    <a:pt x="609600" y="3657600"/>
                  </a:lnTo>
                  <a:cubicBezTo>
                    <a:pt x="272923" y="3657600"/>
                    <a:pt x="0" y="3384677"/>
                    <a:pt x="0" y="3048000"/>
                  </a:cubicBezTo>
                  <a:close/>
                </a:path>
              </a:pathLst>
            </a:custGeom>
            <a:solidFill>
              <a:srgbClr val="F1762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3931920" cy="3657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60"/>
                </a:lnSpc>
              </a:pPr>
              <a:r>
                <a:rPr lang="en-US" sz="25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CAPTURE</a:t>
              </a:r>
            </a:p>
            <a:p>
              <a:pPr algn="ctr">
                <a:lnSpc>
                  <a:spcPts val="1980"/>
                </a:lnSpc>
              </a:pPr>
              <a:r>
                <a:rPr lang="en-US" sz="16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Issue </a:t>
              </a:r>
              <a:r>
                <a:rPr lang="en-US" sz="16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is reported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3634740" y="3909060"/>
            <a:ext cx="342900" cy="521208"/>
            <a:chOff x="0" y="0"/>
            <a:chExt cx="457200" cy="69494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7200" cy="694944"/>
            </a:xfrm>
            <a:custGeom>
              <a:avLst/>
              <a:gdLst/>
              <a:ahLst/>
              <a:cxnLst/>
              <a:rect r="r" b="b" t="t" l="l"/>
              <a:pathLst>
                <a:path h="694944" w="457200">
                  <a:moveTo>
                    <a:pt x="0" y="173736"/>
                  </a:moveTo>
                  <a:lnTo>
                    <a:pt x="228600" y="173736"/>
                  </a:lnTo>
                  <a:lnTo>
                    <a:pt x="228600" y="0"/>
                  </a:lnTo>
                  <a:lnTo>
                    <a:pt x="457200" y="347472"/>
                  </a:lnTo>
                  <a:lnTo>
                    <a:pt x="228600" y="694944"/>
                  </a:lnTo>
                  <a:lnTo>
                    <a:pt x="228600" y="521208"/>
                  </a:lnTo>
                  <a:lnTo>
                    <a:pt x="0" y="521208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4114800" y="2880360"/>
            <a:ext cx="2948940" cy="2743200"/>
            <a:chOff x="0" y="0"/>
            <a:chExt cx="3931920" cy="36576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931920" cy="3657600"/>
            </a:xfrm>
            <a:custGeom>
              <a:avLst/>
              <a:gdLst/>
              <a:ahLst/>
              <a:cxnLst/>
              <a:rect r="r" b="b" t="t" l="l"/>
              <a:pathLst>
                <a:path h="3657600" w="393192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lnTo>
                    <a:pt x="3322320" y="0"/>
                  </a:lnTo>
                  <a:cubicBezTo>
                    <a:pt x="3658997" y="0"/>
                    <a:pt x="3931920" y="272923"/>
                    <a:pt x="3931920" y="609600"/>
                  </a:cubicBezTo>
                  <a:lnTo>
                    <a:pt x="3931920" y="3048000"/>
                  </a:lnTo>
                  <a:cubicBezTo>
                    <a:pt x="3931920" y="3384677"/>
                    <a:pt x="3658997" y="3657600"/>
                    <a:pt x="3322320" y="3657600"/>
                  </a:cubicBezTo>
                  <a:lnTo>
                    <a:pt x="609600" y="3657600"/>
                  </a:lnTo>
                  <a:cubicBezTo>
                    <a:pt x="272923" y="3657600"/>
                    <a:pt x="0" y="3384677"/>
                    <a:pt x="0" y="3048000"/>
                  </a:cubicBezTo>
                  <a:close/>
                </a:path>
              </a:pathLst>
            </a:custGeom>
            <a:solidFill>
              <a:srgbClr val="DA4E1E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3931920" cy="3657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60"/>
                </a:lnSpc>
              </a:pPr>
              <a:r>
                <a:rPr lang="en-US" sz="25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ROUTE</a:t>
              </a:r>
            </a:p>
            <a:p>
              <a:pPr algn="ctr">
                <a:lnSpc>
                  <a:spcPts val="1980"/>
                </a:lnSpc>
              </a:pPr>
              <a:r>
                <a:rPr lang="en-US" sz="16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Responsible team receives it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132320" y="3909060"/>
            <a:ext cx="342900" cy="521208"/>
            <a:chOff x="0" y="0"/>
            <a:chExt cx="457200" cy="69494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57200" cy="694944"/>
            </a:xfrm>
            <a:custGeom>
              <a:avLst/>
              <a:gdLst/>
              <a:ahLst/>
              <a:cxnLst/>
              <a:rect r="r" b="b" t="t" l="l"/>
              <a:pathLst>
                <a:path h="694944" w="457200">
                  <a:moveTo>
                    <a:pt x="0" y="173736"/>
                  </a:moveTo>
                  <a:lnTo>
                    <a:pt x="228600" y="173736"/>
                  </a:lnTo>
                  <a:lnTo>
                    <a:pt x="228600" y="0"/>
                  </a:lnTo>
                  <a:lnTo>
                    <a:pt x="457200" y="347472"/>
                  </a:lnTo>
                  <a:lnTo>
                    <a:pt x="228600" y="694944"/>
                  </a:lnTo>
                  <a:lnTo>
                    <a:pt x="228600" y="521208"/>
                  </a:lnTo>
                  <a:lnTo>
                    <a:pt x="0" y="521208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7612380" y="2880360"/>
            <a:ext cx="2948940" cy="2743200"/>
            <a:chOff x="0" y="0"/>
            <a:chExt cx="3931920" cy="36576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931920" cy="3657600"/>
            </a:xfrm>
            <a:custGeom>
              <a:avLst/>
              <a:gdLst/>
              <a:ahLst/>
              <a:cxnLst/>
              <a:rect r="r" b="b" t="t" l="l"/>
              <a:pathLst>
                <a:path h="3657600" w="393192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lnTo>
                    <a:pt x="3322320" y="0"/>
                  </a:lnTo>
                  <a:cubicBezTo>
                    <a:pt x="3658997" y="0"/>
                    <a:pt x="3931920" y="272923"/>
                    <a:pt x="3931920" y="609600"/>
                  </a:cubicBezTo>
                  <a:lnTo>
                    <a:pt x="3931920" y="3048000"/>
                  </a:lnTo>
                  <a:cubicBezTo>
                    <a:pt x="3931920" y="3384677"/>
                    <a:pt x="3658997" y="3657600"/>
                    <a:pt x="3322320" y="3657600"/>
                  </a:cubicBezTo>
                  <a:lnTo>
                    <a:pt x="609600" y="3657600"/>
                  </a:lnTo>
                  <a:cubicBezTo>
                    <a:pt x="272923" y="3657600"/>
                    <a:pt x="0" y="3384677"/>
                    <a:pt x="0" y="3048000"/>
                  </a:cubicBezTo>
                  <a:close/>
                </a:path>
              </a:pathLst>
            </a:custGeom>
            <a:solidFill>
              <a:srgbClr val="F1762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3931920" cy="3657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60"/>
                </a:lnSpc>
              </a:pPr>
              <a:r>
                <a:rPr lang="en-US" sz="25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TRACK</a:t>
              </a:r>
            </a:p>
            <a:p>
              <a:pPr algn="ctr">
                <a:lnSpc>
                  <a:spcPts val="1980"/>
                </a:lnSpc>
              </a:pPr>
              <a:r>
                <a:rPr lang="en-US" sz="16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Action and status are visible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629900" y="3909060"/>
            <a:ext cx="342900" cy="521208"/>
            <a:chOff x="0" y="0"/>
            <a:chExt cx="457200" cy="69494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7200" cy="694944"/>
            </a:xfrm>
            <a:custGeom>
              <a:avLst/>
              <a:gdLst/>
              <a:ahLst/>
              <a:cxnLst/>
              <a:rect r="r" b="b" t="t" l="l"/>
              <a:pathLst>
                <a:path h="694944" w="457200">
                  <a:moveTo>
                    <a:pt x="0" y="173736"/>
                  </a:moveTo>
                  <a:lnTo>
                    <a:pt x="228600" y="173736"/>
                  </a:lnTo>
                  <a:lnTo>
                    <a:pt x="228600" y="0"/>
                  </a:lnTo>
                  <a:lnTo>
                    <a:pt x="457200" y="347472"/>
                  </a:lnTo>
                  <a:lnTo>
                    <a:pt x="228600" y="694944"/>
                  </a:lnTo>
                  <a:lnTo>
                    <a:pt x="228600" y="521208"/>
                  </a:lnTo>
                  <a:lnTo>
                    <a:pt x="0" y="521208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1109960" y="2880360"/>
            <a:ext cx="2948940" cy="2743200"/>
            <a:chOff x="0" y="0"/>
            <a:chExt cx="3931920" cy="36576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931920" cy="3657600"/>
            </a:xfrm>
            <a:custGeom>
              <a:avLst/>
              <a:gdLst/>
              <a:ahLst/>
              <a:cxnLst/>
              <a:rect r="r" b="b" t="t" l="l"/>
              <a:pathLst>
                <a:path h="3657600" w="393192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lnTo>
                    <a:pt x="3322320" y="0"/>
                  </a:lnTo>
                  <a:cubicBezTo>
                    <a:pt x="3658997" y="0"/>
                    <a:pt x="3931920" y="272923"/>
                    <a:pt x="3931920" y="609600"/>
                  </a:cubicBezTo>
                  <a:lnTo>
                    <a:pt x="3931920" y="3048000"/>
                  </a:lnTo>
                  <a:cubicBezTo>
                    <a:pt x="3931920" y="3384677"/>
                    <a:pt x="3658997" y="3657600"/>
                    <a:pt x="3322320" y="3657600"/>
                  </a:cubicBezTo>
                  <a:lnTo>
                    <a:pt x="609600" y="3657600"/>
                  </a:lnTo>
                  <a:cubicBezTo>
                    <a:pt x="272923" y="3657600"/>
                    <a:pt x="0" y="3384677"/>
                    <a:pt x="0" y="3048000"/>
                  </a:cubicBezTo>
                  <a:close/>
                </a:path>
              </a:pathLst>
            </a:custGeom>
            <a:solidFill>
              <a:srgbClr val="DA4E1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3931920" cy="3657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60"/>
                </a:lnSpc>
              </a:pPr>
              <a:r>
                <a:rPr lang="en-US" sz="25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LEARN</a:t>
              </a:r>
            </a:p>
            <a:p>
              <a:pPr algn="ctr">
                <a:lnSpc>
                  <a:spcPts val="1980"/>
                </a:lnSpc>
              </a:pPr>
              <a:r>
                <a:rPr lang="en-US" sz="16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Recurring patterns become clearer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4127480" y="3909060"/>
            <a:ext cx="342900" cy="521208"/>
            <a:chOff x="0" y="0"/>
            <a:chExt cx="457200" cy="69494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57200" cy="694944"/>
            </a:xfrm>
            <a:custGeom>
              <a:avLst/>
              <a:gdLst/>
              <a:ahLst/>
              <a:cxnLst/>
              <a:rect r="r" b="b" t="t" l="l"/>
              <a:pathLst>
                <a:path h="694944" w="457200">
                  <a:moveTo>
                    <a:pt x="0" y="173736"/>
                  </a:moveTo>
                  <a:lnTo>
                    <a:pt x="228600" y="173736"/>
                  </a:lnTo>
                  <a:lnTo>
                    <a:pt x="228600" y="0"/>
                  </a:lnTo>
                  <a:lnTo>
                    <a:pt x="457200" y="347472"/>
                  </a:lnTo>
                  <a:lnTo>
                    <a:pt x="228600" y="694944"/>
                  </a:lnTo>
                  <a:lnTo>
                    <a:pt x="228600" y="521208"/>
                  </a:lnTo>
                  <a:lnTo>
                    <a:pt x="0" y="521208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4607540" y="2880360"/>
            <a:ext cx="2948940" cy="2743200"/>
            <a:chOff x="0" y="0"/>
            <a:chExt cx="3931920" cy="36576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931920" cy="3657600"/>
            </a:xfrm>
            <a:custGeom>
              <a:avLst/>
              <a:gdLst/>
              <a:ahLst/>
              <a:cxnLst/>
              <a:rect r="r" b="b" t="t" l="l"/>
              <a:pathLst>
                <a:path h="3657600" w="393192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lnTo>
                    <a:pt x="3322320" y="0"/>
                  </a:lnTo>
                  <a:cubicBezTo>
                    <a:pt x="3658997" y="0"/>
                    <a:pt x="3931920" y="272923"/>
                    <a:pt x="3931920" y="609600"/>
                  </a:cubicBezTo>
                  <a:lnTo>
                    <a:pt x="3931920" y="3048000"/>
                  </a:lnTo>
                  <a:cubicBezTo>
                    <a:pt x="3931920" y="3384677"/>
                    <a:pt x="3658997" y="3657600"/>
                    <a:pt x="3322320" y="3657600"/>
                  </a:cubicBezTo>
                  <a:lnTo>
                    <a:pt x="609600" y="3657600"/>
                  </a:lnTo>
                  <a:cubicBezTo>
                    <a:pt x="272923" y="3657600"/>
                    <a:pt x="0" y="3384677"/>
                    <a:pt x="0" y="3048000"/>
                  </a:cubicBezTo>
                  <a:close/>
                </a:path>
              </a:pathLst>
            </a:custGeom>
            <a:solidFill>
              <a:srgbClr val="F1762F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3931920" cy="3657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60"/>
                </a:lnSpc>
              </a:pPr>
              <a:r>
                <a:rPr lang="en-US" sz="2550" b="true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IMPROVE</a:t>
              </a:r>
            </a:p>
            <a:p>
              <a:pPr algn="ctr">
                <a:lnSpc>
                  <a:spcPts val="1980"/>
                </a:lnSpc>
              </a:pPr>
              <a:r>
                <a:rPr lang="en-US" sz="16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Process or behaviour is addressed</a:t>
              </a: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463040" y="7109460"/>
            <a:ext cx="15316200" cy="114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DA4E1E"/>
                </a:solidFill>
                <a:latin typeface="Aptos Bold"/>
                <a:ea typeface="Aptos Bold"/>
                <a:cs typeface="Aptos Bold"/>
                <a:sym typeface="Aptos Bold"/>
              </a:rPr>
              <a:t>The goal is not to replace public reviews. It is to act before every concern becomes a public review.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0" y="10094976"/>
            <a:ext cx="18287543" cy="192024"/>
            <a:chOff x="0" y="0"/>
            <a:chExt cx="24383390" cy="25603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4383364" cy="256032"/>
            </a:xfrm>
            <a:custGeom>
              <a:avLst/>
              <a:gdLst/>
              <a:ahLst/>
              <a:cxnLst/>
              <a:rect r="r" b="b" t="t" l="l"/>
              <a:pathLst>
                <a:path h="256032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256032"/>
                  </a:lnTo>
                  <a:lnTo>
                    <a:pt x="0" y="256032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5293340" y="9368028"/>
            <a:ext cx="2125980" cy="534533"/>
            <a:chOff x="0" y="0"/>
            <a:chExt cx="2834640" cy="712711"/>
          </a:xfrm>
        </p:grpSpPr>
        <p:sp>
          <p:nvSpPr>
            <p:cNvPr name="Freeform 31" id="31" descr="image(14).png"/>
            <p:cNvSpPr/>
            <p:nvPr/>
          </p:nvSpPr>
          <p:spPr>
            <a:xfrm flipH="false" flipV="false" rot="0">
              <a:off x="0" y="0"/>
              <a:ext cx="2834640" cy="712724"/>
            </a:xfrm>
            <a:custGeom>
              <a:avLst/>
              <a:gdLst/>
              <a:ahLst/>
              <a:cxnLst/>
              <a:rect r="r" b="b" t="t" l="l"/>
              <a:pathLst>
                <a:path h="712724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712724"/>
                  </a:lnTo>
                  <a:lnTo>
                    <a:pt x="0" y="712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1"/>
              </a:stretch>
            </a:blip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845820" y="9564624"/>
            <a:ext cx="502920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82980" y="566928"/>
            <a:ext cx="16276320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10. The Bigger Picture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4128" y="1499616"/>
            <a:ext cx="1572768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Reviews tell you what people are saying. VoiceFirst helps management act on what they learn.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1556" y="2050256"/>
            <a:ext cx="5020628" cy="2483167"/>
            <a:chOff x="0" y="0"/>
            <a:chExt cx="6694170" cy="331089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694170" cy="3310890"/>
            </a:xfrm>
            <a:custGeom>
              <a:avLst/>
              <a:gdLst/>
              <a:ahLst/>
              <a:cxnLst/>
              <a:rect r="r" b="b" t="t" l="l"/>
              <a:pathLst>
                <a:path h="3310890" w="6694170">
                  <a:moveTo>
                    <a:pt x="0" y="551815"/>
                  </a:moveTo>
                  <a:cubicBezTo>
                    <a:pt x="0" y="247015"/>
                    <a:pt x="247015" y="0"/>
                    <a:pt x="551815" y="0"/>
                  </a:cubicBezTo>
                  <a:lnTo>
                    <a:pt x="6142355" y="0"/>
                  </a:lnTo>
                  <a:cubicBezTo>
                    <a:pt x="6447155" y="0"/>
                    <a:pt x="6694170" y="247015"/>
                    <a:pt x="6694170" y="551815"/>
                  </a:cubicBezTo>
                  <a:lnTo>
                    <a:pt x="6694170" y="2759075"/>
                  </a:lnTo>
                  <a:cubicBezTo>
                    <a:pt x="6694170" y="3063875"/>
                    <a:pt x="6447155" y="3310890"/>
                    <a:pt x="6142355" y="3310890"/>
                  </a:cubicBezTo>
                  <a:lnTo>
                    <a:pt x="551815" y="3310890"/>
                  </a:lnTo>
                  <a:cubicBezTo>
                    <a:pt x="247015" y="3310890"/>
                    <a:pt x="0" y="3063875"/>
                    <a:pt x="0" y="27590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2057400"/>
            <a:ext cx="137160" cy="2468880"/>
            <a:chOff x="0" y="0"/>
            <a:chExt cx="182880" cy="329184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80" cy="3291840"/>
            </a:xfrm>
            <a:custGeom>
              <a:avLst/>
              <a:gdLst/>
              <a:ahLst/>
              <a:cxnLst/>
              <a:rect r="r" b="b" t="t" l="l"/>
              <a:pathLst>
                <a:path h="329184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91840"/>
                  </a:lnTo>
                  <a:lnTo>
                    <a:pt x="0" y="329184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463040" y="2350008"/>
            <a:ext cx="42062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Protect Reputation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63040" y="3090672"/>
            <a:ext cx="3410988" cy="88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Address issues before they grow into repeated public complaints.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672548" y="2050256"/>
            <a:ext cx="5020628" cy="2483167"/>
            <a:chOff x="0" y="0"/>
            <a:chExt cx="6694170" cy="33108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694170" cy="3310890"/>
            </a:xfrm>
            <a:custGeom>
              <a:avLst/>
              <a:gdLst/>
              <a:ahLst/>
              <a:cxnLst/>
              <a:rect r="r" b="b" t="t" l="l"/>
              <a:pathLst>
                <a:path h="3310890" w="6694170">
                  <a:moveTo>
                    <a:pt x="0" y="551815"/>
                  </a:moveTo>
                  <a:cubicBezTo>
                    <a:pt x="0" y="247015"/>
                    <a:pt x="247015" y="0"/>
                    <a:pt x="551815" y="0"/>
                  </a:cubicBezTo>
                  <a:lnTo>
                    <a:pt x="6142355" y="0"/>
                  </a:lnTo>
                  <a:cubicBezTo>
                    <a:pt x="6447155" y="0"/>
                    <a:pt x="6694170" y="247015"/>
                    <a:pt x="6694170" y="551815"/>
                  </a:cubicBezTo>
                  <a:lnTo>
                    <a:pt x="6694170" y="2759075"/>
                  </a:lnTo>
                  <a:cubicBezTo>
                    <a:pt x="6694170" y="3063875"/>
                    <a:pt x="6447155" y="3310890"/>
                    <a:pt x="6142355" y="3310890"/>
                  </a:cubicBezTo>
                  <a:lnTo>
                    <a:pt x="551815" y="3310890"/>
                  </a:lnTo>
                  <a:cubicBezTo>
                    <a:pt x="247015" y="3310890"/>
                    <a:pt x="0" y="3063875"/>
                    <a:pt x="0" y="27590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6679692" y="2057400"/>
            <a:ext cx="137160" cy="2468880"/>
            <a:chOff x="0" y="0"/>
            <a:chExt cx="182880" cy="32918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2880" cy="3291840"/>
            </a:xfrm>
            <a:custGeom>
              <a:avLst/>
              <a:gdLst/>
              <a:ahLst/>
              <a:cxnLst/>
              <a:rect r="r" b="b" t="t" l="l"/>
              <a:pathLst>
                <a:path h="329184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91840"/>
                  </a:lnTo>
                  <a:lnTo>
                    <a:pt x="0" y="329184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7114032" y="2350008"/>
            <a:ext cx="42062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Improve Experience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114032" y="3090672"/>
            <a:ext cx="3520440" cy="647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Use customer and employee feedback to improve processes.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2323540" y="2050256"/>
            <a:ext cx="5020628" cy="2483167"/>
            <a:chOff x="0" y="0"/>
            <a:chExt cx="6694170" cy="331089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694170" cy="3310890"/>
            </a:xfrm>
            <a:custGeom>
              <a:avLst/>
              <a:gdLst/>
              <a:ahLst/>
              <a:cxnLst/>
              <a:rect r="r" b="b" t="t" l="l"/>
              <a:pathLst>
                <a:path h="3310890" w="6694170">
                  <a:moveTo>
                    <a:pt x="0" y="551815"/>
                  </a:moveTo>
                  <a:cubicBezTo>
                    <a:pt x="0" y="247015"/>
                    <a:pt x="247015" y="0"/>
                    <a:pt x="551815" y="0"/>
                  </a:cubicBezTo>
                  <a:lnTo>
                    <a:pt x="6142355" y="0"/>
                  </a:lnTo>
                  <a:cubicBezTo>
                    <a:pt x="6447155" y="0"/>
                    <a:pt x="6694170" y="247015"/>
                    <a:pt x="6694170" y="551815"/>
                  </a:cubicBezTo>
                  <a:lnTo>
                    <a:pt x="6694170" y="2759075"/>
                  </a:lnTo>
                  <a:cubicBezTo>
                    <a:pt x="6694170" y="3063875"/>
                    <a:pt x="6447155" y="3310890"/>
                    <a:pt x="6142355" y="3310890"/>
                  </a:cubicBezTo>
                  <a:lnTo>
                    <a:pt x="551815" y="3310890"/>
                  </a:lnTo>
                  <a:cubicBezTo>
                    <a:pt x="247015" y="3310890"/>
                    <a:pt x="0" y="3063875"/>
                    <a:pt x="0" y="27590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2330684" y="2057400"/>
            <a:ext cx="137160" cy="2468880"/>
            <a:chOff x="0" y="0"/>
            <a:chExt cx="182880" cy="329184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82880" cy="3291840"/>
            </a:xfrm>
            <a:custGeom>
              <a:avLst/>
              <a:gdLst/>
              <a:ahLst/>
              <a:cxnLst/>
              <a:rect r="r" b="b" t="t" l="l"/>
              <a:pathLst>
                <a:path h="329184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91840"/>
                  </a:lnTo>
                  <a:lnTo>
                    <a:pt x="0" y="329184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2765024" y="2350008"/>
            <a:ext cx="42062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Strengthen Accountability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765024" y="3090672"/>
            <a:ext cx="3986784" cy="647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Make ownership and follow-up visible.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021556" y="5204936"/>
            <a:ext cx="5020628" cy="2483167"/>
            <a:chOff x="0" y="0"/>
            <a:chExt cx="6694170" cy="331089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694170" cy="3310890"/>
            </a:xfrm>
            <a:custGeom>
              <a:avLst/>
              <a:gdLst/>
              <a:ahLst/>
              <a:cxnLst/>
              <a:rect r="r" b="b" t="t" l="l"/>
              <a:pathLst>
                <a:path h="3310890" w="6694170">
                  <a:moveTo>
                    <a:pt x="0" y="551815"/>
                  </a:moveTo>
                  <a:cubicBezTo>
                    <a:pt x="0" y="247015"/>
                    <a:pt x="247015" y="0"/>
                    <a:pt x="551815" y="0"/>
                  </a:cubicBezTo>
                  <a:lnTo>
                    <a:pt x="6142355" y="0"/>
                  </a:lnTo>
                  <a:cubicBezTo>
                    <a:pt x="6447155" y="0"/>
                    <a:pt x="6694170" y="247015"/>
                    <a:pt x="6694170" y="551815"/>
                  </a:cubicBezTo>
                  <a:lnTo>
                    <a:pt x="6694170" y="2759075"/>
                  </a:lnTo>
                  <a:cubicBezTo>
                    <a:pt x="6694170" y="3063875"/>
                    <a:pt x="6447155" y="3310890"/>
                    <a:pt x="6142355" y="3310890"/>
                  </a:cubicBezTo>
                  <a:lnTo>
                    <a:pt x="551815" y="3310890"/>
                  </a:lnTo>
                  <a:cubicBezTo>
                    <a:pt x="247015" y="3310890"/>
                    <a:pt x="0" y="3063875"/>
                    <a:pt x="0" y="27590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1028700" y="5212080"/>
            <a:ext cx="137160" cy="2468880"/>
            <a:chOff x="0" y="0"/>
            <a:chExt cx="182880" cy="329184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82880" cy="3291840"/>
            </a:xfrm>
            <a:custGeom>
              <a:avLst/>
              <a:gdLst/>
              <a:ahLst/>
              <a:cxnLst/>
              <a:rect r="r" b="b" t="t" l="l"/>
              <a:pathLst>
                <a:path h="329184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91840"/>
                  </a:lnTo>
                  <a:lnTo>
                    <a:pt x="0" y="329184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1463040" y="5504688"/>
            <a:ext cx="42062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Spot Early Signals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63040" y="6245352"/>
            <a:ext cx="3114504" cy="947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Capture concerns that may never become public reviews.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6672548" y="5204936"/>
            <a:ext cx="5020628" cy="2483167"/>
            <a:chOff x="0" y="0"/>
            <a:chExt cx="6694170" cy="331089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694170" cy="3310890"/>
            </a:xfrm>
            <a:custGeom>
              <a:avLst/>
              <a:gdLst/>
              <a:ahLst/>
              <a:cxnLst/>
              <a:rect r="r" b="b" t="t" l="l"/>
              <a:pathLst>
                <a:path h="3310890" w="6694170">
                  <a:moveTo>
                    <a:pt x="0" y="551815"/>
                  </a:moveTo>
                  <a:cubicBezTo>
                    <a:pt x="0" y="247015"/>
                    <a:pt x="247015" y="0"/>
                    <a:pt x="551815" y="0"/>
                  </a:cubicBezTo>
                  <a:lnTo>
                    <a:pt x="6142355" y="0"/>
                  </a:lnTo>
                  <a:cubicBezTo>
                    <a:pt x="6447155" y="0"/>
                    <a:pt x="6694170" y="247015"/>
                    <a:pt x="6694170" y="551815"/>
                  </a:cubicBezTo>
                  <a:lnTo>
                    <a:pt x="6694170" y="2759075"/>
                  </a:lnTo>
                  <a:cubicBezTo>
                    <a:pt x="6694170" y="3063875"/>
                    <a:pt x="6447155" y="3310890"/>
                    <a:pt x="6142355" y="3310890"/>
                  </a:cubicBezTo>
                  <a:lnTo>
                    <a:pt x="551815" y="3310890"/>
                  </a:lnTo>
                  <a:cubicBezTo>
                    <a:pt x="247015" y="3310890"/>
                    <a:pt x="0" y="3063875"/>
                    <a:pt x="0" y="27590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6679692" y="5212080"/>
            <a:ext cx="137160" cy="2468880"/>
            <a:chOff x="0" y="0"/>
            <a:chExt cx="182880" cy="329184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82880" cy="3291840"/>
            </a:xfrm>
            <a:custGeom>
              <a:avLst/>
              <a:gdLst/>
              <a:ahLst/>
              <a:cxnLst/>
              <a:rect r="r" b="b" t="t" l="l"/>
              <a:pathLst>
                <a:path h="329184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91840"/>
                  </a:lnTo>
                  <a:lnTo>
                    <a:pt x="0" y="3291840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7114032" y="5504688"/>
            <a:ext cx="42062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Make Better Decisions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114032" y="6245352"/>
            <a:ext cx="3657600" cy="647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See patterns across locations, categories and teams.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12323540" y="5204936"/>
            <a:ext cx="5020628" cy="2483167"/>
            <a:chOff x="0" y="0"/>
            <a:chExt cx="6694170" cy="331089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6694170" cy="3310890"/>
            </a:xfrm>
            <a:custGeom>
              <a:avLst/>
              <a:gdLst/>
              <a:ahLst/>
              <a:cxnLst/>
              <a:rect r="r" b="b" t="t" l="l"/>
              <a:pathLst>
                <a:path h="3310890" w="6694170">
                  <a:moveTo>
                    <a:pt x="0" y="551815"/>
                  </a:moveTo>
                  <a:cubicBezTo>
                    <a:pt x="0" y="247015"/>
                    <a:pt x="247015" y="0"/>
                    <a:pt x="551815" y="0"/>
                  </a:cubicBezTo>
                  <a:lnTo>
                    <a:pt x="6142355" y="0"/>
                  </a:lnTo>
                  <a:cubicBezTo>
                    <a:pt x="6447155" y="0"/>
                    <a:pt x="6694170" y="247015"/>
                    <a:pt x="6694170" y="551815"/>
                  </a:cubicBezTo>
                  <a:lnTo>
                    <a:pt x="6694170" y="2759075"/>
                  </a:lnTo>
                  <a:cubicBezTo>
                    <a:pt x="6694170" y="3063875"/>
                    <a:pt x="6447155" y="3310890"/>
                    <a:pt x="6142355" y="3310890"/>
                  </a:cubicBezTo>
                  <a:lnTo>
                    <a:pt x="551815" y="3310890"/>
                  </a:lnTo>
                  <a:cubicBezTo>
                    <a:pt x="247015" y="3310890"/>
                    <a:pt x="0" y="3063875"/>
                    <a:pt x="0" y="2759075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EBE2CF"/>
              </a:solidFill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12330684" y="5212080"/>
            <a:ext cx="137160" cy="2468880"/>
            <a:chOff x="0" y="0"/>
            <a:chExt cx="182880" cy="329184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82880" cy="3291840"/>
            </a:xfrm>
            <a:custGeom>
              <a:avLst/>
              <a:gdLst/>
              <a:ahLst/>
              <a:cxnLst/>
              <a:rect r="r" b="b" t="t" l="l"/>
              <a:pathLst>
                <a:path h="329184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3291840"/>
                  </a:lnTo>
                  <a:lnTo>
                    <a:pt x="0" y="3291840"/>
                  </a:lnTo>
                  <a:close/>
                </a:path>
              </a:pathLst>
            </a:custGeom>
            <a:solidFill>
              <a:srgbClr val="DA4E1E"/>
            </a:solidFill>
          </p:spPr>
        </p:sp>
      </p:grpSp>
      <p:sp>
        <p:nvSpPr>
          <p:cNvPr name="TextBox 38" id="38"/>
          <p:cNvSpPr txBox="true"/>
          <p:nvPr/>
        </p:nvSpPr>
        <p:spPr>
          <a:xfrm rot="0">
            <a:off x="12765024" y="5504688"/>
            <a:ext cx="4206240" cy="566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Build Better Systems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2765024" y="6245352"/>
            <a:ext cx="3699720" cy="647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373737"/>
                </a:solidFill>
                <a:latin typeface="Aptos"/>
                <a:ea typeface="Aptos"/>
                <a:cs typeface="Aptos"/>
                <a:sym typeface="Aptos"/>
              </a:rPr>
              <a:t>Turn everyday feedback into structured improvement.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63040" y="8343900"/>
            <a:ext cx="15316200" cy="662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Public reviews are a signal. Proactive internal action is the opportunity.</a:t>
            </a:r>
          </a:p>
        </p:txBody>
      </p:sp>
      <p:grpSp>
        <p:nvGrpSpPr>
          <p:cNvPr name="Group 41" id="41"/>
          <p:cNvGrpSpPr/>
          <p:nvPr/>
        </p:nvGrpSpPr>
        <p:grpSpPr>
          <a:xfrm rot="0">
            <a:off x="0" y="10094976"/>
            <a:ext cx="18287543" cy="192024"/>
            <a:chOff x="0" y="0"/>
            <a:chExt cx="24383390" cy="256032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24383364" cy="256032"/>
            </a:xfrm>
            <a:custGeom>
              <a:avLst/>
              <a:gdLst/>
              <a:ahLst/>
              <a:cxnLst/>
              <a:rect r="r" b="b" t="t" l="l"/>
              <a:pathLst>
                <a:path h="256032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256032"/>
                  </a:lnTo>
                  <a:lnTo>
                    <a:pt x="0" y="256032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15293340" y="9368028"/>
            <a:ext cx="2125980" cy="534533"/>
            <a:chOff x="0" y="0"/>
            <a:chExt cx="2834640" cy="712711"/>
          </a:xfrm>
        </p:grpSpPr>
        <p:sp>
          <p:nvSpPr>
            <p:cNvPr name="Freeform 44" id="44" descr="image(14).png"/>
            <p:cNvSpPr/>
            <p:nvPr/>
          </p:nvSpPr>
          <p:spPr>
            <a:xfrm flipH="false" flipV="false" rot="0">
              <a:off x="0" y="0"/>
              <a:ext cx="2834640" cy="712724"/>
            </a:xfrm>
            <a:custGeom>
              <a:avLst/>
              <a:gdLst/>
              <a:ahLst/>
              <a:cxnLst/>
              <a:rect r="r" b="b" t="t" l="l"/>
              <a:pathLst>
                <a:path h="712724" w="2834640">
                  <a:moveTo>
                    <a:pt x="0" y="0"/>
                  </a:moveTo>
                  <a:lnTo>
                    <a:pt x="2834640" y="0"/>
                  </a:lnTo>
                  <a:lnTo>
                    <a:pt x="2834640" y="712724"/>
                  </a:lnTo>
                  <a:lnTo>
                    <a:pt x="0" y="712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1"/>
              </a:stretch>
            </a:blipFill>
          </p:spPr>
        </p:sp>
      </p:grpSp>
      <p:sp>
        <p:nvSpPr>
          <p:cNvPr name="TextBox 45" id="45"/>
          <p:cNvSpPr txBox="true"/>
          <p:nvPr/>
        </p:nvSpPr>
        <p:spPr>
          <a:xfrm rot="0">
            <a:off x="845820" y="9564624"/>
            <a:ext cx="502920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69645C"/>
                </a:solidFill>
                <a:latin typeface="Aptos"/>
                <a:ea typeface="Aptos"/>
                <a:cs typeface="Aptos"/>
                <a:sym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05611" y="3982488"/>
            <a:ext cx="16276320" cy="114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6300" b="true">
                <a:solidFill>
                  <a:srgbClr val="101010"/>
                </a:solidFill>
                <a:latin typeface="Aptos Bold"/>
                <a:ea typeface="Aptos Bold"/>
                <a:cs typeface="Aptos Bold"/>
                <a:sym typeface="Aptos Bold"/>
              </a:rPr>
              <a:t>Discussion &amp; Q&amp;A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927848" y="8709660"/>
            <a:ext cx="2468880" cy="620744"/>
            <a:chOff x="0" y="0"/>
            <a:chExt cx="3291840" cy="827659"/>
          </a:xfrm>
        </p:grpSpPr>
        <p:sp>
          <p:nvSpPr>
            <p:cNvPr name="Freeform 4" id="4" descr="image(14).png"/>
            <p:cNvSpPr/>
            <p:nvPr/>
          </p:nvSpPr>
          <p:spPr>
            <a:xfrm flipH="false" flipV="false" rot="0">
              <a:off x="0" y="0"/>
              <a:ext cx="3291840" cy="827659"/>
            </a:xfrm>
            <a:custGeom>
              <a:avLst/>
              <a:gdLst/>
              <a:ahLst/>
              <a:cxnLst/>
              <a:rect r="r" b="b" t="t" l="l"/>
              <a:pathLst>
                <a:path h="827659" w="3291840">
                  <a:moveTo>
                    <a:pt x="0" y="0"/>
                  </a:moveTo>
                  <a:lnTo>
                    <a:pt x="3291840" y="0"/>
                  </a:lnTo>
                  <a:lnTo>
                    <a:pt x="3291840" y="827659"/>
                  </a:lnTo>
                  <a:lnTo>
                    <a:pt x="0" y="8276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10094976"/>
            <a:ext cx="18287543" cy="192024"/>
            <a:chOff x="0" y="0"/>
            <a:chExt cx="24383390" cy="2560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383364" cy="256032"/>
            </a:xfrm>
            <a:custGeom>
              <a:avLst/>
              <a:gdLst/>
              <a:ahLst/>
              <a:cxnLst/>
              <a:rect r="r" b="b" t="t" l="l"/>
              <a:pathLst>
                <a:path h="256032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256032"/>
                  </a:lnTo>
                  <a:lnTo>
                    <a:pt x="0" y="256032"/>
                  </a:lnTo>
                  <a:close/>
                </a:path>
              </a:pathLst>
            </a:custGeom>
            <a:solidFill>
              <a:srgbClr val="F1762F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DAHSjDjbGCY</dc:identifier>
  <dcterms:modified xsi:type="dcterms:W3CDTF">2011-08-01T06:04:30Z</dcterms:modified>
  <cp:revision>1</cp:revision>
  <dc:title>VoiceFirst_Public_Reviews_vs_Internal_Action.pptx</dc:title>
</cp:coreProperties>
</file>