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x="18288000" cy="10287000"/>
  <p:notesSz cx="6858000" cy="9144000"/>
  <p:embeddedFontLst>
    <p:embeddedFont>
      <p:font typeface="Aptos Bold" charset="1" panose="020B0004020202020204"/>
      <p:regular r:id="rId19"/>
    </p:embeddedFont>
    <p:embeddedFont>
      <p:font typeface="Aptos" charset="1" panose="020B0004020202020204"/>
      <p:regular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jpe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Relationship Id="rId3" Target="../media/image7.png" Type="http://schemas.openxmlformats.org/officeDocument/2006/relationships/image"/><Relationship Id="rId4" Target="../media/image1.jpe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1.jpe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8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jpe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4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5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E0F0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14073" y="9461906"/>
            <a:ext cx="16628402" cy="19069"/>
            <a:chOff x="0" y="0"/>
            <a:chExt cx="22171203" cy="2542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2171152" cy="25400"/>
            </a:xfrm>
            <a:custGeom>
              <a:avLst/>
              <a:gdLst/>
              <a:ahLst/>
              <a:cxnLst/>
              <a:rect r="r" b="b" t="t" l="l"/>
              <a:pathLst>
                <a:path h="25400" w="22171152">
                  <a:moveTo>
                    <a:pt x="0" y="0"/>
                  </a:moveTo>
                  <a:lnTo>
                    <a:pt x="22171152" y="25400"/>
                  </a:lnTo>
                </a:path>
              </a:pathLst>
            </a:custGeom>
            <a:blipFill>
              <a:blip r:embed="rId2">
                <a:alphaModFix amt="0"/>
              </a:blip>
              <a:stretch>
                <a:fillRect l="0" t="-16958089" r="0" b="-16958189"/>
              </a:stretch>
            </a:blipFill>
            <a:ln w="19065" cap="sq">
              <a:solidFill>
                <a:srgbClr val="2F2F2F"/>
              </a:solidFill>
              <a:prstDash val="solid"/>
              <a:miter/>
            </a:ln>
          </p:spPr>
        </p:sp>
      </p:grpSp>
      <p:grpSp>
        <p:nvGrpSpPr>
          <p:cNvPr name="Group 4" id="4"/>
          <p:cNvGrpSpPr/>
          <p:nvPr/>
        </p:nvGrpSpPr>
        <p:grpSpPr>
          <a:xfrm rot="0">
            <a:off x="814073" y="470906"/>
            <a:ext cx="650491" cy="650491"/>
            <a:chOff x="0" y="0"/>
            <a:chExt cx="867321" cy="867321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867283" cy="867283"/>
            </a:xfrm>
            <a:custGeom>
              <a:avLst/>
              <a:gdLst/>
              <a:ahLst/>
              <a:cxnLst/>
              <a:rect r="r" b="b" t="t" l="l"/>
              <a:pathLst>
                <a:path h="867283" w="867283">
                  <a:moveTo>
                    <a:pt x="0" y="169672"/>
                  </a:moveTo>
                  <a:cubicBezTo>
                    <a:pt x="0" y="75946"/>
                    <a:pt x="75946" y="0"/>
                    <a:pt x="169672" y="0"/>
                  </a:cubicBezTo>
                  <a:lnTo>
                    <a:pt x="697611" y="0"/>
                  </a:lnTo>
                  <a:cubicBezTo>
                    <a:pt x="791337" y="0"/>
                    <a:pt x="867283" y="75946"/>
                    <a:pt x="867283" y="169672"/>
                  </a:cubicBezTo>
                  <a:lnTo>
                    <a:pt x="867283" y="697611"/>
                  </a:lnTo>
                  <a:cubicBezTo>
                    <a:pt x="867283" y="791337"/>
                    <a:pt x="791337" y="867283"/>
                    <a:pt x="697611" y="867283"/>
                  </a:cubicBezTo>
                  <a:lnTo>
                    <a:pt x="169672" y="867283"/>
                  </a:lnTo>
                  <a:cubicBezTo>
                    <a:pt x="75946" y="867283"/>
                    <a:pt x="0" y="791337"/>
                    <a:pt x="0" y="697611"/>
                  </a:cubicBezTo>
                  <a:close/>
                </a:path>
              </a:pathLst>
            </a:custGeom>
            <a:solidFill>
              <a:srgbClr val="F47F2A"/>
            </a:solidFill>
            <a:ln w="19065" cap="sq">
              <a:solidFill>
                <a:srgbClr val="F2B634"/>
              </a:solidFill>
              <a:prstDash val="solid"/>
              <a:miter/>
            </a:ln>
          </p:spPr>
        </p:sp>
      </p:grpSp>
      <p:grpSp>
        <p:nvGrpSpPr>
          <p:cNvPr name="Group 6" id="6"/>
          <p:cNvGrpSpPr/>
          <p:nvPr/>
        </p:nvGrpSpPr>
        <p:grpSpPr>
          <a:xfrm rot="0">
            <a:off x="1028700" y="646281"/>
            <a:ext cx="301990" cy="274539"/>
            <a:chOff x="0" y="0"/>
            <a:chExt cx="402654" cy="366052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402651" cy="366046"/>
            </a:xfrm>
            <a:custGeom>
              <a:avLst/>
              <a:gdLst/>
              <a:ahLst/>
              <a:cxnLst/>
              <a:rect r="r" b="b" t="t" l="l"/>
              <a:pathLst>
                <a:path h="366046" w="402651">
                  <a:moveTo>
                    <a:pt x="0" y="0"/>
                  </a:moveTo>
                  <a:lnTo>
                    <a:pt x="402651" y="0"/>
                  </a:lnTo>
                  <a:lnTo>
                    <a:pt x="402651" y="366046"/>
                  </a:lnTo>
                  <a:lnTo>
                    <a:pt x="0" y="36604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66641" t="0" r="-66641" b="-1"/>
              </a:stretch>
            </a:blipFill>
          </p:spPr>
        </p:sp>
        <p:sp>
          <p:nvSpPr>
            <p:cNvPr name="TextBox 8" id="8"/>
            <p:cNvSpPr txBox="true"/>
            <p:nvPr/>
          </p:nvSpPr>
          <p:spPr>
            <a:xfrm>
              <a:off x="0" y="0"/>
              <a:ext cx="402654" cy="36605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161"/>
                </a:lnSpc>
              </a:pPr>
              <a:r>
                <a:rPr lang="en-US" sz="1801" b="true">
                  <a:solidFill>
                    <a:srgbClr val="0E0F0E"/>
                  </a:solidFill>
                  <a:latin typeface="Aptos Bold"/>
                  <a:ea typeface="Aptos Bold"/>
                  <a:cs typeface="Aptos Bold"/>
                  <a:sym typeface="Aptos Bold"/>
                </a:rPr>
                <a:t>V</a:t>
              </a: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551118" y="521618"/>
            <a:ext cx="2333539" cy="411804"/>
            <a:chOff x="0" y="0"/>
            <a:chExt cx="3111386" cy="549072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3111391" cy="549069"/>
            </a:xfrm>
            <a:custGeom>
              <a:avLst/>
              <a:gdLst/>
              <a:ahLst/>
              <a:cxnLst/>
              <a:rect r="r" b="b" t="t" l="l"/>
              <a:pathLst>
                <a:path h="549069" w="3111391">
                  <a:moveTo>
                    <a:pt x="0" y="0"/>
                  </a:moveTo>
                  <a:lnTo>
                    <a:pt x="3111391" y="0"/>
                  </a:lnTo>
                  <a:lnTo>
                    <a:pt x="3111391" y="549069"/>
                  </a:lnTo>
                  <a:lnTo>
                    <a:pt x="0" y="54906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60414" r="0" b="-60415"/>
              </a:stretch>
            </a:blipFill>
          </p:spPr>
        </p:sp>
        <p:sp>
          <p:nvSpPr>
            <p:cNvPr name="TextBox 11" id="11"/>
            <p:cNvSpPr txBox="true"/>
            <p:nvPr/>
          </p:nvSpPr>
          <p:spPr>
            <a:xfrm>
              <a:off x="0" y="0"/>
              <a:ext cx="3111386" cy="54907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242"/>
                </a:lnSpc>
              </a:pPr>
              <a:r>
                <a:rPr lang="en-US" sz="2702" b="true">
                  <a:solidFill>
                    <a:srgbClr val="F6F1E8"/>
                  </a:solidFill>
                  <a:latin typeface="Aptos Bold"/>
                  <a:ea typeface="Aptos Bold"/>
                  <a:cs typeface="Aptos Bold"/>
                  <a:sym typeface="Aptos Bold"/>
                </a:rPr>
                <a:t>VoiceFirst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564843" y="960872"/>
            <a:ext cx="3568951" cy="301990"/>
            <a:chOff x="0" y="0"/>
            <a:chExt cx="4758601" cy="402654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4758598" cy="402651"/>
            </a:xfrm>
            <a:custGeom>
              <a:avLst/>
              <a:gdLst/>
              <a:ahLst/>
              <a:cxnLst/>
              <a:rect r="r" b="b" t="t" l="l"/>
              <a:pathLst>
                <a:path h="402651" w="4758598">
                  <a:moveTo>
                    <a:pt x="0" y="0"/>
                  </a:moveTo>
                  <a:lnTo>
                    <a:pt x="4758598" y="0"/>
                  </a:lnTo>
                  <a:lnTo>
                    <a:pt x="4758598" y="402651"/>
                  </a:lnTo>
                  <a:lnTo>
                    <a:pt x="0" y="402651"/>
                  </a:lnTo>
                  <a:close/>
                </a:path>
              </a:pathLst>
            </a:custGeom>
            <a:solidFill>
              <a:srgbClr val="F47F2A">
                <a:alpha val="0"/>
              </a:srgbClr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9525"/>
              <a:ext cx="4758601" cy="41217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531"/>
                </a:lnSpc>
              </a:pPr>
              <a:r>
                <a:rPr lang="en-US" b="true" sz="1275">
                  <a:solidFill>
                    <a:srgbClr val="F47F2A"/>
                  </a:solidFill>
                  <a:latin typeface="Aptos Bold"/>
                  <a:ea typeface="Aptos Bold"/>
                  <a:cs typeface="Aptos Bold"/>
                  <a:sym typeface="Aptos Bold"/>
                </a:rPr>
                <a:t>FOR FITNESS CENTRES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16952500" y="617706"/>
            <a:ext cx="480431" cy="343167"/>
            <a:chOff x="0" y="0"/>
            <a:chExt cx="640575" cy="457556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640580" cy="457557"/>
            </a:xfrm>
            <a:custGeom>
              <a:avLst/>
              <a:gdLst/>
              <a:ahLst/>
              <a:cxnLst/>
              <a:rect r="r" b="b" t="t" l="l"/>
              <a:pathLst>
                <a:path h="457557" w="640580">
                  <a:moveTo>
                    <a:pt x="0" y="0"/>
                  </a:moveTo>
                  <a:lnTo>
                    <a:pt x="640580" y="0"/>
                  </a:lnTo>
                  <a:lnTo>
                    <a:pt x="640580" y="457557"/>
                  </a:lnTo>
                  <a:lnTo>
                    <a:pt x="0" y="45755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41645" t="0" r="-41644" b="0"/>
              </a:stretch>
            </a:blipFill>
          </p:spPr>
        </p:sp>
        <p:sp>
          <p:nvSpPr>
            <p:cNvPr name="TextBox 17" id="17"/>
            <p:cNvSpPr txBox="true"/>
            <p:nvPr/>
          </p:nvSpPr>
          <p:spPr>
            <a:xfrm>
              <a:off x="0" y="0"/>
              <a:ext cx="640575" cy="457556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2161"/>
                </a:lnSpc>
              </a:pPr>
              <a:r>
                <a:rPr lang="en-US" sz="1801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01</a:t>
              </a: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1098137" y="1853108"/>
            <a:ext cx="9059637" cy="411804"/>
            <a:chOff x="0" y="0"/>
            <a:chExt cx="12079516" cy="549072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12079517" cy="549069"/>
            </a:xfrm>
            <a:custGeom>
              <a:avLst/>
              <a:gdLst/>
              <a:ahLst/>
              <a:cxnLst/>
              <a:rect r="r" b="b" t="t" l="l"/>
              <a:pathLst>
                <a:path h="549069" w="12079517">
                  <a:moveTo>
                    <a:pt x="0" y="0"/>
                  </a:moveTo>
                  <a:lnTo>
                    <a:pt x="12079517" y="0"/>
                  </a:lnTo>
                  <a:lnTo>
                    <a:pt x="12079517" y="549069"/>
                  </a:lnTo>
                  <a:lnTo>
                    <a:pt x="0" y="549069"/>
                  </a:lnTo>
                  <a:close/>
                </a:path>
              </a:pathLst>
            </a:custGeom>
            <a:solidFill>
              <a:srgbClr val="F47F2A">
                <a:alpha val="0"/>
              </a:srgbClr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0" y="0"/>
              <a:ext cx="12079516" cy="54907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981"/>
                </a:lnSpc>
              </a:pPr>
              <a:r>
                <a:rPr lang="en-US" b="true" sz="1651">
                  <a:solidFill>
                    <a:srgbClr val="F47F2A"/>
                  </a:solidFill>
                  <a:latin typeface="Aptos Bold"/>
                  <a:ea typeface="Aptos Bold"/>
                  <a:cs typeface="Aptos Bold"/>
                  <a:sym typeface="Aptos Bold"/>
                </a:rPr>
                <a:t>CASE STUDY</a:t>
              </a: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1098137" y="2361000"/>
            <a:ext cx="8098765" cy="1262863"/>
            <a:chOff x="0" y="0"/>
            <a:chExt cx="10798353" cy="1683817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10798356" cy="1683812"/>
            </a:xfrm>
            <a:custGeom>
              <a:avLst/>
              <a:gdLst/>
              <a:ahLst/>
              <a:cxnLst/>
              <a:rect r="r" b="b" t="t" l="l"/>
              <a:pathLst>
                <a:path h="1683812" w="10798356">
                  <a:moveTo>
                    <a:pt x="0" y="0"/>
                  </a:moveTo>
                  <a:lnTo>
                    <a:pt x="10798356" y="0"/>
                  </a:lnTo>
                  <a:lnTo>
                    <a:pt x="10798356" y="1683812"/>
                  </a:lnTo>
                  <a:lnTo>
                    <a:pt x="0" y="168381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74958" r="0" b="-74958"/>
              </a:stretch>
            </a:blipFill>
          </p:spPr>
        </p:sp>
        <p:sp>
          <p:nvSpPr>
            <p:cNvPr name="TextBox 23" id="23"/>
            <p:cNvSpPr txBox="true"/>
            <p:nvPr/>
          </p:nvSpPr>
          <p:spPr>
            <a:xfrm>
              <a:off x="0" y="-9525"/>
              <a:ext cx="10798353" cy="169334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6124"/>
                </a:lnSpc>
              </a:pPr>
              <a:r>
                <a:rPr lang="en-US" sz="5103" b="true">
                  <a:solidFill>
                    <a:srgbClr val="F6F1E8"/>
                  </a:solidFill>
                  <a:latin typeface="Aptos Bold"/>
                  <a:ea typeface="Aptos Bold"/>
                  <a:cs typeface="Aptos Bold"/>
                  <a:sym typeface="Aptos Bold"/>
                </a:rPr>
                <a:t>VoiceFirst for Fitness Centres</a:t>
              </a:r>
            </a:p>
          </p:txBody>
        </p:sp>
      </p:grpSp>
      <p:grpSp>
        <p:nvGrpSpPr>
          <p:cNvPr name="Group 24" id="24"/>
          <p:cNvGrpSpPr/>
          <p:nvPr/>
        </p:nvGrpSpPr>
        <p:grpSpPr>
          <a:xfrm rot="0">
            <a:off x="1125588" y="3816029"/>
            <a:ext cx="8098765" cy="686333"/>
            <a:chOff x="0" y="0"/>
            <a:chExt cx="10798353" cy="915111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10798356" cy="915115"/>
            </a:xfrm>
            <a:custGeom>
              <a:avLst/>
              <a:gdLst/>
              <a:ahLst/>
              <a:cxnLst/>
              <a:rect r="r" b="b" t="t" l="l"/>
              <a:pathLst>
                <a:path h="915115" w="10798356">
                  <a:moveTo>
                    <a:pt x="0" y="0"/>
                  </a:moveTo>
                  <a:lnTo>
                    <a:pt x="10798356" y="0"/>
                  </a:lnTo>
                  <a:lnTo>
                    <a:pt x="10798356" y="915115"/>
                  </a:lnTo>
                  <a:lnTo>
                    <a:pt x="0" y="915115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79923" r="0" b="-179923"/>
              </a:stretch>
            </a:blipFill>
          </p:spPr>
        </p:sp>
        <p:sp>
          <p:nvSpPr>
            <p:cNvPr name="TextBox 26" id="26"/>
            <p:cNvSpPr txBox="true"/>
            <p:nvPr/>
          </p:nvSpPr>
          <p:spPr>
            <a:xfrm>
              <a:off x="0" y="0"/>
              <a:ext cx="10798353" cy="91511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431"/>
                </a:lnSpc>
              </a:pPr>
              <a:r>
                <a:rPr lang="en-US" sz="2026">
                  <a:solidFill>
                    <a:srgbClr val="C8C0B5"/>
                  </a:solidFill>
                  <a:latin typeface="Aptos"/>
                  <a:ea typeface="Aptos"/>
                  <a:cs typeface="Aptos"/>
                  <a:sym typeface="Aptos"/>
                </a:rPr>
                <a:t>How daily issues become operational intelligence and continuous improvement.</a:t>
              </a:r>
            </a:p>
          </p:txBody>
        </p:sp>
      </p:grpSp>
      <p:grpSp>
        <p:nvGrpSpPr>
          <p:cNvPr name="Group 27" id="27"/>
          <p:cNvGrpSpPr/>
          <p:nvPr/>
        </p:nvGrpSpPr>
        <p:grpSpPr>
          <a:xfrm rot="0">
            <a:off x="11452279" y="1939661"/>
            <a:ext cx="5921559" cy="5441118"/>
            <a:chOff x="0" y="0"/>
            <a:chExt cx="7895412" cy="7254824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7895337" cy="7254749"/>
            </a:xfrm>
            <a:custGeom>
              <a:avLst/>
              <a:gdLst/>
              <a:ahLst/>
              <a:cxnLst/>
              <a:rect r="r" b="b" t="t" l="l"/>
              <a:pathLst>
                <a:path h="7254749" w="7895337">
                  <a:moveTo>
                    <a:pt x="0" y="330581"/>
                  </a:moveTo>
                  <a:cubicBezTo>
                    <a:pt x="0" y="147955"/>
                    <a:pt x="147955" y="0"/>
                    <a:pt x="330581" y="0"/>
                  </a:cubicBezTo>
                  <a:lnTo>
                    <a:pt x="7564755" y="0"/>
                  </a:lnTo>
                  <a:cubicBezTo>
                    <a:pt x="7747381" y="0"/>
                    <a:pt x="7895337" y="147955"/>
                    <a:pt x="7895337" y="330581"/>
                  </a:cubicBezTo>
                  <a:lnTo>
                    <a:pt x="7895337" y="6924167"/>
                  </a:lnTo>
                  <a:cubicBezTo>
                    <a:pt x="7895337" y="7106793"/>
                    <a:pt x="7747381" y="7254749"/>
                    <a:pt x="7564755" y="7254749"/>
                  </a:cubicBezTo>
                  <a:lnTo>
                    <a:pt x="330581" y="7254749"/>
                  </a:lnTo>
                  <a:cubicBezTo>
                    <a:pt x="147955" y="7254875"/>
                    <a:pt x="0" y="7106793"/>
                    <a:pt x="0" y="6924167"/>
                  </a:cubicBezTo>
                  <a:close/>
                </a:path>
              </a:pathLst>
            </a:custGeom>
            <a:solidFill>
              <a:srgbClr val="111111"/>
            </a:solidFill>
            <a:ln w="19065" cap="sq">
              <a:solidFill>
                <a:srgbClr val="F47F2A"/>
              </a:solidFill>
              <a:prstDash val="solid"/>
              <a:miter/>
            </a:ln>
          </p:spPr>
        </p:sp>
      </p:grpSp>
      <p:grpSp>
        <p:nvGrpSpPr>
          <p:cNvPr name="Group 29" id="29"/>
          <p:cNvGrpSpPr/>
          <p:nvPr/>
        </p:nvGrpSpPr>
        <p:grpSpPr>
          <a:xfrm rot="0">
            <a:off x="11736353" y="2223726"/>
            <a:ext cx="5353421" cy="4872990"/>
            <a:chOff x="0" y="0"/>
            <a:chExt cx="7137895" cy="6497320"/>
          </a:xfrm>
        </p:grpSpPr>
        <p:sp>
          <p:nvSpPr>
            <p:cNvPr name="Freeform 30" id="30" descr="/mnt/data/vf_assets/treadmills.jpg"/>
            <p:cNvSpPr/>
            <p:nvPr/>
          </p:nvSpPr>
          <p:spPr>
            <a:xfrm flipH="false" flipV="false" rot="0">
              <a:off x="0" y="0"/>
              <a:ext cx="7137908" cy="6497320"/>
            </a:xfrm>
            <a:custGeom>
              <a:avLst/>
              <a:gdLst/>
              <a:ahLst/>
              <a:cxnLst/>
              <a:rect r="r" b="b" t="t" l="l"/>
              <a:pathLst>
                <a:path h="6497320" w="7137908">
                  <a:moveTo>
                    <a:pt x="0" y="0"/>
                  </a:moveTo>
                  <a:lnTo>
                    <a:pt x="7137908" y="0"/>
                  </a:lnTo>
                  <a:lnTo>
                    <a:pt x="7137908" y="6497320"/>
                  </a:lnTo>
                  <a:lnTo>
                    <a:pt x="0" y="6497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-32334" r="0" b="-32335"/>
              </a:stretch>
            </a:blipFill>
          </p:spPr>
        </p:sp>
      </p:grpSp>
      <p:grpSp>
        <p:nvGrpSpPr>
          <p:cNvPr name="Group 31" id="31"/>
          <p:cNvGrpSpPr/>
          <p:nvPr/>
        </p:nvGrpSpPr>
        <p:grpSpPr>
          <a:xfrm rot="0">
            <a:off x="1139314" y="5600500"/>
            <a:ext cx="4118019" cy="480431"/>
            <a:chOff x="0" y="0"/>
            <a:chExt cx="5490693" cy="640575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5490690" cy="640580"/>
            </a:xfrm>
            <a:custGeom>
              <a:avLst/>
              <a:gdLst/>
              <a:ahLst/>
              <a:cxnLst/>
              <a:rect r="r" b="b" t="t" l="l"/>
              <a:pathLst>
                <a:path h="640580" w="5490690">
                  <a:moveTo>
                    <a:pt x="0" y="0"/>
                  </a:moveTo>
                  <a:lnTo>
                    <a:pt x="5490690" y="0"/>
                  </a:lnTo>
                  <a:lnTo>
                    <a:pt x="5490690" y="640580"/>
                  </a:lnTo>
                  <a:lnTo>
                    <a:pt x="0" y="64058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17015" r="0" b="-117014"/>
              </a:stretch>
            </a:blipFill>
          </p:spPr>
        </p:sp>
        <p:sp>
          <p:nvSpPr>
            <p:cNvPr name="TextBox 33" id="33"/>
            <p:cNvSpPr txBox="true"/>
            <p:nvPr/>
          </p:nvSpPr>
          <p:spPr>
            <a:xfrm>
              <a:off x="0" y="0"/>
              <a:ext cx="5490693" cy="6405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882"/>
                </a:lnSpc>
              </a:pPr>
              <a:r>
                <a:rPr lang="en-US" b="true" sz="2401">
                  <a:solidFill>
                    <a:srgbClr val="F47F2A"/>
                  </a:solidFill>
                  <a:latin typeface="Aptos Bold"/>
                  <a:ea typeface="Aptos Bold"/>
                  <a:cs typeface="Aptos Bold"/>
                  <a:sym typeface="Aptos Bold"/>
                </a:rPr>
                <a:t>ActiveLife Fitness</a:t>
              </a:r>
            </a:p>
          </p:txBody>
        </p:sp>
      </p:grpSp>
      <p:grpSp>
        <p:nvGrpSpPr>
          <p:cNvPr name="Group 34" id="34"/>
          <p:cNvGrpSpPr/>
          <p:nvPr/>
        </p:nvGrpSpPr>
        <p:grpSpPr>
          <a:xfrm rot="0">
            <a:off x="1166774" y="6245657"/>
            <a:ext cx="6726098" cy="411804"/>
            <a:chOff x="0" y="0"/>
            <a:chExt cx="8968130" cy="549072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8968126" cy="549069"/>
            </a:xfrm>
            <a:custGeom>
              <a:avLst/>
              <a:gdLst/>
              <a:ahLst/>
              <a:cxnLst/>
              <a:rect r="r" b="b" t="t" l="l"/>
              <a:pathLst>
                <a:path h="549069" w="8968126">
                  <a:moveTo>
                    <a:pt x="0" y="0"/>
                  </a:moveTo>
                  <a:lnTo>
                    <a:pt x="8968126" y="0"/>
                  </a:lnTo>
                  <a:lnTo>
                    <a:pt x="8968126" y="549069"/>
                  </a:lnTo>
                  <a:lnTo>
                    <a:pt x="0" y="54906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68255" r="0" b="-268256"/>
              </a:stretch>
            </a:blipFill>
          </p:spPr>
        </p:sp>
        <p:sp>
          <p:nvSpPr>
            <p:cNvPr name="TextBox 36" id="36"/>
            <p:cNvSpPr txBox="true"/>
            <p:nvPr/>
          </p:nvSpPr>
          <p:spPr>
            <a:xfrm>
              <a:off x="0" y="0"/>
              <a:ext cx="8968130" cy="54907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882"/>
                </a:lnSpc>
              </a:pPr>
              <a:r>
                <a:rPr lang="en-US" sz="2401">
                  <a:solidFill>
                    <a:srgbClr val="F6F1E8"/>
                  </a:solidFill>
                  <a:latin typeface="Aptos"/>
                  <a:ea typeface="Aptos"/>
                  <a:cs typeface="Aptos"/>
                  <a:sym typeface="Aptos"/>
                </a:rPr>
                <a:t>12 centres · 85 staff · 18,000 members</a:t>
              </a:r>
            </a:p>
          </p:txBody>
        </p:sp>
      </p:grpSp>
      <p:grpSp>
        <p:nvGrpSpPr>
          <p:cNvPr name="Group 37" id="37"/>
          <p:cNvGrpSpPr/>
          <p:nvPr/>
        </p:nvGrpSpPr>
        <p:grpSpPr>
          <a:xfrm rot="0">
            <a:off x="1157240" y="7155818"/>
            <a:ext cx="2146706" cy="513226"/>
            <a:chOff x="0" y="0"/>
            <a:chExt cx="2862275" cy="684301"/>
          </a:xfrm>
        </p:grpSpPr>
        <p:sp>
          <p:nvSpPr>
            <p:cNvPr name="Freeform 38" id="38"/>
            <p:cNvSpPr/>
            <p:nvPr/>
          </p:nvSpPr>
          <p:spPr>
            <a:xfrm flipH="false" flipV="false" rot="0">
              <a:off x="0" y="0"/>
              <a:ext cx="2862326" cy="684403"/>
            </a:xfrm>
            <a:custGeom>
              <a:avLst/>
              <a:gdLst/>
              <a:ahLst/>
              <a:cxnLst/>
              <a:rect r="r" b="b" t="t" l="l"/>
              <a:pathLst>
                <a:path h="684403" w="2862326">
                  <a:moveTo>
                    <a:pt x="0" y="304165"/>
                  </a:moveTo>
                  <a:cubicBezTo>
                    <a:pt x="0" y="136144"/>
                    <a:pt x="136144" y="0"/>
                    <a:pt x="304165" y="0"/>
                  </a:cubicBezTo>
                  <a:lnTo>
                    <a:pt x="2558161" y="0"/>
                  </a:lnTo>
                  <a:cubicBezTo>
                    <a:pt x="2726182" y="0"/>
                    <a:pt x="2862326" y="136144"/>
                    <a:pt x="2862326" y="304165"/>
                  </a:cubicBezTo>
                  <a:lnTo>
                    <a:pt x="2862326" y="380238"/>
                  </a:lnTo>
                  <a:cubicBezTo>
                    <a:pt x="2862326" y="548259"/>
                    <a:pt x="2726182" y="684403"/>
                    <a:pt x="2558161" y="684403"/>
                  </a:cubicBezTo>
                  <a:lnTo>
                    <a:pt x="304165" y="684403"/>
                  </a:lnTo>
                  <a:cubicBezTo>
                    <a:pt x="136144" y="684276"/>
                    <a:pt x="0" y="548132"/>
                    <a:pt x="0" y="380111"/>
                  </a:cubicBezTo>
                  <a:close/>
                </a:path>
              </a:pathLst>
            </a:custGeom>
            <a:solidFill>
              <a:srgbClr val="161616"/>
            </a:solidFill>
            <a:ln w="19065" cap="sq">
              <a:solidFill>
                <a:srgbClr val="F47F2A"/>
              </a:solidFill>
              <a:prstDash val="solid"/>
              <a:miter/>
            </a:ln>
          </p:spPr>
        </p:sp>
      </p:grpSp>
      <p:grpSp>
        <p:nvGrpSpPr>
          <p:cNvPr name="Group 39" id="39"/>
          <p:cNvGrpSpPr/>
          <p:nvPr/>
        </p:nvGrpSpPr>
        <p:grpSpPr>
          <a:xfrm rot="0">
            <a:off x="1331490" y="7295750"/>
            <a:ext cx="1784471" cy="205902"/>
            <a:chOff x="0" y="0"/>
            <a:chExt cx="2379294" cy="274536"/>
          </a:xfrm>
        </p:grpSpPr>
        <p:sp>
          <p:nvSpPr>
            <p:cNvPr name="Freeform 40" id="40"/>
            <p:cNvSpPr/>
            <p:nvPr/>
          </p:nvSpPr>
          <p:spPr>
            <a:xfrm flipH="false" flipV="false" rot="0">
              <a:off x="0" y="0"/>
              <a:ext cx="2379299" cy="274534"/>
            </a:xfrm>
            <a:custGeom>
              <a:avLst/>
              <a:gdLst/>
              <a:ahLst/>
              <a:cxnLst/>
              <a:rect r="r" b="b" t="t" l="l"/>
              <a:pathLst>
                <a:path h="274534" w="2379299">
                  <a:moveTo>
                    <a:pt x="0" y="0"/>
                  </a:moveTo>
                  <a:lnTo>
                    <a:pt x="2379299" y="0"/>
                  </a:lnTo>
                  <a:lnTo>
                    <a:pt x="2379299" y="274534"/>
                  </a:lnTo>
                  <a:lnTo>
                    <a:pt x="0" y="27453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18869" r="0" b="-118870"/>
              </a:stretch>
            </a:blipFill>
          </p:spPr>
        </p:sp>
        <p:sp>
          <p:nvSpPr>
            <p:cNvPr name="TextBox 41" id="41"/>
            <p:cNvSpPr txBox="true"/>
            <p:nvPr/>
          </p:nvSpPr>
          <p:spPr>
            <a:xfrm>
              <a:off x="0" y="0"/>
              <a:ext cx="2379294" cy="274536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711"/>
                </a:lnSpc>
              </a:pPr>
              <a:r>
                <a:rPr lang="en-US" sz="1426" b="true">
                  <a:solidFill>
                    <a:srgbClr val="F6F1E8"/>
                  </a:solidFill>
                  <a:latin typeface="Aptos Bold"/>
                  <a:ea typeface="Aptos Bold"/>
                  <a:cs typeface="Aptos Bold"/>
                  <a:sym typeface="Aptos Bold"/>
                </a:rPr>
                <a:t>Member Experience</a:t>
              </a:r>
            </a:p>
          </p:txBody>
        </p:sp>
      </p:grpSp>
      <p:grpSp>
        <p:nvGrpSpPr>
          <p:cNvPr name="Group 42" id="42"/>
          <p:cNvGrpSpPr/>
          <p:nvPr/>
        </p:nvGrpSpPr>
        <p:grpSpPr>
          <a:xfrm rot="0">
            <a:off x="3559416" y="7155818"/>
            <a:ext cx="2146706" cy="513226"/>
            <a:chOff x="0" y="0"/>
            <a:chExt cx="2862275" cy="684301"/>
          </a:xfrm>
        </p:grpSpPr>
        <p:sp>
          <p:nvSpPr>
            <p:cNvPr name="Freeform 43" id="43"/>
            <p:cNvSpPr/>
            <p:nvPr/>
          </p:nvSpPr>
          <p:spPr>
            <a:xfrm flipH="false" flipV="false" rot="0">
              <a:off x="0" y="0"/>
              <a:ext cx="2862326" cy="684403"/>
            </a:xfrm>
            <a:custGeom>
              <a:avLst/>
              <a:gdLst/>
              <a:ahLst/>
              <a:cxnLst/>
              <a:rect r="r" b="b" t="t" l="l"/>
              <a:pathLst>
                <a:path h="684403" w="2862326">
                  <a:moveTo>
                    <a:pt x="0" y="304165"/>
                  </a:moveTo>
                  <a:cubicBezTo>
                    <a:pt x="0" y="136144"/>
                    <a:pt x="136144" y="0"/>
                    <a:pt x="304165" y="0"/>
                  </a:cubicBezTo>
                  <a:lnTo>
                    <a:pt x="2558161" y="0"/>
                  </a:lnTo>
                  <a:cubicBezTo>
                    <a:pt x="2726182" y="0"/>
                    <a:pt x="2862326" y="136144"/>
                    <a:pt x="2862326" y="304165"/>
                  </a:cubicBezTo>
                  <a:lnTo>
                    <a:pt x="2862326" y="380238"/>
                  </a:lnTo>
                  <a:cubicBezTo>
                    <a:pt x="2862326" y="548259"/>
                    <a:pt x="2726182" y="684403"/>
                    <a:pt x="2558161" y="684403"/>
                  </a:cubicBezTo>
                  <a:lnTo>
                    <a:pt x="304165" y="684403"/>
                  </a:lnTo>
                  <a:cubicBezTo>
                    <a:pt x="136144" y="684276"/>
                    <a:pt x="0" y="548132"/>
                    <a:pt x="0" y="380111"/>
                  </a:cubicBezTo>
                  <a:close/>
                </a:path>
              </a:pathLst>
            </a:custGeom>
            <a:solidFill>
              <a:srgbClr val="161616"/>
            </a:solidFill>
            <a:ln w="19065" cap="sq">
              <a:solidFill>
                <a:srgbClr val="F47F2A"/>
              </a:solidFill>
              <a:prstDash val="solid"/>
              <a:miter/>
            </a:ln>
          </p:spPr>
        </p:sp>
      </p:grpSp>
      <p:grpSp>
        <p:nvGrpSpPr>
          <p:cNvPr name="Group 44" id="44"/>
          <p:cNvGrpSpPr/>
          <p:nvPr/>
        </p:nvGrpSpPr>
        <p:grpSpPr>
          <a:xfrm rot="0">
            <a:off x="3733667" y="7295750"/>
            <a:ext cx="1784471" cy="205902"/>
            <a:chOff x="0" y="0"/>
            <a:chExt cx="2379294" cy="274536"/>
          </a:xfrm>
        </p:grpSpPr>
        <p:sp>
          <p:nvSpPr>
            <p:cNvPr name="Freeform 45" id="45"/>
            <p:cNvSpPr/>
            <p:nvPr/>
          </p:nvSpPr>
          <p:spPr>
            <a:xfrm flipH="false" flipV="false" rot="0">
              <a:off x="0" y="0"/>
              <a:ext cx="2379299" cy="274534"/>
            </a:xfrm>
            <a:custGeom>
              <a:avLst/>
              <a:gdLst/>
              <a:ahLst/>
              <a:cxnLst/>
              <a:rect r="r" b="b" t="t" l="l"/>
              <a:pathLst>
                <a:path h="274534" w="2379299">
                  <a:moveTo>
                    <a:pt x="0" y="0"/>
                  </a:moveTo>
                  <a:lnTo>
                    <a:pt x="2379299" y="0"/>
                  </a:lnTo>
                  <a:lnTo>
                    <a:pt x="2379299" y="274534"/>
                  </a:lnTo>
                  <a:lnTo>
                    <a:pt x="0" y="27453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18869" r="0" b="-118870"/>
              </a:stretch>
            </a:blipFill>
          </p:spPr>
        </p:sp>
        <p:sp>
          <p:nvSpPr>
            <p:cNvPr name="TextBox 46" id="46"/>
            <p:cNvSpPr txBox="true"/>
            <p:nvPr/>
          </p:nvSpPr>
          <p:spPr>
            <a:xfrm>
              <a:off x="0" y="0"/>
              <a:ext cx="2379294" cy="274536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711"/>
                </a:lnSpc>
              </a:pPr>
              <a:r>
                <a:rPr lang="en-US" sz="1426" b="true">
                  <a:solidFill>
                    <a:srgbClr val="F6F1E8"/>
                  </a:solidFill>
                  <a:latin typeface="Aptos Bold"/>
                  <a:ea typeface="Aptos Bold"/>
                  <a:cs typeface="Aptos Bold"/>
                  <a:sym typeface="Aptos Bold"/>
                </a:rPr>
                <a:t>Safety</a:t>
              </a:r>
            </a:p>
          </p:txBody>
        </p:sp>
      </p:grpSp>
      <p:grpSp>
        <p:nvGrpSpPr>
          <p:cNvPr name="Group 47" id="47"/>
          <p:cNvGrpSpPr/>
          <p:nvPr/>
        </p:nvGrpSpPr>
        <p:grpSpPr>
          <a:xfrm rot="0">
            <a:off x="5961593" y="7155818"/>
            <a:ext cx="2146706" cy="513226"/>
            <a:chOff x="0" y="0"/>
            <a:chExt cx="2862275" cy="684301"/>
          </a:xfrm>
        </p:grpSpPr>
        <p:sp>
          <p:nvSpPr>
            <p:cNvPr name="Freeform 48" id="48"/>
            <p:cNvSpPr/>
            <p:nvPr/>
          </p:nvSpPr>
          <p:spPr>
            <a:xfrm flipH="false" flipV="false" rot="0">
              <a:off x="0" y="0"/>
              <a:ext cx="2862326" cy="684403"/>
            </a:xfrm>
            <a:custGeom>
              <a:avLst/>
              <a:gdLst/>
              <a:ahLst/>
              <a:cxnLst/>
              <a:rect r="r" b="b" t="t" l="l"/>
              <a:pathLst>
                <a:path h="684403" w="2862326">
                  <a:moveTo>
                    <a:pt x="0" y="304165"/>
                  </a:moveTo>
                  <a:cubicBezTo>
                    <a:pt x="0" y="136144"/>
                    <a:pt x="136144" y="0"/>
                    <a:pt x="304165" y="0"/>
                  </a:cubicBezTo>
                  <a:lnTo>
                    <a:pt x="2558161" y="0"/>
                  </a:lnTo>
                  <a:cubicBezTo>
                    <a:pt x="2726182" y="0"/>
                    <a:pt x="2862326" y="136144"/>
                    <a:pt x="2862326" y="304165"/>
                  </a:cubicBezTo>
                  <a:lnTo>
                    <a:pt x="2862326" y="380238"/>
                  </a:lnTo>
                  <a:cubicBezTo>
                    <a:pt x="2862326" y="548259"/>
                    <a:pt x="2726182" y="684403"/>
                    <a:pt x="2558161" y="684403"/>
                  </a:cubicBezTo>
                  <a:lnTo>
                    <a:pt x="304165" y="684403"/>
                  </a:lnTo>
                  <a:cubicBezTo>
                    <a:pt x="136144" y="684276"/>
                    <a:pt x="0" y="548132"/>
                    <a:pt x="0" y="380111"/>
                  </a:cubicBezTo>
                  <a:close/>
                </a:path>
              </a:pathLst>
            </a:custGeom>
            <a:solidFill>
              <a:srgbClr val="161616"/>
            </a:solidFill>
            <a:ln w="19065" cap="sq">
              <a:solidFill>
                <a:srgbClr val="F47F2A"/>
              </a:solidFill>
              <a:prstDash val="solid"/>
              <a:miter/>
            </a:ln>
          </p:spPr>
        </p:sp>
      </p:grpSp>
      <p:grpSp>
        <p:nvGrpSpPr>
          <p:cNvPr name="Group 49" id="49"/>
          <p:cNvGrpSpPr/>
          <p:nvPr/>
        </p:nvGrpSpPr>
        <p:grpSpPr>
          <a:xfrm rot="0">
            <a:off x="6135843" y="7295750"/>
            <a:ext cx="1784471" cy="205902"/>
            <a:chOff x="0" y="0"/>
            <a:chExt cx="2379294" cy="274536"/>
          </a:xfrm>
        </p:grpSpPr>
        <p:sp>
          <p:nvSpPr>
            <p:cNvPr name="Freeform 50" id="50"/>
            <p:cNvSpPr/>
            <p:nvPr/>
          </p:nvSpPr>
          <p:spPr>
            <a:xfrm flipH="false" flipV="false" rot="0">
              <a:off x="0" y="0"/>
              <a:ext cx="2379299" cy="274534"/>
            </a:xfrm>
            <a:custGeom>
              <a:avLst/>
              <a:gdLst/>
              <a:ahLst/>
              <a:cxnLst/>
              <a:rect r="r" b="b" t="t" l="l"/>
              <a:pathLst>
                <a:path h="274534" w="2379299">
                  <a:moveTo>
                    <a:pt x="0" y="0"/>
                  </a:moveTo>
                  <a:lnTo>
                    <a:pt x="2379299" y="0"/>
                  </a:lnTo>
                  <a:lnTo>
                    <a:pt x="2379299" y="274534"/>
                  </a:lnTo>
                  <a:lnTo>
                    <a:pt x="0" y="27453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18869" r="0" b="-118870"/>
              </a:stretch>
            </a:blipFill>
          </p:spPr>
        </p:sp>
        <p:sp>
          <p:nvSpPr>
            <p:cNvPr name="TextBox 51" id="51"/>
            <p:cNvSpPr txBox="true"/>
            <p:nvPr/>
          </p:nvSpPr>
          <p:spPr>
            <a:xfrm>
              <a:off x="0" y="0"/>
              <a:ext cx="2379294" cy="274536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711"/>
                </a:lnSpc>
              </a:pPr>
              <a:r>
                <a:rPr lang="en-US" sz="1426" b="true">
                  <a:solidFill>
                    <a:srgbClr val="F6F1E8"/>
                  </a:solidFill>
                  <a:latin typeface="Aptos Bold"/>
                  <a:ea typeface="Aptos Bold"/>
                  <a:cs typeface="Aptos Bold"/>
                  <a:sym typeface="Aptos Bold"/>
                </a:rPr>
                <a:t>Operations</a:t>
              </a:r>
            </a:p>
          </p:txBody>
        </p:sp>
      </p:grpSp>
      <p:grpSp>
        <p:nvGrpSpPr>
          <p:cNvPr name="Group 52" id="52"/>
          <p:cNvGrpSpPr/>
          <p:nvPr/>
        </p:nvGrpSpPr>
        <p:grpSpPr>
          <a:xfrm rot="0">
            <a:off x="8363769" y="7155818"/>
            <a:ext cx="2146706" cy="513226"/>
            <a:chOff x="0" y="0"/>
            <a:chExt cx="2862275" cy="684301"/>
          </a:xfrm>
        </p:grpSpPr>
        <p:sp>
          <p:nvSpPr>
            <p:cNvPr name="Freeform 53" id="53"/>
            <p:cNvSpPr/>
            <p:nvPr/>
          </p:nvSpPr>
          <p:spPr>
            <a:xfrm flipH="false" flipV="false" rot="0">
              <a:off x="0" y="0"/>
              <a:ext cx="2862326" cy="684403"/>
            </a:xfrm>
            <a:custGeom>
              <a:avLst/>
              <a:gdLst/>
              <a:ahLst/>
              <a:cxnLst/>
              <a:rect r="r" b="b" t="t" l="l"/>
              <a:pathLst>
                <a:path h="684403" w="2862326">
                  <a:moveTo>
                    <a:pt x="0" y="304165"/>
                  </a:moveTo>
                  <a:cubicBezTo>
                    <a:pt x="0" y="136144"/>
                    <a:pt x="136144" y="0"/>
                    <a:pt x="304165" y="0"/>
                  </a:cubicBezTo>
                  <a:lnTo>
                    <a:pt x="2558161" y="0"/>
                  </a:lnTo>
                  <a:cubicBezTo>
                    <a:pt x="2726182" y="0"/>
                    <a:pt x="2862326" y="136144"/>
                    <a:pt x="2862326" y="304165"/>
                  </a:cubicBezTo>
                  <a:lnTo>
                    <a:pt x="2862326" y="380238"/>
                  </a:lnTo>
                  <a:cubicBezTo>
                    <a:pt x="2862326" y="548259"/>
                    <a:pt x="2726182" y="684403"/>
                    <a:pt x="2558161" y="684403"/>
                  </a:cubicBezTo>
                  <a:lnTo>
                    <a:pt x="304165" y="684403"/>
                  </a:lnTo>
                  <a:cubicBezTo>
                    <a:pt x="136144" y="684276"/>
                    <a:pt x="0" y="548132"/>
                    <a:pt x="0" y="380111"/>
                  </a:cubicBezTo>
                  <a:close/>
                </a:path>
              </a:pathLst>
            </a:custGeom>
            <a:solidFill>
              <a:srgbClr val="161616"/>
            </a:solidFill>
            <a:ln w="19065" cap="sq">
              <a:solidFill>
                <a:srgbClr val="F47F2A"/>
              </a:solidFill>
              <a:prstDash val="solid"/>
              <a:miter/>
            </a:ln>
          </p:spPr>
        </p:sp>
      </p:grpSp>
      <p:grpSp>
        <p:nvGrpSpPr>
          <p:cNvPr name="Group 54" id="54"/>
          <p:cNvGrpSpPr/>
          <p:nvPr/>
        </p:nvGrpSpPr>
        <p:grpSpPr>
          <a:xfrm rot="0">
            <a:off x="8538020" y="7295750"/>
            <a:ext cx="1784471" cy="205902"/>
            <a:chOff x="0" y="0"/>
            <a:chExt cx="2379294" cy="274536"/>
          </a:xfrm>
        </p:grpSpPr>
        <p:sp>
          <p:nvSpPr>
            <p:cNvPr name="Freeform 55" id="55"/>
            <p:cNvSpPr/>
            <p:nvPr/>
          </p:nvSpPr>
          <p:spPr>
            <a:xfrm flipH="false" flipV="false" rot="0">
              <a:off x="0" y="0"/>
              <a:ext cx="2379299" cy="274534"/>
            </a:xfrm>
            <a:custGeom>
              <a:avLst/>
              <a:gdLst/>
              <a:ahLst/>
              <a:cxnLst/>
              <a:rect r="r" b="b" t="t" l="l"/>
              <a:pathLst>
                <a:path h="274534" w="2379299">
                  <a:moveTo>
                    <a:pt x="0" y="0"/>
                  </a:moveTo>
                  <a:lnTo>
                    <a:pt x="2379299" y="0"/>
                  </a:lnTo>
                  <a:lnTo>
                    <a:pt x="2379299" y="274534"/>
                  </a:lnTo>
                  <a:lnTo>
                    <a:pt x="0" y="27453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18869" r="0" b="-118870"/>
              </a:stretch>
            </a:blipFill>
          </p:spPr>
        </p:sp>
        <p:sp>
          <p:nvSpPr>
            <p:cNvPr name="TextBox 56" id="56"/>
            <p:cNvSpPr txBox="true"/>
            <p:nvPr/>
          </p:nvSpPr>
          <p:spPr>
            <a:xfrm>
              <a:off x="0" y="0"/>
              <a:ext cx="2379294" cy="274536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711"/>
                </a:lnSpc>
              </a:pPr>
              <a:r>
                <a:rPr lang="en-US" sz="1426" b="true">
                  <a:solidFill>
                    <a:srgbClr val="F6F1E8"/>
                  </a:solidFill>
                  <a:latin typeface="Aptos Bold"/>
                  <a:ea typeface="Aptos Bold"/>
                  <a:cs typeface="Aptos Bold"/>
                  <a:sym typeface="Aptos Bold"/>
                </a:rPr>
                <a:t>Retention</a:t>
              </a:r>
            </a:p>
          </p:txBody>
        </p:sp>
      </p:grpSp>
      <p:grpSp>
        <p:nvGrpSpPr>
          <p:cNvPr name="Group 57" id="57"/>
          <p:cNvGrpSpPr/>
          <p:nvPr/>
        </p:nvGrpSpPr>
        <p:grpSpPr>
          <a:xfrm rot="0">
            <a:off x="12628588" y="9677343"/>
            <a:ext cx="4804353" cy="274539"/>
            <a:chOff x="0" y="0"/>
            <a:chExt cx="6405804" cy="366052"/>
          </a:xfrm>
        </p:grpSpPr>
        <p:sp>
          <p:nvSpPr>
            <p:cNvPr name="Freeform 58" id="58"/>
            <p:cNvSpPr/>
            <p:nvPr/>
          </p:nvSpPr>
          <p:spPr>
            <a:xfrm flipH="false" flipV="false" rot="0">
              <a:off x="0" y="0"/>
              <a:ext cx="6405805" cy="366046"/>
            </a:xfrm>
            <a:custGeom>
              <a:avLst/>
              <a:gdLst/>
              <a:ahLst/>
              <a:cxnLst/>
              <a:rect r="r" b="b" t="t" l="l"/>
              <a:pathLst>
                <a:path h="366046" w="6405805">
                  <a:moveTo>
                    <a:pt x="0" y="0"/>
                  </a:moveTo>
                  <a:lnTo>
                    <a:pt x="6405805" y="0"/>
                  </a:lnTo>
                  <a:lnTo>
                    <a:pt x="6405805" y="366046"/>
                  </a:lnTo>
                  <a:lnTo>
                    <a:pt x="0" y="36604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90987" r="0" b="-290988"/>
              </a:stretch>
            </a:blipFill>
          </p:spPr>
        </p:sp>
        <p:sp>
          <p:nvSpPr>
            <p:cNvPr name="TextBox 59" id="59"/>
            <p:cNvSpPr txBox="true"/>
            <p:nvPr/>
          </p:nvSpPr>
          <p:spPr>
            <a:xfrm>
              <a:off x="0" y="-9525"/>
              <a:ext cx="6405804" cy="37557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1621"/>
                </a:lnSpc>
              </a:pPr>
              <a:r>
                <a:rPr lang="en-US" sz="1351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Fitness Centre Case Study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E0F0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14073" y="9461906"/>
            <a:ext cx="16628402" cy="19069"/>
            <a:chOff x="0" y="0"/>
            <a:chExt cx="22171203" cy="2542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2171152" cy="25400"/>
            </a:xfrm>
            <a:custGeom>
              <a:avLst/>
              <a:gdLst/>
              <a:ahLst/>
              <a:cxnLst/>
              <a:rect r="r" b="b" t="t" l="l"/>
              <a:pathLst>
                <a:path h="25400" w="22171152">
                  <a:moveTo>
                    <a:pt x="0" y="0"/>
                  </a:moveTo>
                  <a:lnTo>
                    <a:pt x="22171152" y="25400"/>
                  </a:lnTo>
                </a:path>
              </a:pathLst>
            </a:custGeom>
            <a:blipFill>
              <a:blip r:embed="rId2">
                <a:alphaModFix amt="0"/>
              </a:blip>
              <a:stretch>
                <a:fillRect l="0" t="-16958089" r="0" b="-16958189"/>
              </a:stretch>
            </a:blipFill>
            <a:ln w="19065" cap="sq">
              <a:solidFill>
                <a:srgbClr val="2F2F2F"/>
              </a:solidFill>
              <a:prstDash val="solid"/>
              <a:miter/>
            </a:ln>
          </p:spPr>
        </p:sp>
      </p:grpSp>
      <p:grpSp>
        <p:nvGrpSpPr>
          <p:cNvPr name="Group 4" id="4"/>
          <p:cNvGrpSpPr/>
          <p:nvPr/>
        </p:nvGrpSpPr>
        <p:grpSpPr>
          <a:xfrm rot="0">
            <a:off x="814073" y="470906"/>
            <a:ext cx="650491" cy="650491"/>
            <a:chOff x="0" y="0"/>
            <a:chExt cx="867321" cy="867321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867283" cy="867283"/>
            </a:xfrm>
            <a:custGeom>
              <a:avLst/>
              <a:gdLst/>
              <a:ahLst/>
              <a:cxnLst/>
              <a:rect r="r" b="b" t="t" l="l"/>
              <a:pathLst>
                <a:path h="867283" w="867283">
                  <a:moveTo>
                    <a:pt x="0" y="169672"/>
                  </a:moveTo>
                  <a:cubicBezTo>
                    <a:pt x="0" y="75946"/>
                    <a:pt x="75946" y="0"/>
                    <a:pt x="169672" y="0"/>
                  </a:cubicBezTo>
                  <a:lnTo>
                    <a:pt x="697611" y="0"/>
                  </a:lnTo>
                  <a:cubicBezTo>
                    <a:pt x="791337" y="0"/>
                    <a:pt x="867283" y="75946"/>
                    <a:pt x="867283" y="169672"/>
                  </a:cubicBezTo>
                  <a:lnTo>
                    <a:pt x="867283" y="697611"/>
                  </a:lnTo>
                  <a:cubicBezTo>
                    <a:pt x="867283" y="791337"/>
                    <a:pt x="791337" y="867283"/>
                    <a:pt x="697611" y="867283"/>
                  </a:cubicBezTo>
                  <a:lnTo>
                    <a:pt x="169672" y="867283"/>
                  </a:lnTo>
                  <a:cubicBezTo>
                    <a:pt x="75946" y="867283"/>
                    <a:pt x="0" y="791337"/>
                    <a:pt x="0" y="697611"/>
                  </a:cubicBezTo>
                  <a:close/>
                </a:path>
              </a:pathLst>
            </a:custGeom>
            <a:solidFill>
              <a:srgbClr val="F47F2A"/>
            </a:solidFill>
            <a:ln w="19065" cap="sq">
              <a:solidFill>
                <a:srgbClr val="F2B634"/>
              </a:solidFill>
              <a:prstDash val="solid"/>
              <a:miter/>
            </a:ln>
          </p:spPr>
        </p:sp>
      </p:grpSp>
      <p:grpSp>
        <p:nvGrpSpPr>
          <p:cNvPr name="Group 6" id="6"/>
          <p:cNvGrpSpPr/>
          <p:nvPr/>
        </p:nvGrpSpPr>
        <p:grpSpPr>
          <a:xfrm rot="0">
            <a:off x="1006245" y="652020"/>
            <a:ext cx="301990" cy="274539"/>
            <a:chOff x="0" y="0"/>
            <a:chExt cx="402654" cy="366052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402651" cy="366046"/>
            </a:xfrm>
            <a:custGeom>
              <a:avLst/>
              <a:gdLst/>
              <a:ahLst/>
              <a:cxnLst/>
              <a:rect r="r" b="b" t="t" l="l"/>
              <a:pathLst>
                <a:path h="366046" w="402651">
                  <a:moveTo>
                    <a:pt x="0" y="0"/>
                  </a:moveTo>
                  <a:lnTo>
                    <a:pt x="402651" y="0"/>
                  </a:lnTo>
                  <a:lnTo>
                    <a:pt x="402651" y="366046"/>
                  </a:lnTo>
                  <a:lnTo>
                    <a:pt x="0" y="36604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66641" t="0" r="-66641" b="-1"/>
              </a:stretch>
            </a:blipFill>
          </p:spPr>
        </p:sp>
        <p:sp>
          <p:nvSpPr>
            <p:cNvPr name="TextBox 8" id="8"/>
            <p:cNvSpPr txBox="true"/>
            <p:nvPr/>
          </p:nvSpPr>
          <p:spPr>
            <a:xfrm>
              <a:off x="0" y="0"/>
              <a:ext cx="402654" cy="36605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161"/>
                </a:lnSpc>
              </a:pPr>
              <a:r>
                <a:rPr lang="en-US" sz="1801" b="true">
                  <a:solidFill>
                    <a:srgbClr val="0E0F0E"/>
                  </a:solidFill>
                  <a:latin typeface="Aptos Bold"/>
                  <a:ea typeface="Aptos Bold"/>
                  <a:cs typeface="Aptos Bold"/>
                  <a:sym typeface="Aptos Bold"/>
                </a:rPr>
                <a:t>V</a:t>
              </a: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551118" y="521618"/>
            <a:ext cx="2333539" cy="411804"/>
            <a:chOff x="0" y="0"/>
            <a:chExt cx="3111386" cy="549072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3111391" cy="549069"/>
            </a:xfrm>
            <a:custGeom>
              <a:avLst/>
              <a:gdLst/>
              <a:ahLst/>
              <a:cxnLst/>
              <a:rect r="r" b="b" t="t" l="l"/>
              <a:pathLst>
                <a:path h="549069" w="3111391">
                  <a:moveTo>
                    <a:pt x="0" y="0"/>
                  </a:moveTo>
                  <a:lnTo>
                    <a:pt x="3111391" y="0"/>
                  </a:lnTo>
                  <a:lnTo>
                    <a:pt x="3111391" y="549069"/>
                  </a:lnTo>
                  <a:lnTo>
                    <a:pt x="0" y="54906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60414" r="0" b="-60415"/>
              </a:stretch>
            </a:blipFill>
          </p:spPr>
        </p:sp>
        <p:sp>
          <p:nvSpPr>
            <p:cNvPr name="TextBox 11" id="11"/>
            <p:cNvSpPr txBox="true"/>
            <p:nvPr/>
          </p:nvSpPr>
          <p:spPr>
            <a:xfrm>
              <a:off x="0" y="0"/>
              <a:ext cx="3111386" cy="54907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242"/>
                </a:lnSpc>
              </a:pPr>
              <a:r>
                <a:rPr lang="en-US" sz="2702" b="true">
                  <a:solidFill>
                    <a:srgbClr val="F6F1E8"/>
                  </a:solidFill>
                  <a:latin typeface="Aptos Bold"/>
                  <a:ea typeface="Aptos Bold"/>
                  <a:cs typeface="Aptos Bold"/>
                  <a:sym typeface="Aptos Bold"/>
                </a:rPr>
                <a:t>VoiceFirst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564843" y="960872"/>
            <a:ext cx="3568951" cy="301990"/>
            <a:chOff x="0" y="0"/>
            <a:chExt cx="4758601" cy="402654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4758598" cy="402651"/>
            </a:xfrm>
            <a:custGeom>
              <a:avLst/>
              <a:gdLst/>
              <a:ahLst/>
              <a:cxnLst/>
              <a:rect r="r" b="b" t="t" l="l"/>
              <a:pathLst>
                <a:path h="402651" w="4758598">
                  <a:moveTo>
                    <a:pt x="0" y="0"/>
                  </a:moveTo>
                  <a:lnTo>
                    <a:pt x="4758598" y="0"/>
                  </a:lnTo>
                  <a:lnTo>
                    <a:pt x="4758598" y="402651"/>
                  </a:lnTo>
                  <a:lnTo>
                    <a:pt x="0" y="402651"/>
                  </a:lnTo>
                  <a:close/>
                </a:path>
              </a:pathLst>
            </a:custGeom>
            <a:solidFill>
              <a:srgbClr val="F47F2A">
                <a:alpha val="0"/>
              </a:srgbClr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9525"/>
              <a:ext cx="4758601" cy="41217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531"/>
                </a:lnSpc>
              </a:pPr>
              <a:r>
                <a:rPr lang="en-US" b="true" sz="1275">
                  <a:solidFill>
                    <a:srgbClr val="F47F2A"/>
                  </a:solidFill>
                  <a:latin typeface="Aptos Bold"/>
                  <a:ea typeface="Aptos Bold"/>
                  <a:cs typeface="Aptos Bold"/>
                  <a:sym typeface="Aptos Bold"/>
                </a:rPr>
                <a:t>FOR FITNESS CENTRES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16952500" y="617706"/>
            <a:ext cx="480431" cy="343167"/>
            <a:chOff x="0" y="0"/>
            <a:chExt cx="640575" cy="457556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640580" cy="457557"/>
            </a:xfrm>
            <a:custGeom>
              <a:avLst/>
              <a:gdLst/>
              <a:ahLst/>
              <a:cxnLst/>
              <a:rect r="r" b="b" t="t" l="l"/>
              <a:pathLst>
                <a:path h="457557" w="640580">
                  <a:moveTo>
                    <a:pt x="0" y="0"/>
                  </a:moveTo>
                  <a:lnTo>
                    <a:pt x="640580" y="0"/>
                  </a:lnTo>
                  <a:lnTo>
                    <a:pt x="640580" y="457557"/>
                  </a:lnTo>
                  <a:lnTo>
                    <a:pt x="0" y="45755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41645" t="0" r="-41644" b="0"/>
              </a:stretch>
            </a:blipFill>
          </p:spPr>
        </p:sp>
        <p:sp>
          <p:nvSpPr>
            <p:cNvPr name="TextBox 17" id="17"/>
            <p:cNvSpPr txBox="true"/>
            <p:nvPr/>
          </p:nvSpPr>
          <p:spPr>
            <a:xfrm>
              <a:off x="0" y="0"/>
              <a:ext cx="640575" cy="457556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2161"/>
                </a:lnSpc>
              </a:pPr>
              <a:r>
                <a:rPr lang="en-US" sz="1801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10</a:t>
              </a: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1187112" y="1542196"/>
            <a:ext cx="3205437" cy="411802"/>
            <a:chOff x="0" y="0"/>
            <a:chExt cx="4273915" cy="549069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4273916" cy="549066"/>
            </a:xfrm>
            <a:custGeom>
              <a:avLst/>
              <a:gdLst/>
              <a:ahLst/>
              <a:cxnLst/>
              <a:rect r="r" b="b" t="t" l="l"/>
              <a:pathLst>
                <a:path h="549066" w="4273916">
                  <a:moveTo>
                    <a:pt x="0" y="0"/>
                  </a:moveTo>
                  <a:lnTo>
                    <a:pt x="4273916" y="0"/>
                  </a:lnTo>
                  <a:lnTo>
                    <a:pt x="4273916" y="549066"/>
                  </a:lnTo>
                  <a:lnTo>
                    <a:pt x="0" y="54906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378672" r="-182633" b="-378673"/>
              </a:stretch>
            </a:blipFill>
          </p:spPr>
        </p:sp>
        <p:sp>
          <p:nvSpPr>
            <p:cNvPr name="TextBox 20" id="20"/>
            <p:cNvSpPr txBox="true"/>
            <p:nvPr/>
          </p:nvSpPr>
          <p:spPr>
            <a:xfrm>
              <a:off x="0" y="0"/>
              <a:ext cx="4273915" cy="54906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981"/>
                </a:lnSpc>
              </a:pPr>
              <a:r>
                <a:rPr lang="en-US" b="true" sz="1651">
                  <a:solidFill>
                    <a:srgbClr val="F47F2A"/>
                  </a:solidFill>
                  <a:latin typeface="Aptos Bold"/>
                  <a:ea typeface="Aptos Bold"/>
                  <a:cs typeface="Aptos Bold"/>
                  <a:sym typeface="Aptos Bold"/>
                </a:rPr>
                <a:t>BUSINESS IMPACT</a:t>
              </a: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1170085" y="1748097"/>
            <a:ext cx="8098765" cy="2503530"/>
            <a:chOff x="0" y="0"/>
            <a:chExt cx="10798353" cy="3338040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10798356" cy="3338029"/>
            </a:xfrm>
            <a:custGeom>
              <a:avLst/>
              <a:gdLst/>
              <a:ahLst/>
              <a:cxnLst/>
              <a:rect r="r" b="b" t="t" l="l"/>
              <a:pathLst>
                <a:path h="3338029" w="10798356">
                  <a:moveTo>
                    <a:pt x="0" y="0"/>
                  </a:moveTo>
                  <a:lnTo>
                    <a:pt x="10798356" y="0"/>
                  </a:lnTo>
                  <a:lnTo>
                    <a:pt x="10798356" y="3338029"/>
                  </a:lnTo>
                  <a:lnTo>
                    <a:pt x="0" y="333802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37811" r="0" b="11745"/>
              </a:stretch>
            </a:blipFill>
          </p:spPr>
        </p:sp>
        <p:sp>
          <p:nvSpPr>
            <p:cNvPr name="TextBox 23" id="23"/>
            <p:cNvSpPr txBox="true"/>
            <p:nvPr/>
          </p:nvSpPr>
          <p:spPr>
            <a:xfrm>
              <a:off x="0" y="0"/>
              <a:ext cx="10798353" cy="33380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5524"/>
                </a:lnSpc>
              </a:pPr>
              <a:r>
                <a:rPr lang="en-US" sz="4603" b="true">
                  <a:solidFill>
                    <a:srgbClr val="F6F1E8"/>
                  </a:solidFill>
                  <a:latin typeface="Aptos Bold"/>
                  <a:ea typeface="Aptos Bold"/>
                  <a:cs typeface="Aptos Bold"/>
                  <a:sym typeface="Aptos Bold"/>
                </a:rPr>
                <a:t>Better member experience. Safer clubs. Stronger retention.</a:t>
              </a:r>
            </a:p>
          </p:txBody>
        </p:sp>
      </p:grpSp>
      <p:grpSp>
        <p:nvGrpSpPr>
          <p:cNvPr name="Group 24" id="24"/>
          <p:cNvGrpSpPr/>
          <p:nvPr/>
        </p:nvGrpSpPr>
        <p:grpSpPr>
          <a:xfrm rot="0">
            <a:off x="1139319" y="4251627"/>
            <a:ext cx="8098765" cy="686333"/>
            <a:chOff x="0" y="0"/>
            <a:chExt cx="10798353" cy="915111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10798356" cy="915115"/>
            </a:xfrm>
            <a:custGeom>
              <a:avLst/>
              <a:gdLst/>
              <a:ahLst/>
              <a:cxnLst/>
              <a:rect r="r" b="b" t="t" l="l"/>
              <a:pathLst>
                <a:path h="915115" w="10798356">
                  <a:moveTo>
                    <a:pt x="0" y="0"/>
                  </a:moveTo>
                  <a:lnTo>
                    <a:pt x="10798356" y="0"/>
                  </a:lnTo>
                  <a:lnTo>
                    <a:pt x="10798356" y="915115"/>
                  </a:lnTo>
                  <a:lnTo>
                    <a:pt x="0" y="915115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79923" r="0" b="-179923"/>
              </a:stretch>
            </a:blipFill>
          </p:spPr>
        </p:sp>
        <p:sp>
          <p:nvSpPr>
            <p:cNvPr name="TextBox 26" id="26"/>
            <p:cNvSpPr txBox="true"/>
            <p:nvPr/>
          </p:nvSpPr>
          <p:spPr>
            <a:xfrm>
              <a:off x="0" y="0"/>
              <a:ext cx="10798353" cy="91511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431"/>
                </a:lnSpc>
              </a:pPr>
              <a:r>
                <a:rPr lang="en-US" sz="2026">
                  <a:solidFill>
                    <a:srgbClr val="C8C0B5"/>
                  </a:solidFill>
                  <a:latin typeface="Aptos"/>
                  <a:ea typeface="Aptos"/>
                  <a:cs typeface="Aptos"/>
                  <a:sym typeface="Aptos"/>
                </a:rPr>
                <a:t>VoiceFirst helps fitness centres listen better, respond faster and improve every day.</a:t>
              </a:r>
            </a:p>
          </p:txBody>
        </p:sp>
      </p:grpSp>
      <p:grpSp>
        <p:nvGrpSpPr>
          <p:cNvPr name="Group 27" id="27"/>
          <p:cNvGrpSpPr/>
          <p:nvPr/>
        </p:nvGrpSpPr>
        <p:grpSpPr>
          <a:xfrm rot="0">
            <a:off x="1157240" y="5137985"/>
            <a:ext cx="4892050" cy="1254471"/>
            <a:chOff x="0" y="0"/>
            <a:chExt cx="6522733" cy="1672628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6522720" cy="1672590"/>
            </a:xfrm>
            <a:custGeom>
              <a:avLst/>
              <a:gdLst/>
              <a:ahLst/>
              <a:cxnLst/>
              <a:rect r="r" b="b" t="t" l="l"/>
              <a:pathLst>
                <a:path h="1672590" w="6522720">
                  <a:moveTo>
                    <a:pt x="0" y="223012"/>
                  </a:moveTo>
                  <a:cubicBezTo>
                    <a:pt x="0" y="99822"/>
                    <a:pt x="99822" y="0"/>
                    <a:pt x="223012" y="0"/>
                  </a:cubicBezTo>
                  <a:lnTo>
                    <a:pt x="6299708" y="0"/>
                  </a:lnTo>
                  <a:cubicBezTo>
                    <a:pt x="6422898" y="0"/>
                    <a:pt x="6522720" y="99822"/>
                    <a:pt x="6522720" y="223012"/>
                  </a:cubicBezTo>
                  <a:lnTo>
                    <a:pt x="6522720" y="1449578"/>
                  </a:lnTo>
                  <a:cubicBezTo>
                    <a:pt x="6522720" y="1572768"/>
                    <a:pt x="6422898" y="1672590"/>
                    <a:pt x="6299708" y="1672590"/>
                  </a:cubicBezTo>
                  <a:lnTo>
                    <a:pt x="223012" y="1672590"/>
                  </a:lnTo>
                  <a:cubicBezTo>
                    <a:pt x="99822" y="1672590"/>
                    <a:pt x="0" y="1572768"/>
                    <a:pt x="0" y="1449578"/>
                  </a:cubicBezTo>
                  <a:close/>
                </a:path>
              </a:pathLst>
            </a:custGeom>
            <a:solidFill>
              <a:srgbClr val="1B1C1F"/>
            </a:solidFill>
            <a:ln w="19065" cap="sq">
              <a:solidFill>
                <a:srgbClr val="2B2C2E"/>
              </a:solidFill>
              <a:prstDash val="solid"/>
              <a:miter/>
            </a:ln>
          </p:spPr>
        </p:sp>
      </p:grpSp>
      <p:grpSp>
        <p:nvGrpSpPr>
          <p:cNvPr name="Group 29" id="29"/>
          <p:cNvGrpSpPr/>
          <p:nvPr/>
        </p:nvGrpSpPr>
        <p:grpSpPr>
          <a:xfrm rot="0">
            <a:off x="1464564" y="5272842"/>
            <a:ext cx="549069" cy="480431"/>
            <a:chOff x="0" y="0"/>
            <a:chExt cx="732092" cy="640575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732092" cy="640580"/>
            </a:xfrm>
            <a:custGeom>
              <a:avLst/>
              <a:gdLst/>
              <a:ahLst/>
              <a:cxnLst/>
              <a:rect r="r" b="b" t="t" l="l"/>
              <a:pathLst>
                <a:path h="640580" w="732092">
                  <a:moveTo>
                    <a:pt x="0" y="0"/>
                  </a:moveTo>
                  <a:lnTo>
                    <a:pt x="732092" y="0"/>
                  </a:lnTo>
                  <a:lnTo>
                    <a:pt x="732092" y="640580"/>
                  </a:lnTo>
                  <a:lnTo>
                    <a:pt x="0" y="64058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62264" t="0" r="-62264" b="0"/>
              </a:stretch>
            </a:blipFill>
          </p:spPr>
        </p:sp>
        <p:sp>
          <p:nvSpPr>
            <p:cNvPr name="TextBox 31" id="31"/>
            <p:cNvSpPr txBox="true"/>
            <p:nvPr/>
          </p:nvSpPr>
          <p:spPr>
            <a:xfrm>
              <a:off x="0" y="0"/>
              <a:ext cx="732092" cy="6405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422"/>
                </a:lnSpc>
              </a:pPr>
              <a:r>
                <a:rPr lang="en-US" sz="2852">
                  <a:solidFill>
                    <a:srgbClr val="F2B634"/>
                  </a:solidFill>
                  <a:latin typeface="Aptos"/>
                  <a:ea typeface="Aptos"/>
                  <a:cs typeface="Aptos"/>
                  <a:sym typeface="Aptos"/>
                </a:rPr>
                <a:t>😊</a:t>
              </a:r>
            </a:p>
          </p:txBody>
        </p:sp>
      </p:grpSp>
      <p:grpSp>
        <p:nvGrpSpPr>
          <p:cNvPr name="Group 32" id="32"/>
          <p:cNvGrpSpPr/>
          <p:nvPr/>
        </p:nvGrpSpPr>
        <p:grpSpPr>
          <a:xfrm rot="0">
            <a:off x="2134902" y="5307156"/>
            <a:ext cx="3568951" cy="411804"/>
            <a:chOff x="0" y="0"/>
            <a:chExt cx="4758601" cy="549072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4758598" cy="549069"/>
            </a:xfrm>
            <a:custGeom>
              <a:avLst/>
              <a:gdLst/>
              <a:ahLst/>
              <a:cxnLst/>
              <a:rect r="r" b="b" t="t" l="l"/>
              <a:pathLst>
                <a:path h="549069" w="4758598">
                  <a:moveTo>
                    <a:pt x="0" y="0"/>
                  </a:moveTo>
                  <a:lnTo>
                    <a:pt x="4758598" y="0"/>
                  </a:lnTo>
                  <a:lnTo>
                    <a:pt x="4758598" y="549069"/>
                  </a:lnTo>
                  <a:lnTo>
                    <a:pt x="0" y="54906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18870" r="0" b="-118870"/>
              </a:stretch>
            </a:blipFill>
          </p:spPr>
        </p:sp>
        <p:sp>
          <p:nvSpPr>
            <p:cNvPr name="TextBox 34" id="34"/>
            <p:cNvSpPr txBox="true"/>
            <p:nvPr/>
          </p:nvSpPr>
          <p:spPr>
            <a:xfrm>
              <a:off x="0" y="-9525"/>
              <a:ext cx="4758601" cy="55859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521"/>
                </a:lnSpc>
              </a:pPr>
              <a:r>
                <a:rPr lang="en-US" sz="2101" b="true">
                  <a:solidFill>
                    <a:srgbClr val="F6F1E8"/>
                  </a:solidFill>
                  <a:latin typeface="Aptos Bold"/>
                  <a:ea typeface="Aptos Bold"/>
                  <a:cs typeface="Aptos Bold"/>
                  <a:sym typeface="Aptos Bold"/>
                </a:rPr>
                <a:t>Member Experience</a:t>
              </a:r>
            </a:p>
          </p:txBody>
        </p:sp>
      </p:grpSp>
      <p:grpSp>
        <p:nvGrpSpPr>
          <p:cNvPr name="Group 35" id="35"/>
          <p:cNvGrpSpPr/>
          <p:nvPr/>
        </p:nvGrpSpPr>
        <p:grpSpPr>
          <a:xfrm rot="0">
            <a:off x="1564843" y="5781849"/>
            <a:ext cx="4186647" cy="580720"/>
            <a:chOff x="0" y="0"/>
            <a:chExt cx="5582196" cy="774294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5582201" cy="774272"/>
            </a:xfrm>
            <a:custGeom>
              <a:avLst/>
              <a:gdLst/>
              <a:ahLst/>
              <a:cxnLst/>
              <a:rect r="r" b="b" t="t" l="l"/>
              <a:pathLst>
                <a:path h="774272" w="5582201">
                  <a:moveTo>
                    <a:pt x="0" y="0"/>
                  </a:moveTo>
                  <a:lnTo>
                    <a:pt x="5582201" y="0"/>
                  </a:lnTo>
                  <a:lnTo>
                    <a:pt x="5582201" y="774272"/>
                  </a:lnTo>
                  <a:lnTo>
                    <a:pt x="0" y="77427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26296" r="0" b="-54662"/>
              </a:stretch>
            </a:blipFill>
          </p:spPr>
        </p:sp>
        <p:sp>
          <p:nvSpPr>
            <p:cNvPr name="TextBox 37" id="37"/>
            <p:cNvSpPr txBox="true"/>
            <p:nvPr/>
          </p:nvSpPr>
          <p:spPr>
            <a:xfrm>
              <a:off x="0" y="0"/>
              <a:ext cx="5582196" cy="77429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91"/>
                </a:lnSpc>
              </a:pPr>
              <a:r>
                <a:rPr lang="en-US" sz="1576">
                  <a:solidFill>
                    <a:srgbClr val="C8C0B5"/>
                  </a:solidFill>
                  <a:latin typeface="Aptos"/>
                  <a:ea typeface="Aptos"/>
                  <a:cs typeface="Aptos"/>
                  <a:sym typeface="Aptos"/>
                </a:rPr>
                <a:t>Members feel heard when issues are captured and tracked.</a:t>
              </a:r>
            </a:p>
          </p:txBody>
        </p:sp>
      </p:grpSp>
      <p:grpSp>
        <p:nvGrpSpPr>
          <p:cNvPr name="Group 38" id="38"/>
          <p:cNvGrpSpPr/>
          <p:nvPr/>
        </p:nvGrpSpPr>
        <p:grpSpPr>
          <a:xfrm rot="0">
            <a:off x="6716563" y="5137985"/>
            <a:ext cx="4892050" cy="1254471"/>
            <a:chOff x="0" y="0"/>
            <a:chExt cx="6522733" cy="1672628"/>
          </a:xfrm>
        </p:grpSpPr>
        <p:sp>
          <p:nvSpPr>
            <p:cNvPr name="Freeform 39" id="39"/>
            <p:cNvSpPr/>
            <p:nvPr/>
          </p:nvSpPr>
          <p:spPr>
            <a:xfrm flipH="false" flipV="false" rot="0">
              <a:off x="0" y="0"/>
              <a:ext cx="6522720" cy="1672590"/>
            </a:xfrm>
            <a:custGeom>
              <a:avLst/>
              <a:gdLst/>
              <a:ahLst/>
              <a:cxnLst/>
              <a:rect r="r" b="b" t="t" l="l"/>
              <a:pathLst>
                <a:path h="1672590" w="6522720">
                  <a:moveTo>
                    <a:pt x="0" y="223012"/>
                  </a:moveTo>
                  <a:cubicBezTo>
                    <a:pt x="0" y="99822"/>
                    <a:pt x="99822" y="0"/>
                    <a:pt x="223012" y="0"/>
                  </a:cubicBezTo>
                  <a:lnTo>
                    <a:pt x="6299708" y="0"/>
                  </a:lnTo>
                  <a:cubicBezTo>
                    <a:pt x="6422898" y="0"/>
                    <a:pt x="6522720" y="99822"/>
                    <a:pt x="6522720" y="223012"/>
                  </a:cubicBezTo>
                  <a:lnTo>
                    <a:pt x="6522720" y="1449578"/>
                  </a:lnTo>
                  <a:cubicBezTo>
                    <a:pt x="6522720" y="1572768"/>
                    <a:pt x="6422898" y="1672590"/>
                    <a:pt x="6299708" y="1672590"/>
                  </a:cubicBezTo>
                  <a:lnTo>
                    <a:pt x="223012" y="1672590"/>
                  </a:lnTo>
                  <a:cubicBezTo>
                    <a:pt x="99822" y="1672590"/>
                    <a:pt x="0" y="1572768"/>
                    <a:pt x="0" y="1449578"/>
                  </a:cubicBezTo>
                  <a:close/>
                </a:path>
              </a:pathLst>
            </a:custGeom>
            <a:solidFill>
              <a:srgbClr val="1B1C1F"/>
            </a:solidFill>
            <a:ln w="19065" cap="sq">
              <a:solidFill>
                <a:srgbClr val="2B2C2E"/>
              </a:solidFill>
              <a:prstDash val="solid"/>
              <a:miter/>
            </a:ln>
          </p:spPr>
        </p:sp>
      </p:grpSp>
      <p:grpSp>
        <p:nvGrpSpPr>
          <p:cNvPr name="Group 40" id="40"/>
          <p:cNvGrpSpPr/>
          <p:nvPr/>
        </p:nvGrpSpPr>
        <p:grpSpPr>
          <a:xfrm rot="0">
            <a:off x="7028078" y="5394598"/>
            <a:ext cx="549069" cy="480431"/>
            <a:chOff x="0" y="0"/>
            <a:chExt cx="732092" cy="640575"/>
          </a:xfrm>
        </p:grpSpPr>
        <p:sp>
          <p:nvSpPr>
            <p:cNvPr name="Freeform 41" id="41"/>
            <p:cNvSpPr/>
            <p:nvPr/>
          </p:nvSpPr>
          <p:spPr>
            <a:xfrm flipH="false" flipV="false" rot="0">
              <a:off x="0" y="0"/>
              <a:ext cx="732092" cy="640580"/>
            </a:xfrm>
            <a:custGeom>
              <a:avLst/>
              <a:gdLst/>
              <a:ahLst/>
              <a:cxnLst/>
              <a:rect r="r" b="b" t="t" l="l"/>
              <a:pathLst>
                <a:path h="640580" w="732092">
                  <a:moveTo>
                    <a:pt x="0" y="0"/>
                  </a:moveTo>
                  <a:lnTo>
                    <a:pt x="732092" y="0"/>
                  </a:lnTo>
                  <a:lnTo>
                    <a:pt x="732092" y="640580"/>
                  </a:lnTo>
                  <a:lnTo>
                    <a:pt x="0" y="64058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62264" t="0" r="-62264" b="0"/>
              </a:stretch>
            </a:blipFill>
          </p:spPr>
        </p:sp>
        <p:sp>
          <p:nvSpPr>
            <p:cNvPr name="TextBox 42" id="42"/>
            <p:cNvSpPr txBox="true"/>
            <p:nvPr/>
          </p:nvSpPr>
          <p:spPr>
            <a:xfrm>
              <a:off x="0" y="0"/>
              <a:ext cx="732092" cy="6405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422"/>
                </a:lnSpc>
              </a:pPr>
              <a:r>
                <a:rPr lang="en-US" sz="2852">
                  <a:solidFill>
                    <a:srgbClr val="F2B634"/>
                  </a:solidFill>
                  <a:latin typeface="Aptos"/>
                  <a:ea typeface="Aptos"/>
                  <a:cs typeface="Aptos"/>
                  <a:sym typeface="Aptos"/>
                </a:rPr>
                <a:t>⚡</a:t>
              </a:r>
            </a:p>
          </p:txBody>
        </p:sp>
      </p:grpSp>
      <p:grpSp>
        <p:nvGrpSpPr>
          <p:cNvPr name="Group 43" id="43"/>
          <p:cNvGrpSpPr/>
          <p:nvPr/>
        </p:nvGrpSpPr>
        <p:grpSpPr>
          <a:xfrm rot="0">
            <a:off x="7714421" y="5394598"/>
            <a:ext cx="3568951" cy="411804"/>
            <a:chOff x="0" y="0"/>
            <a:chExt cx="4758601" cy="549072"/>
          </a:xfrm>
        </p:grpSpPr>
        <p:sp>
          <p:nvSpPr>
            <p:cNvPr name="Freeform 44" id="44"/>
            <p:cNvSpPr/>
            <p:nvPr/>
          </p:nvSpPr>
          <p:spPr>
            <a:xfrm flipH="false" flipV="false" rot="0">
              <a:off x="0" y="0"/>
              <a:ext cx="4758598" cy="549069"/>
            </a:xfrm>
            <a:custGeom>
              <a:avLst/>
              <a:gdLst/>
              <a:ahLst/>
              <a:cxnLst/>
              <a:rect r="r" b="b" t="t" l="l"/>
              <a:pathLst>
                <a:path h="549069" w="4758598">
                  <a:moveTo>
                    <a:pt x="0" y="0"/>
                  </a:moveTo>
                  <a:lnTo>
                    <a:pt x="4758598" y="0"/>
                  </a:lnTo>
                  <a:lnTo>
                    <a:pt x="4758598" y="549069"/>
                  </a:lnTo>
                  <a:lnTo>
                    <a:pt x="0" y="54906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18870" r="0" b="-118870"/>
              </a:stretch>
            </a:blipFill>
          </p:spPr>
        </p:sp>
        <p:sp>
          <p:nvSpPr>
            <p:cNvPr name="TextBox 45" id="45"/>
            <p:cNvSpPr txBox="true"/>
            <p:nvPr/>
          </p:nvSpPr>
          <p:spPr>
            <a:xfrm>
              <a:off x="0" y="-9525"/>
              <a:ext cx="4758601" cy="55859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521"/>
                </a:lnSpc>
              </a:pPr>
              <a:r>
                <a:rPr lang="en-US" sz="2101" b="true">
                  <a:solidFill>
                    <a:srgbClr val="F6F1E8"/>
                  </a:solidFill>
                  <a:latin typeface="Aptos Bold"/>
                  <a:ea typeface="Aptos Bold"/>
                  <a:cs typeface="Aptos Bold"/>
                  <a:sym typeface="Aptos Bold"/>
                </a:rPr>
                <a:t>Faster Resolution</a:t>
              </a:r>
            </a:p>
          </p:txBody>
        </p:sp>
      </p:grpSp>
      <p:grpSp>
        <p:nvGrpSpPr>
          <p:cNvPr name="Group 46" id="46"/>
          <p:cNvGrpSpPr/>
          <p:nvPr/>
        </p:nvGrpSpPr>
        <p:grpSpPr>
          <a:xfrm rot="0">
            <a:off x="7069264" y="5998578"/>
            <a:ext cx="4186647" cy="164725"/>
            <a:chOff x="0" y="0"/>
            <a:chExt cx="5582196" cy="219634"/>
          </a:xfrm>
        </p:grpSpPr>
        <p:sp>
          <p:nvSpPr>
            <p:cNvPr name="Freeform 47" id="47"/>
            <p:cNvSpPr/>
            <p:nvPr/>
          </p:nvSpPr>
          <p:spPr>
            <a:xfrm flipH="false" flipV="false" rot="0">
              <a:off x="0" y="0"/>
              <a:ext cx="5582201" cy="219628"/>
            </a:xfrm>
            <a:custGeom>
              <a:avLst/>
              <a:gdLst/>
              <a:ahLst/>
              <a:cxnLst/>
              <a:rect r="r" b="b" t="t" l="l"/>
              <a:pathLst>
                <a:path h="219628" w="5582201">
                  <a:moveTo>
                    <a:pt x="0" y="0"/>
                  </a:moveTo>
                  <a:lnTo>
                    <a:pt x="5582201" y="0"/>
                  </a:lnTo>
                  <a:lnTo>
                    <a:pt x="5582201" y="219628"/>
                  </a:lnTo>
                  <a:lnTo>
                    <a:pt x="0" y="21962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445242" r="0" b="-445245"/>
              </a:stretch>
            </a:blipFill>
          </p:spPr>
        </p:sp>
        <p:sp>
          <p:nvSpPr>
            <p:cNvPr name="TextBox 48" id="48"/>
            <p:cNvSpPr txBox="true"/>
            <p:nvPr/>
          </p:nvSpPr>
          <p:spPr>
            <a:xfrm>
              <a:off x="0" y="0"/>
              <a:ext cx="5582196" cy="21963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91"/>
                </a:lnSpc>
              </a:pPr>
              <a:r>
                <a:rPr lang="en-US" sz="1576">
                  <a:solidFill>
                    <a:srgbClr val="C8C0B5"/>
                  </a:solidFill>
                  <a:latin typeface="Aptos"/>
                  <a:ea typeface="Aptos"/>
                  <a:cs typeface="Aptos"/>
                  <a:sym typeface="Aptos"/>
                </a:rPr>
                <a:t>Issues reach the right owner quickly.</a:t>
              </a:r>
            </a:p>
          </p:txBody>
        </p:sp>
      </p:grpSp>
      <p:grpSp>
        <p:nvGrpSpPr>
          <p:cNvPr name="Group 49" id="49"/>
          <p:cNvGrpSpPr/>
          <p:nvPr/>
        </p:nvGrpSpPr>
        <p:grpSpPr>
          <a:xfrm rot="0">
            <a:off x="12275887" y="5137985"/>
            <a:ext cx="4892050" cy="1254471"/>
            <a:chOff x="0" y="0"/>
            <a:chExt cx="6522733" cy="1672628"/>
          </a:xfrm>
        </p:grpSpPr>
        <p:sp>
          <p:nvSpPr>
            <p:cNvPr name="Freeform 50" id="50"/>
            <p:cNvSpPr/>
            <p:nvPr/>
          </p:nvSpPr>
          <p:spPr>
            <a:xfrm flipH="false" flipV="false" rot="0">
              <a:off x="0" y="0"/>
              <a:ext cx="6522720" cy="1672590"/>
            </a:xfrm>
            <a:custGeom>
              <a:avLst/>
              <a:gdLst/>
              <a:ahLst/>
              <a:cxnLst/>
              <a:rect r="r" b="b" t="t" l="l"/>
              <a:pathLst>
                <a:path h="1672590" w="6522720">
                  <a:moveTo>
                    <a:pt x="0" y="223012"/>
                  </a:moveTo>
                  <a:cubicBezTo>
                    <a:pt x="0" y="99822"/>
                    <a:pt x="99822" y="0"/>
                    <a:pt x="223012" y="0"/>
                  </a:cubicBezTo>
                  <a:lnTo>
                    <a:pt x="6299708" y="0"/>
                  </a:lnTo>
                  <a:cubicBezTo>
                    <a:pt x="6422898" y="0"/>
                    <a:pt x="6522720" y="99822"/>
                    <a:pt x="6522720" y="223012"/>
                  </a:cubicBezTo>
                  <a:lnTo>
                    <a:pt x="6522720" y="1449578"/>
                  </a:lnTo>
                  <a:cubicBezTo>
                    <a:pt x="6522720" y="1572768"/>
                    <a:pt x="6422898" y="1672590"/>
                    <a:pt x="6299708" y="1672590"/>
                  </a:cubicBezTo>
                  <a:lnTo>
                    <a:pt x="223012" y="1672590"/>
                  </a:lnTo>
                  <a:cubicBezTo>
                    <a:pt x="99822" y="1672590"/>
                    <a:pt x="0" y="1572768"/>
                    <a:pt x="0" y="1449578"/>
                  </a:cubicBezTo>
                  <a:close/>
                </a:path>
              </a:pathLst>
            </a:custGeom>
            <a:solidFill>
              <a:srgbClr val="1B1C1F"/>
            </a:solidFill>
            <a:ln w="19065" cap="sq">
              <a:solidFill>
                <a:srgbClr val="2B2C2E"/>
              </a:solidFill>
              <a:prstDash val="solid"/>
              <a:miter/>
            </a:ln>
          </p:spPr>
        </p:sp>
      </p:grpSp>
      <p:grpSp>
        <p:nvGrpSpPr>
          <p:cNvPr name="Group 51" id="51"/>
          <p:cNvGrpSpPr/>
          <p:nvPr/>
        </p:nvGrpSpPr>
        <p:grpSpPr>
          <a:xfrm rot="0">
            <a:off x="12587402" y="5394598"/>
            <a:ext cx="549069" cy="480431"/>
            <a:chOff x="0" y="0"/>
            <a:chExt cx="732092" cy="640575"/>
          </a:xfrm>
        </p:grpSpPr>
        <p:sp>
          <p:nvSpPr>
            <p:cNvPr name="Freeform 52" id="52"/>
            <p:cNvSpPr/>
            <p:nvPr/>
          </p:nvSpPr>
          <p:spPr>
            <a:xfrm flipH="false" flipV="false" rot="0">
              <a:off x="0" y="0"/>
              <a:ext cx="732092" cy="640580"/>
            </a:xfrm>
            <a:custGeom>
              <a:avLst/>
              <a:gdLst/>
              <a:ahLst/>
              <a:cxnLst/>
              <a:rect r="r" b="b" t="t" l="l"/>
              <a:pathLst>
                <a:path h="640580" w="732092">
                  <a:moveTo>
                    <a:pt x="0" y="0"/>
                  </a:moveTo>
                  <a:lnTo>
                    <a:pt x="732092" y="0"/>
                  </a:lnTo>
                  <a:lnTo>
                    <a:pt x="732092" y="640580"/>
                  </a:lnTo>
                  <a:lnTo>
                    <a:pt x="0" y="64058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62264" t="0" r="-62264" b="0"/>
              </a:stretch>
            </a:blipFill>
          </p:spPr>
        </p:sp>
        <p:sp>
          <p:nvSpPr>
            <p:cNvPr name="TextBox 53" id="53"/>
            <p:cNvSpPr txBox="true"/>
            <p:nvPr/>
          </p:nvSpPr>
          <p:spPr>
            <a:xfrm>
              <a:off x="0" y="0"/>
              <a:ext cx="732092" cy="6405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422"/>
                </a:lnSpc>
              </a:pPr>
              <a:r>
                <a:rPr lang="en-US" sz="2852">
                  <a:solidFill>
                    <a:srgbClr val="F2B634"/>
                  </a:solidFill>
                  <a:latin typeface="Aptos"/>
                  <a:ea typeface="Aptos"/>
                  <a:cs typeface="Aptos"/>
                  <a:sym typeface="Aptos"/>
                </a:rPr>
                <a:t>🛡️</a:t>
              </a:r>
            </a:p>
          </p:txBody>
        </p:sp>
      </p:grpSp>
      <p:grpSp>
        <p:nvGrpSpPr>
          <p:cNvPr name="Group 54" id="54"/>
          <p:cNvGrpSpPr/>
          <p:nvPr/>
        </p:nvGrpSpPr>
        <p:grpSpPr>
          <a:xfrm rot="0">
            <a:off x="13273745" y="5394598"/>
            <a:ext cx="3568951" cy="411804"/>
            <a:chOff x="0" y="0"/>
            <a:chExt cx="4758601" cy="549072"/>
          </a:xfrm>
        </p:grpSpPr>
        <p:sp>
          <p:nvSpPr>
            <p:cNvPr name="Freeform 55" id="55"/>
            <p:cNvSpPr/>
            <p:nvPr/>
          </p:nvSpPr>
          <p:spPr>
            <a:xfrm flipH="false" flipV="false" rot="0">
              <a:off x="0" y="0"/>
              <a:ext cx="4758598" cy="549069"/>
            </a:xfrm>
            <a:custGeom>
              <a:avLst/>
              <a:gdLst/>
              <a:ahLst/>
              <a:cxnLst/>
              <a:rect r="r" b="b" t="t" l="l"/>
              <a:pathLst>
                <a:path h="549069" w="4758598">
                  <a:moveTo>
                    <a:pt x="0" y="0"/>
                  </a:moveTo>
                  <a:lnTo>
                    <a:pt x="4758598" y="0"/>
                  </a:lnTo>
                  <a:lnTo>
                    <a:pt x="4758598" y="549069"/>
                  </a:lnTo>
                  <a:lnTo>
                    <a:pt x="0" y="54906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18870" r="0" b="-118870"/>
              </a:stretch>
            </a:blipFill>
          </p:spPr>
        </p:sp>
        <p:sp>
          <p:nvSpPr>
            <p:cNvPr name="TextBox 56" id="56"/>
            <p:cNvSpPr txBox="true"/>
            <p:nvPr/>
          </p:nvSpPr>
          <p:spPr>
            <a:xfrm>
              <a:off x="0" y="-9525"/>
              <a:ext cx="4758601" cy="55859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521"/>
                </a:lnSpc>
              </a:pPr>
              <a:r>
                <a:rPr lang="en-US" sz="2101" b="true">
                  <a:solidFill>
                    <a:srgbClr val="F6F1E8"/>
                  </a:solidFill>
                  <a:latin typeface="Aptos Bold"/>
                  <a:ea typeface="Aptos Bold"/>
                  <a:cs typeface="Aptos Bold"/>
                  <a:sym typeface="Aptos Bold"/>
                </a:rPr>
                <a:t>Safer Environment</a:t>
              </a:r>
            </a:p>
          </p:txBody>
        </p:sp>
      </p:grpSp>
      <p:grpSp>
        <p:nvGrpSpPr>
          <p:cNvPr name="Group 57" id="57"/>
          <p:cNvGrpSpPr/>
          <p:nvPr/>
        </p:nvGrpSpPr>
        <p:grpSpPr>
          <a:xfrm rot="0">
            <a:off x="12628588" y="5998578"/>
            <a:ext cx="4186647" cy="164725"/>
            <a:chOff x="0" y="0"/>
            <a:chExt cx="5582196" cy="219634"/>
          </a:xfrm>
        </p:grpSpPr>
        <p:sp>
          <p:nvSpPr>
            <p:cNvPr name="Freeform 58" id="58"/>
            <p:cNvSpPr/>
            <p:nvPr/>
          </p:nvSpPr>
          <p:spPr>
            <a:xfrm flipH="false" flipV="false" rot="0">
              <a:off x="0" y="0"/>
              <a:ext cx="5582201" cy="219628"/>
            </a:xfrm>
            <a:custGeom>
              <a:avLst/>
              <a:gdLst/>
              <a:ahLst/>
              <a:cxnLst/>
              <a:rect r="r" b="b" t="t" l="l"/>
              <a:pathLst>
                <a:path h="219628" w="5582201">
                  <a:moveTo>
                    <a:pt x="0" y="0"/>
                  </a:moveTo>
                  <a:lnTo>
                    <a:pt x="5582201" y="0"/>
                  </a:lnTo>
                  <a:lnTo>
                    <a:pt x="5582201" y="219628"/>
                  </a:lnTo>
                  <a:lnTo>
                    <a:pt x="0" y="21962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445242" r="0" b="-445245"/>
              </a:stretch>
            </a:blipFill>
          </p:spPr>
        </p:sp>
        <p:sp>
          <p:nvSpPr>
            <p:cNvPr name="TextBox 59" id="59"/>
            <p:cNvSpPr txBox="true"/>
            <p:nvPr/>
          </p:nvSpPr>
          <p:spPr>
            <a:xfrm>
              <a:off x="0" y="0"/>
              <a:ext cx="5582196" cy="21963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91"/>
                </a:lnSpc>
              </a:pPr>
              <a:r>
                <a:rPr lang="en-US" sz="1576">
                  <a:solidFill>
                    <a:srgbClr val="C8C0B5"/>
                  </a:solidFill>
                  <a:latin typeface="Aptos"/>
                  <a:ea typeface="Aptos"/>
                  <a:cs typeface="Aptos"/>
                  <a:sym typeface="Aptos"/>
                </a:rPr>
                <a:t>Risks are reported early before they grow.</a:t>
              </a:r>
            </a:p>
          </p:txBody>
        </p:sp>
      </p:grpSp>
      <p:grpSp>
        <p:nvGrpSpPr>
          <p:cNvPr name="Group 60" id="60"/>
          <p:cNvGrpSpPr/>
          <p:nvPr/>
        </p:nvGrpSpPr>
        <p:grpSpPr>
          <a:xfrm rot="0">
            <a:off x="2860472" y="6579299"/>
            <a:ext cx="4892050" cy="1437415"/>
            <a:chOff x="0" y="0"/>
            <a:chExt cx="6522733" cy="1916553"/>
          </a:xfrm>
        </p:grpSpPr>
        <p:sp>
          <p:nvSpPr>
            <p:cNvPr name="Freeform 61" id="61"/>
            <p:cNvSpPr/>
            <p:nvPr/>
          </p:nvSpPr>
          <p:spPr>
            <a:xfrm flipH="false" flipV="false" rot="0">
              <a:off x="0" y="0"/>
              <a:ext cx="6522720" cy="1916509"/>
            </a:xfrm>
            <a:custGeom>
              <a:avLst/>
              <a:gdLst/>
              <a:ahLst/>
              <a:cxnLst/>
              <a:rect r="r" b="b" t="t" l="l"/>
              <a:pathLst>
                <a:path h="1916509" w="6522720">
                  <a:moveTo>
                    <a:pt x="0" y="255535"/>
                  </a:moveTo>
                  <a:cubicBezTo>
                    <a:pt x="0" y="114379"/>
                    <a:pt x="99822" y="0"/>
                    <a:pt x="223012" y="0"/>
                  </a:cubicBezTo>
                  <a:lnTo>
                    <a:pt x="6299708" y="0"/>
                  </a:lnTo>
                  <a:cubicBezTo>
                    <a:pt x="6422898" y="0"/>
                    <a:pt x="6522720" y="114379"/>
                    <a:pt x="6522720" y="255535"/>
                  </a:cubicBezTo>
                  <a:lnTo>
                    <a:pt x="6522720" y="1660975"/>
                  </a:lnTo>
                  <a:cubicBezTo>
                    <a:pt x="6522720" y="1802130"/>
                    <a:pt x="6422898" y="1916509"/>
                    <a:pt x="6299708" y="1916509"/>
                  </a:cubicBezTo>
                  <a:lnTo>
                    <a:pt x="223012" y="1916509"/>
                  </a:lnTo>
                  <a:cubicBezTo>
                    <a:pt x="99822" y="1916509"/>
                    <a:pt x="0" y="1802130"/>
                    <a:pt x="0" y="1660975"/>
                  </a:cubicBezTo>
                  <a:close/>
                </a:path>
              </a:pathLst>
            </a:custGeom>
            <a:solidFill>
              <a:srgbClr val="1B1C1F"/>
            </a:solidFill>
            <a:ln w="19065" cap="sq">
              <a:solidFill>
                <a:srgbClr val="2B2C2E"/>
              </a:solidFill>
              <a:prstDash val="solid"/>
              <a:miter/>
            </a:ln>
          </p:spPr>
        </p:sp>
      </p:grpSp>
      <p:grpSp>
        <p:nvGrpSpPr>
          <p:cNvPr name="Group 62" id="62"/>
          <p:cNvGrpSpPr/>
          <p:nvPr/>
        </p:nvGrpSpPr>
        <p:grpSpPr>
          <a:xfrm rot="0">
            <a:off x="3370309" y="6774489"/>
            <a:ext cx="549069" cy="480431"/>
            <a:chOff x="0" y="0"/>
            <a:chExt cx="732092" cy="640575"/>
          </a:xfrm>
        </p:grpSpPr>
        <p:sp>
          <p:nvSpPr>
            <p:cNvPr name="Freeform 63" id="63"/>
            <p:cNvSpPr/>
            <p:nvPr/>
          </p:nvSpPr>
          <p:spPr>
            <a:xfrm flipH="false" flipV="false" rot="0">
              <a:off x="0" y="0"/>
              <a:ext cx="732092" cy="640580"/>
            </a:xfrm>
            <a:custGeom>
              <a:avLst/>
              <a:gdLst/>
              <a:ahLst/>
              <a:cxnLst/>
              <a:rect r="r" b="b" t="t" l="l"/>
              <a:pathLst>
                <a:path h="640580" w="732092">
                  <a:moveTo>
                    <a:pt x="0" y="0"/>
                  </a:moveTo>
                  <a:lnTo>
                    <a:pt x="732092" y="0"/>
                  </a:lnTo>
                  <a:lnTo>
                    <a:pt x="732092" y="640580"/>
                  </a:lnTo>
                  <a:lnTo>
                    <a:pt x="0" y="64058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62264" t="0" r="-62264" b="0"/>
              </a:stretch>
            </a:blipFill>
          </p:spPr>
        </p:sp>
        <p:sp>
          <p:nvSpPr>
            <p:cNvPr name="TextBox 64" id="64"/>
            <p:cNvSpPr txBox="true"/>
            <p:nvPr/>
          </p:nvSpPr>
          <p:spPr>
            <a:xfrm>
              <a:off x="0" y="0"/>
              <a:ext cx="732092" cy="6405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422"/>
                </a:lnSpc>
              </a:pPr>
              <a:r>
                <a:rPr lang="en-US" sz="2852">
                  <a:solidFill>
                    <a:srgbClr val="F2B634"/>
                  </a:solidFill>
                  <a:latin typeface="Aptos"/>
                  <a:ea typeface="Aptos"/>
                  <a:cs typeface="Aptos"/>
                  <a:sym typeface="Aptos"/>
                </a:rPr>
                <a:t>📍</a:t>
              </a:r>
            </a:p>
          </p:txBody>
        </p:sp>
      </p:grpSp>
      <p:grpSp>
        <p:nvGrpSpPr>
          <p:cNvPr name="Group 65" id="65"/>
          <p:cNvGrpSpPr/>
          <p:nvPr/>
        </p:nvGrpSpPr>
        <p:grpSpPr>
          <a:xfrm rot="0">
            <a:off x="4108485" y="6794730"/>
            <a:ext cx="3568951" cy="411804"/>
            <a:chOff x="0" y="0"/>
            <a:chExt cx="4758601" cy="549072"/>
          </a:xfrm>
        </p:grpSpPr>
        <p:sp>
          <p:nvSpPr>
            <p:cNvPr name="Freeform 66" id="66"/>
            <p:cNvSpPr/>
            <p:nvPr/>
          </p:nvSpPr>
          <p:spPr>
            <a:xfrm flipH="false" flipV="false" rot="0">
              <a:off x="0" y="0"/>
              <a:ext cx="4758598" cy="549069"/>
            </a:xfrm>
            <a:custGeom>
              <a:avLst/>
              <a:gdLst/>
              <a:ahLst/>
              <a:cxnLst/>
              <a:rect r="r" b="b" t="t" l="l"/>
              <a:pathLst>
                <a:path h="549069" w="4758598">
                  <a:moveTo>
                    <a:pt x="0" y="0"/>
                  </a:moveTo>
                  <a:lnTo>
                    <a:pt x="4758598" y="0"/>
                  </a:lnTo>
                  <a:lnTo>
                    <a:pt x="4758598" y="549069"/>
                  </a:lnTo>
                  <a:lnTo>
                    <a:pt x="0" y="54906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18870" r="0" b="-118870"/>
              </a:stretch>
            </a:blipFill>
          </p:spPr>
        </p:sp>
        <p:sp>
          <p:nvSpPr>
            <p:cNvPr name="TextBox 67" id="67"/>
            <p:cNvSpPr txBox="true"/>
            <p:nvPr/>
          </p:nvSpPr>
          <p:spPr>
            <a:xfrm>
              <a:off x="0" y="-9525"/>
              <a:ext cx="4758601" cy="55859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521"/>
                </a:lnSpc>
              </a:pPr>
              <a:r>
                <a:rPr lang="en-US" sz="2101" b="true">
                  <a:solidFill>
                    <a:srgbClr val="F6F1E8"/>
                  </a:solidFill>
                  <a:latin typeface="Aptos Bold"/>
                  <a:ea typeface="Aptos Bold"/>
                  <a:cs typeface="Aptos Bold"/>
                  <a:sym typeface="Aptos Bold"/>
                </a:rPr>
                <a:t>Branch Accountability</a:t>
              </a:r>
            </a:p>
          </p:txBody>
        </p:sp>
      </p:grpSp>
      <p:grpSp>
        <p:nvGrpSpPr>
          <p:cNvPr name="Group 68" id="68"/>
          <p:cNvGrpSpPr/>
          <p:nvPr/>
        </p:nvGrpSpPr>
        <p:grpSpPr>
          <a:xfrm rot="0">
            <a:off x="3349319" y="7454945"/>
            <a:ext cx="4186647" cy="304773"/>
            <a:chOff x="0" y="0"/>
            <a:chExt cx="5582196" cy="406364"/>
          </a:xfrm>
        </p:grpSpPr>
        <p:sp>
          <p:nvSpPr>
            <p:cNvPr name="Freeform 69" id="69"/>
            <p:cNvSpPr/>
            <p:nvPr/>
          </p:nvSpPr>
          <p:spPr>
            <a:xfrm flipH="false" flipV="false" rot="0">
              <a:off x="0" y="0"/>
              <a:ext cx="5582201" cy="406352"/>
            </a:xfrm>
            <a:custGeom>
              <a:avLst/>
              <a:gdLst/>
              <a:ahLst/>
              <a:cxnLst/>
              <a:rect r="r" b="b" t="t" l="l"/>
              <a:pathLst>
                <a:path h="406352" w="5582201">
                  <a:moveTo>
                    <a:pt x="0" y="0"/>
                  </a:moveTo>
                  <a:lnTo>
                    <a:pt x="5582201" y="0"/>
                  </a:lnTo>
                  <a:lnTo>
                    <a:pt x="5582201" y="406352"/>
                  </a:lnTo>
                  <a:lnTo>
                    <a:pt x="0" y="40635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40647" r="0" b="-194697"/>
              </a:stretch>
            </a:blipFill>
          </p:spPr>
        </p:sp>
        <p:sp>
          <p:nvSpPr>
            <p:cNvPr name="TextBox 70" id="70"/>
            <p:cNvSpPr txBox="true"/>
            <p:nvPr/>
          </p:nvSpPr>
          <p:spPr>
            <a:xfrm>
              <a:off x="0" y="0"/>
              <a:ext cx="5582196" cy="40636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91"/>
                </a:lnSpc>
              </a:pPr>
              <a:r>
                <a:rPr lang="en-US" sz="1576">
                  <a:solidFill>
                    <a:srgbClr val="C8C0B5"/>
                  </a:solidFill>
                  <a:latin typeface="Aptos"/>
                  <a:ea typeface="Aptos"/>
                  <a:cs typeface="Aptos"/>
                  <a:sym typeface="Aptos"/>
                </a:rPr>
                <a:t>Management sees which clubs respond faster.</a:t>
              </a:r>
            </a:p>
          </p:txBody>
        </p:sp>
      </p:grpSp>
      <p:grpSp>
        <p:nvGrpSpPr>
          <p:cNvPr name="Group 71" id="71"/>
          <p:cNvGrpSpPr/>
          <p:nvPr/>
        </p:nvGrpSpPr>
        <p:grpSpPr>
          <a:xfrm rot="0">
            <a:off x="10182563" y="6582956"/>
            <a:ext cx="4892050" cy="1433757"/>
            <a:chOff x="0" y="0"/>
            <a:chExt cx="6522733" cy="1911676"/>
          </a:xfrm>
        </p:grpSpPr>
        <p:sp>
          <p:nvSpPr>
            <p:cNvPr name="Freeform 72" id="72"/>
            <p:cNvSpPr/>
            <p:nvPr/>
          </p:nvSpPr>
          <p:spPr>
            <a:xfrm flipH="false" flipV="false" rot="0">
              <a:off x="0" y="0"/>
              <a:ext cx="6522720" cy="1911633"/>
            </a:xfrm>
            <a:custGeom>
              <a:avLst/>
              <a:gdLst/>
              <a:ahLst/>
              <a:cxnLst/>
              <a:rect r="r" b="b" t="t" l="l"/>
              <a:pathLst>
                <a:path h="1911633" w="6522720">
                  <a:moveTo>
                    <a:pt x="0" y="254884"/>
                  </a:moveTo>
                  <a:cubicBezTo>
                    <a:pt x="0" y="114088"/>
                    <a:pt x="99822" y="0"/>
                    <a:pt x="223012" y="0"/>
                  </a:cubicBezTo>
                  <a:lnTo>
                    <a:pt x="6299708" y="0"/>
                  </a:lnTo>
                  <a:cubicBezTo>
                    <a:pt x="6422898" y="0"/>
                    <a:pt x="6522720" y="114088"/>
                    <a:pt x="6522720" y="254884"/>
                  </a:cubicBezTo>
                  <a:lnTo>
                    <a:pt x="6522720" y="1656748"/>
                  </a:lnTo>
                  <a:cubicBezTo>
                    <a:pt x="6522720" y="1797545"/>
                    <a:pt x="6422898" y="1911633"/>
                    <a:pt x="6299708" y="1911633"/>
                  </a:cubicBezTo>
                  <a:lnTo>
                    <a:pt x="223012" y="1911633"/>
                  </a:lnTo>
                  <a:cubicBezTo>
                    <a:pt x="99822" y="1911633"/>
                    <a:pt x="0" y="1797544"/>
                    <a:pt x="0" y="1656748"/>
                  </a:cubicBezTo>
                  <a:close/>
                </a:path>
              </a:pathLst>
            </a:custGeom>
            <a:solidFill>
              <a:srgbClr val="1B1C1F"/>
            </a:solidFill>
            <a:ln w="19065" cap="sq">
              <a:solidFill>
                <a:srgbClr val="2B2C2E"/>
              </a:solidFill>
              <a:prstDash val="solid"/>
              <a:miter/>
            </a:ln>
          </p:spPr>
        </p:sp>
      </p:grpSp>
      <p:grpSp>
        <p:nvGrpSpPr>
          <p:cNvPr name="Group 73" id="73"/>
          <p:cNvGrpSpPr/>
          <p:nvPr/>
        </p:nvGrpSpPr>
        <p:grpSpPr>
          <a:xfrm rot="0">
            <a:off x="10603892" y="6794730"/>
            <a:ext cx="549069" cy="480431"/>
            <a:chOff x="0" y="0"/>
            <a:chExt cx="732092" cy="640575"/>
          </a:xfrm>
        </p:grpSpPr>
        <p:sp>
          <p:nvSpPr>
            <p:cNvPr name="Freeform 74" id="74"/>
            <p:cNvSpPr/>
            <p:nvPr/>
          </p:nvSpPr>
          <p:spPr>
            <a:xfrm flipH="false" flipV="false" rot="0">
              <a:off x="0" y="0"/>
              <a:ext cx="732092" cy="640580"/>
            </a:xfrm>
            <a:custGeom>
              <a:avLst/>
              <a:gdLst/>
              <a:ahLst/>
              <a:cxnLst/>
              <a:rect r="r" b="b" t="t" l="l"/>
              <a:pathLst>
                <a:path h="640580" w="732092">
                  <a:moveTo>
                    <a:pt x="0" y="0"/>
                  </a:moveTo>
                  <a:lnTo>
                    <a:pt x="732092" y="0"/>
                  </a:lnTo>
                  <a:lnTo>
                    <a:pt x="732092" y="640580"/>
                  </a:lnTo>
                  <a:lnTo>
                    <a:pt x="0" y="64058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62264" t="0" r="-62264" b="0"/>
              </a:stretch>
            </a:blipFill>
          </p:spPr>
        </p:sp>
        <p:sp>
          <p:nvSpPr>
            <p:cNvPr name="TextBox 75" id="75"/>
            <p:cNvSpPr txBox="true"/>
            <p:nvPr/>
          </p:nvSpPr>
          <p:spPr>
            <a:xfrm>
              <a:off x="0" y="0"/>
              <a:ext cx="732092" cy="6405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422"/>
                </a:lnSpc>
              </a:pPr>
              <a:r>
                <a:rPr lang="en-US" sz="2852">
                  <a:solidFill>
                    <a:srgbClr val="F2B634"/>
                  </a:solidFill>
                  <a:latin typeface="Aptos"/>
                  <a:ea typeface="Aptos"/>
                  <a:cs typeface="Aptos"/>
                  <a:sym typeface="Aptos"/>
                </a:rPr>
                <a:t>🤝</a:t>
              </a:r>
            </a:p>
          </p:txBody>
        </p:sp>
      </p:grpSp>
      <p:grpSp>
        <p:nvGrpSpPr>
          <p:cNvPr name="Group 76" id="76"/>
          <p:cNvGrpSpPr/>
          <p:nvPr/>
        </p:nvGrpSpPr>
        <p:grpSpPr>
          <a:xfrm rot="0">
            <a:off x="11152961" y="6794730"/>
            <a:ext cx="3568951" cy="411804"/>
            <a:chOff x="0" y="0"/>
            <a:chExt cx="4758601" cy="549072"/>
          </a:xfrm>
        </p:grpSpPr>
        <p:sp>
          <p:nvSpPr>
            <p:cNvPr name="Freeform 77" id="77"/>
            <p:cNvSpPr/>
            <p:nvPr/>
          </p:nvSpPr>
          <p:spPr>
            <a:xfrm flipH="false" flipV="false" rot="0">
              <a:off x="0" y="0"/>
              <a:ext cx="4758598" cy="549069"/>
            </a:xfrm>
            <a:custGeom>
              <a:avLst/>
              <a:gdLst/>
              <a:ahLst/>
              <a:cxnLst/>
              <a:rect r="r" b="b" t="t" l="l"/>
              <a:pathLst>
                <a:path h="549069" w="4758598">
                  <a:moveTo>
                    <a:pt x="0" y="0"/>
                  </a:moveTo>
                  <a:lnTo>
                    <a:pt x="4758598" y="0"/>
                  </a:lnTo>
                  <a:lnTo>
                    <a:pt x="4758598" y="549069"/>
                  </a:lnTo>
                  <a:lnTo>
                    <a:pt x="0" y="54906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18870" r="0" b="-118870"/>
              </a:stretch>
            </a:blipFill>
          </p:spPr>
        </p:sp>
        <p:sp>
          <p:nvSpPr>
            <p:cNvPr name="TextBox 78" id="78"/>
            <p:cNvSpPr txBox="true"/>
            <p:nvPr/>
          </p:nvSpPr>
          <p:spPr>
            <a:xfrm>
              <a:off x="0" y="-9525"/>
              <a:ext cx="4758601" cy="55859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521"/>
                </a:lnSpc>
              </a:pPr>
              <a:r>
                <a:rPr lang="en-US" sz="2101" b="true">
                  <a:solidFill>
                    <a:srgbClr val="F6F1E8"/>
                  </a:solidFill>
                  <a:latin typeface="Aptos Bold"/>
                  <a:ea typeface="Aptos Bold"/>
                  <a:cs typeface="Aptos Bold"/>
                  <a:sym typeface="Aptos Bold"/>
                </a:rPr>
                <a:t>Member Retention</a:t>
              </a:r>
            </a:p>
          </p:txBody>
        </p:sp>
      </p:grpSp>
      <p:grpSp>
        <p:nvGrpSpPr>
          <p:cNvPr name="Group 79" id="79"/>
          <p:cNvGrpSpPr/>
          <p:nvPr/>
        </p:nvGrpSpPr>
        <p:grpSpPr>
          <a:xfrm rot="0">
            <a:off x="10595601" y="7337306"/>
            <a:ext cx="4186647" cy="534604"/>
            <a:chOff x="0" y="0"/>
            <a:chExt cx="5582196" cy="712805"/>
          </a:xfrm>
        </p:grpSpPr>
        <p:sp>
          <p:nvSpPr>
            <p:cNvPr name="Freeform 80" id="80"/>
            <p:cNvSpPr/>
            <p:nvPr/>
          </p:nvSpPr>
          <p:spPr>
            <a:xfrm flipH="false" flipV="false" rot="0">
              <a:off x="0" y="0"/>
              <a:ext cx="5582201" cy="712785"/>
            </a:xfrm>
            <a:custGeom>
              <a:avLst/>
              <a:gdLst/>
              <a:ahLst/>
              <a:cxnLst/>
              <a:rect r="r" b="b" t="t" l="l"/>
              <a:pathLst>
                <a:path h="712785" w="5582201">
                  <a:moveTo>
                    <a:pt x="0" y="0"/>
                  </a:moveTo>
                  <a:lnTo>
                    <a:pt x="5582201" y="0"/>
                  </a:lnTo>
                  <a:lnTo>
                    <a:pt x="5582201" y="712785"/>
                  </a:lnTo>
                  <a:lnTo>
                    <a:pt x="0" y="712785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37190" r="0" b="-68004"/>
              </a:stretch>
            </a:blipFill>
          </p:spPr>
        </p:sp>
        <p:sp>
          <p:nvSpPr>
            <p:cNvPr name="TextBox 81" id="81"/>
            <p:cNvSpPr txBox="true"/>
            <p:nvPr/>
          </p:nvSpPr>
          <p:spPr>
            <a:xfrm>
              <a:off x="0" y="0"/>
              <a:ext cx="5582196" cy="71280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91"/>
                </a:lnSpc>
              </a:pPr>
              <a:r>
                <a:rPr lang="en-US" sz="1576">
                  <a:solidFill>
                    <a:srgbClr val="C8C0B5"/>
                  </a:solidFill>
                  <a:latin typeface="Aptos"/>
                  <a:ea typeface="Aptos"/>
                  <a:cs typeface="Aptos"/>
                  <a:sym typeface="Aptos"/>
                </a:rPr>
                <a:t>Recurring problems are fixed before they cause churn.</a:t>
              </a:r>
            </a:p>
          </p:txBody>
        </p:sp>
      </p:grpSp>
      <p:grpSp>
        <p:nvGrpSpPr>
          <p:cNvPr name="Group 82" id="82"/>
          <p:cNvGrpSpPr/>
          <p:nvPr/>
        </p:nvGrpSpPr>
        <p:grpSpPr>
          <a:xfrm rot="0">
            <a:off x="4108485" y="8761352"/>
            <a:ext cx="10176843" cy="719623"/>
            <a:chOff x="0" y="0"/>
            <a:chExt cx="13569124" cy="959498"/>
          </a:xfrm>
        </p:grpSpPr>
        <p:sp>
          <p:nvSpPr>
            <p:cNvPr name="Freeform 83" id="83"/>
            <p:cNvSpPr/>
            <p:nvPr/>
          </p:nvSpPr>
          <p:spPr>
            <a:xfrm flipH="false" flipV="false" rot="0">
              <a:off x="0" y="0"/>
              <a:ext cx="13569062" cy="959462"/>
            </a:xfrm>
            <a:custGeom>
              <a:avLst/>
              <a:gdLst/>
              <a:ahLst/>
              <a:cxnLst/>
              <a:rect r="r" b="b" t="t" l="l"/>
              <a:pathLst>
                <a:path h="959462" w="13569062">
                  <a:moveTo>
                    <a:pt x="0" y="279125"/>
                  </a:moveTo>
                  <a:cubicBezTo>
                    <a:pt x="0" y="124921"/>
                    <a:pt x="134366" y="0"/>
                    <a:pt x="300228" y="0"/>
                  </a:cubicBezTo>
                  <a:lnTo>
                    <a:pt x="13268833" y="0"/>
                  </a:lnTo>
                  <a:cubicBezTo>
                    <a:pt x="13434696" y="0"/>
                    <a:pt x="13569062" y="124921"/>
                    <a:pt x="13569062" y="279125"/>
                  </a:cubicBezTo>
                  <a:lnTo>
                    <a:pt x="13569062" y="680337"/>
                  </a:lnTo>
                  <a:cubicBezTo>
                    <a:pt x="13569062" y="834541"/>
                    <a:pt x="13434696" y="959462"/>
                    <a:pt x="13268833" y="959462"/>
                  </a:cubicBezTo>
                  <a:lnTo>
                    <a:pt x="300228" y="959462"/>
                  </a:lnTo>
                  <a:cubicBezTo>
                    <a:pt x="134366" y="959462"/>
                    <a:pt x="0" y="834541"/>
                    <a:pt x="0" y="680337"/>
                  </a:cubicBezTo>
                  <a:close/>
                </a:path>
              </a:pathLst>
            </a:custGeom>
            <a:solidFill>
              <a:srgbClr val="F47F2A"/>
            </a:solidFill>
            <a:ln w="19065" cap="sq">
              <a:solidFill>
                <a:srgbClr val="F2B634"/>
              </a:solidFill>
              <a:prstDash val="solid"/>
              <a:miter/>
            </a:ln>
          </p:spPr>
        </p:sp>
      </p:grpSp>
      <p:grpSp>
        <p:nvGrpSpPr>
          <p:cNvPr name="Group 84" id="84"/>
          <p:cNvGrpSpPr/>
          <p:nvPr/>
        </p:nvGrpSpPr>
        <p:grpSpPr>
          <a:xfrm rot="0">
            <a:off x="4323921" y="8980427"/>
            <a:ext cx="9608706" cy="219627"/>
            <a:chOff x="0" y="0"/>
            <a:chExt cx="12811608" cy="292837"/>
          </a:xfrm>
        </p:grpSpPr>
        <p:sp>
          <p:nvSpPr>
            <p:cNvPr name="Freeform 85" id="85"/>
            <p:cNvSpPr/>
            <p:nvPr/>
          </p:nvSpPr>
          <p:spPr>
            <a:xfrm flipH="false" flipV="false" rot="0">
              <a:off x="0" y="0"/>
              <a:ext cx="12811609" cy="292837"/>
            </a:xfrm>
            <a:custGeom>
              <a:avLst/>
              <a:gdLst/>
              <a:ahLst/>
              <a:cxnLst/>
              <a:rect r="r" b="b" t="t" l="l"/>
              <a:pathLst>
                <a:path h="292837" w="12811609">
                  <a:moveTo>
                    <a:pt x="0" y="0"/>
                  </a:moveTo>
                  <a:lnTo>
                    <a:pt x="12811609" y="0"/>
                  </a:lnTo>
                  <a:lnTo>
                    <a:pt x="12811609" y="292837"/>
                  </a:lnTo>
                  <a:lnTo>
                    <a:pt x="0" y="29283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802470" r="0" b="-802470"/>
              </a:stretch>
            </a:blipFill>
          </p:spPr>
        </p:sp>
        <p:sp>
          <p:nvSpPr>
            <p:cNvPr name="TextBox 86" id="86"/>
            <p:cNvSpPr txBox="true"/>
            <p:nvPr/>
          </p:nvSpPr>
          <p:spPr>
            <a:xfrm>
              <a:off x="0" y="0"/>
              <a:ext cx="12811608" cy="29283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702"/>
                </a:lnSpc>
              </a:pPr>
              <a:r>
                <a:rPr lang="en-US" sz="2251" b="true">
                  <a:solidFill>
                    <a:srgbClr val="0E0F0E"/>
                  </a:solidFill>
                  <a:latin typeface="Aptos Bold"/>
                  <a:ea typeface="Aptos Bold"/>
                  <a:cs typeface="Aptos Bold"/>
                  <a:sym typeface="Aptos Bold"/>
                </a:rPr>
                <a:t>VoiceFirst. Every issue. One database. Zero blind spots.</a:t>
              </a:r>
            </a:p>
          </p:txBody>
        </p:sp>
      </p:grpSp>
      <p:grpSp>
        <p:nvGrpSpPr>
          <p:cNvPr name="Group 87" id="87"/>
          <p:cNvGrpSpPr/>
          <p:nvPr/>
        </p:nvGrpSpPr>
        <p:grpSpPr>
          <a:xfrm rot="0">
            <a:off x="12628588" y="9677343"/>
            <a:ext cx="4804353" cy="274539"/>
            <a:chOff x="0" y="0"/>
            <a:chExt cx="6405804" cy="366052"/>
          </a:xfrm>
        </p:grpSpPr>
        <p:sp>
          <p:nvSpPr>
            <p:cNvPr name="Freeform 88" id="88"/>
            <p:cNvSpPr/>
            <p:nvPr/>
          </p:nvSpPr>
          <p:spPr>
            <a:xfrm flipH="false" flipV="false" rot="0">
              <a:off x="0" y="0"/>
              <a:ext cx="6405805" cy="366046"/>
            </a:xfrm>
            <a:custGeom>
              <a:avLst/>
              <a:gdLst/>
              <a:ahLst/>
              <a:cxnLst/>
              <a:rect r="r" b="b" t="t" l="l"/>
              <a:pathLst>
                <a:path h="366046" w="6405805">
                  <a:moveTo>
                    <a:pt x="0" y="0"/>
                  </a:moveTo>
                  <a:lnTo>
                    <a:pt x="6405805" y="0"/>
                  </a:lnTo>
                  <a:lnTo>
                    <a:pt x="6405805" y="366046"/>
                  </a:lnTo>
                  <a:lnTo>
                    <a:pt x="0" y="36604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90987" r="0" b="-290988"/>
              </a:stretch>
            </a:blipFill>
          </p:spPr>
        </p:sp>
        <p:sp>
          <p:nvSpPr>
            <p:cNvPr name="TextBox 89" id="89"/>
            <p:cNvSpPr txBox="true"/>
            <p:nvPr/>
          </p:nvSpPr>
          <p:spPr>
            <a:xfrm>
              <a:off x="0" y="-9525"/>
              <a:ext cx="6405804" cy="37557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1621"/>
                </a:lnSpc>
              </a:pPr>
              <a:r>
                <a:rPr lang="en-US" sz="1351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Book a demo</a:t>
              </a:r>
            </a:p>
          </p:txBody>
        </p:sp>
      </p:grp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E0F0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06245" y="2154454"/>
            <a:ext cx="10105396" cy="7055794"/>
          </a:xfrm>
          <a:custGeom>
            <a:avLst/>
            <a:gdLst/>
            <a:ahLst/>
            <a:cxnLst/>
            <a:rect r="r" b="b" t="t" l="l"/>
            <a:pathLst>
              <a:path h="7055794" w="10105396">
                <a:moveTo>
                  <a:pt x="0" y="0"/>
                </a:moveTo>
                <a:lnTo>
                  <a:pt x="10105396" y="0"/>
                </a:lnTo>
                <a:lnTo>
                  <a:pt x="10105396" y="7055794"/>
                </a:lnTo>
                <a:lnTo>
                  <a:pt x="0" y="70557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017" r="0" b="-41203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1404890" y="3694766"/>
            <a:ext cx="6370443" cy="1209500"/>
          </a:xfrm>
          <a:custGeom>
            <a:avLst/>
            <a:gdLst/>
            <a:ahLst/>
            <a:cxnLst/>
            <a:rect r="r" b="b" t="t" l="l"/>
            <a:pathLst>
              <a:path h="1209500" w="6370443">
                <a:moveTo>
                  <a:pt x="0" y="0"/>
                </a:moveTo>
                <a:lnTo>
                  <a:pt x="6370442" y="0"/>
                </a:lnTo>
                <a:lnTo>
                  <a:pt x="6370442" y="1209500"/>
                </a:lnTo>
                <a:lnTo>
                  <a:pt x="0" y="12095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5173" t="-284519" r="-12658" b="-288773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11731668" y="5682351"/>
            <a:ext cx="6043664" cy="1213779"/>
            <a:chOff x="0" y="0"/>
            <a:chExt cx="9916048" cy="1991488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9916002" cy="1991415"/>
            </a:xfrm>
            <a:custGeom>
              <a:avLst/>
              <a:gdLst/>
              <a:ahLst/>
              <a:cxnLst/>
              <a:rect r="r" b="b" t="t" l="l"/>
              <a:pathLst>
                <a:path h="1991415" w="9916002">
                  <a:moveTo>
                    <a:pt x="0" y="579338"/>
                  </a:moveTo>
                  <a:cubicBezTo>
                    <a:pt x="0" y="259281"/>
                    <a:pt x="98192" y="0"/>
                    <a:pt x="219401" y="0"/>
                  </a:cubicBezTo>
                  <a:lnTo>
                    <a:pt x="9696601" y="0"/>
                  </a:lnTo>
                  <a:cubicBezTo>
                    <a:pt x="9817810" y="0"/>
                    <a:pt x="9916002" y="259281"/>
                    <a:pt x="9916002" y="579338"/>
                  </a:cubicBezTo>
                  <a:lnTo>
                    <a:pt x="9916002" y="1412076"/>
                  </a:lnTo>
                  <a:cubicBezTo>
                    <a:pt x="9916002" y="1732134"/>
                    <a:pt x="9817810" y="1991415"/>
                    <a:pt x="9696601" y="1991415"/>
                  </a:cubicBezTo>
                  <a:lnTo>
                    <a:pt x="219401" y="1991415"/>
                  </a:lnTo>
                  <a:cubicBezTo>
                    <a:pt x="98192" y="1991415"/>
                    <a:pt x="0" y="1732134"/>
                    <a:pt x="0" y="1412076"/>
                  </a:cubicBezTo>
                  <a:close/>
                </a:path>
              </a:pathLst>
            </a:custGeom>
            <a:solidFill>
              <a:srgbClr val="F47F2A"/>
            </a:solidFill>
            <a:ln w="19065" cap="sq">
              <a:solidFill>
                <a:srgbClr val="F2B634"/>
              </a:solidFill>
              <a:prstDash val="solid"/>
              <a:miter/>
            </a:ln>
          </p:spPr>
        </p:sp>
      </p:grpSp>
      <p:grpSp>
        <p:nvGrpSpPr>
          <p:cNvPr name="Group 6" id="6"/>
          <p:cNvGrpSpPr/>
          <p:nvPr/>
        </p:nvGrpSpPr>
        <p:grpSpPr>
          <a:xfrm rot="0">
            <a:off x="11731668" y="5872382"/>
            <a:ext cx="6043664" cy="833717"/>
            <a:chOff x="0" y="0"/>
            <a:chExt cx="8058219" cy="1111622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058221" cy="1111622"/>
            </a:xfrm>
            <a:custGeom>
              <a:avLst/>
              <a:gdLst/>
              <a:ahLst/>
              <a:cxnLst/>
              <a:rect r="r" b="b" t="t" l="l"/>
              <a:pathLst>
                <a:path h="1111622" w="8058221">
                  <a:moveTo>
                    <a:pt x="0" y="0"/>
                  </a:moveTo>
                  <a:lnTo>
                    <a:pt x="8058221" y="0"/>
                  </a:lnTo>
                  <a:lnTo>
                    <a:pt x="8058221" y="1111622"/>
                  </a:lnTo>
                  <a:lnTo>
                    <a:pt x="0" y="1111622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211396" r="-58988" b="-137739"/>
              </a:stretch>
            </a:blipFill>
          </p:spPr>
        </p:sp>
        <p:sp>
          <p:nvSpPr>
            <p:cNvPr name="TextBox 8" id="8"/>
            <p:cNvSpPr txBox="true"/>
            <p:nvPr/>
          </p:nvSpPr>
          <p:spPr>
            <a:xfrm>
              <a:off x="0" y="0"/>
              <a:ext cx="8058219" cy="111162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942"/>
                </a:lnSpc>
              </a:pPr>
              <a:r>
                <a:rPr lang="en-US" sz="2451" b="true">
                  <a:solidFill>
                    <a:srgbClr val="0E0F0E"/>
                  </a:solidFill>
                  <a:latin typeface="Aptos Bold"/>
                  <a:ea typeface="Aptos Bold"/>
                  <a:cs typeface="Aptos Bold"/>
                  <a:sym typeface="Aptos Bold"/>
                </a:rPr>
                <a:t>VoiceFirst. Every issue. One database. Zero blind spots.</a:t>
              </a: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2628588" y="9677343"/>
            <a:ext cx="4804353" cy="274539"/>
            <a:chOff x="0" y="0"/>
            <a:chExt cx="6405804" cy="366052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6405805" cy="366046"/>
            </a:xfrm>
            <a:custGeom>
              <a:avLst/>
              <a:gdLst/>
              <a:ahLst/>
              <a:cxnLst/>
              <a:rect r="r" b="b" t="t" l="l"/>
              <a:pathLst>
                <a:path h="366046" w="6405805">
                  <a:moveTo>
                    <a:pt x="0" y="0"/>
                  </a:moveTo>
                  <a:lnTo>
                    <a:pt x="6405805" y="0"/>
                  </a:lnTo>
                  <a:lnTo>
                    <a:pt x="6405805" y="366046"/>
                  </a:lnTo>
                  <a:lnTo>
                    <a:pt x="0" y="366046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290987" r="0" b="-290988"/>
              </a:stretch>
            </a:blip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9525"/>
              <a:ext cx="6405804" cy="37557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1621"/>
                </a:lnSpc>
              </a:pPr>
              <a:r>
                <a:rPr lang="en-US" sz="1351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Book a demo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814073" y="509006"/>
            <a:ext cx="650491" cy="650491"/>
            <a:chOff x="0" y="0"/>
            <a:chExt cx="867321" cy="867321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867283" cy="867283"/>
            </a:xfrm>
            <a:custGeom>
              <a:avLst/>
              <a:gdLst/>
              <a:ahLst/>
              <a:cxnLst/>
              <a:rect r="r" b="b" t="t" l="l"/>
              <a:pathLst>
                <a:path h="867283" w="867283">
                  <a:moveTo>
                    <a:pt x="0" y="169672"/>
                  </a:moveTo>
                  <a:cubicBezTo>
                    <a:pt x="0" y="75946"/>
                    <a:pt x="75946" y="0"/>
                    <a:pt x="169672" y="0"/>
                  </a:cubicBezTo>
                  <a:lnTo>
                    <a:pt x="697611" y="0"/>
                  </a:lnTo>
                  <a:cubicBezTo>
                    <a:pt x="791337" y="0"/>
                    <a:pt x="867283" y="75946"/>
                    <a:pt x="867283" y="169672"/>
                  </a:cubicBezTo>
                  <a:lnTo>
                    <a:pt x="867283" y="697611"/>
                  </a:lnTo>
                  <a:cubicBezTo>
                    <a:pt x="867283" y="791337"/>
                    <a:pt x="791337" y="867283"/>
                    <a:pt x="697611" y="867283"/>
                  </a:cubicBezTo>
                  <a:lnTo>
                    <a:pt x="169672" y="867283"/>
                  </a:lnTo>
                  <a:cubicBezTo>
                    <a:pt x="75946" y="867283"/>
                    <a:pt x="0" y="791337"/>
                    <a:pt x="0" y="697611"/>
                  </a:cubicBezTo>
                  <a:close/>
                </a:path>
              </a:pathLst>
            </a:custGeom>
            <a:solidFill>
              <a:srgbClr val="F47F2A"/>
            </a:solidFill>
            <a:ln w="19065" cap="sq">
              <a:solidFill>
                <a:srgbClr val="F2B634"/>
              </a:solidFill>
              <a:prstDash val="solid"/>
              <a:miter/>
            </a:ln>
          </p:spPr>
        </p:sp>
      </p:grpSp>
      <p:grpSp>
        <p:nvGrpSpPr>
          <p:cNvPr name="Group 14" id="14"/>
          <p:cNvGrpSpPr/>
          <p:nvPr/>
        </p:nvGrpSpPr>
        <p:grpSpPr>
          <a:xfrm rot="0">
            <a:off x="1006245" y="690120"/>
            <a:ext cx="301990" cy="274539"/>
            <a:chOff x="0" y="0"/>
            <a:chExt cx="402654" cy="366052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402651" cy="366046"/>
            </a:xfrm>
            <a:custGeom>
              <a:avLst/>
              <a:gdLst/>
              <a:ahLst/>
              <a:cxnLst/>
              <a:rect r="r" b="b" t="t" l="l"/>
              <a:pathLst>
                <a:path h="366046" w="402651">
                  <a:moveTo>
                    <a:pt x="0" y="0"/>
                  </a:moveTo>
                  <a:lnTo>
                    <a:pt x="402651" y="0"/>
                  </a:lnTo>
                  <a:lnTo>
                    <a:pt x="402651" y="366046"/>
                  </a:lnTo>
                  <a:lnTo>
                    <a:pt x="0" y="366046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-66641" t="0" r="-66641" b="-1"/>
              </a:stretch>
            </a:blipFill>
          </p:spPr>
        </p:sp>
        <p:sp>
          <p:nvSpPr>
            <p:cNvPr name="TextBox 16" id="16"/>
            <p:cNvSpPr txBox="true"/>
            <p:nvPr/>
          </p:nvSpPr>
          <p:spPr>
            <a:xfrm>
              <a:off x="0" y="0"/>
              <a:ext cx="402654" cy="36605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161"/>
                </a:lnSpc>
              </a:pPr>
              <a:r>
                <a:rPr lang="en-US" sz="1801" b="true">
                  <a:solidFill>
                    <a:srgbClr val="0E0F0E"/>
                  </a:solidFill>
                  <a:latin typeface="Aptos Bold"/>
                  <a:ea typeface="Aptos Bold"/>
                  <a:cs typeface="Aptos Bold"/>
                  <a:sym typeface="Aptos Bold"/>
                </a:rPr>
                <a:t>V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551118" y="559718"/>
            <a:ext cx="2333539" cy="411804"/>
            <a:chOff x="0" y="0"/>
            <a:chExt cx="3111386" cy="549072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3111391" cy="549069"/>
            </a:xfrm>
            <a:custGeom>
              <a:avLst/>
              <a:gdLst/>
              <a:ahLst/>
              <a:cxnLst/>
              <a:rect r="r" b="b" t="t" l="l"/>
              <a:pathLst>
                <a:path h="549069" w="3111391">
                  <a:moveTo>
                    <a:pt x="0" y="0"/>
                  </a:moveTo>
                  <a:lnTo>
                    <a:pt x="3111391" y="0"/>
                  </a:lnTo>
                  <a:lnTo>
                    <a:pt x="3111391" y="549069"/>
                  </a:lnTo>
                  <a:lnTo>
                    <a:pt x="0" y="549069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60414" r="0" b="-60415"/>
              </a:stretch>
            </a:blipFill>
          </p:spPr>
        </p:sp>
        <p:sp>
          <p:nvSpPr>
            <p:cNvPr name="TextBox 19" id="19"/>
            <p:cNvSpPr txBox="true"/>
            <p:nvPr/>
          </p:nvSpPr>
          <p:spPr>
            <a:xfrm>
              <a:off x="0" y="0"/>
              <a:ext cx="3111386" cy="54907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242"/>
                </a:lnSpc>
              </a:pPr>
              <a:r>
                <a:rPr lang="en-US" sz="2702" b="true">
                  <a:solidFill>
                    <a:srgbClr val="F6F1E8"/>
                  </a:solidFill>
                  <a:latin typeface="Aptos Bold"/>
                  <a:ea typeface="Aptos Bold"/>
                  <a:cs typeface="Aptos Bold"/>
                  <a:sym typeface="Aptos Bold"/>
                </a:rPr>
                <a:t>VoiceFirst</a:t>
              </a: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1564843" y="998972"/>
            <a:ext cx="3568951" cy="301990"/>
            <a:chOff x="0" y="0"/>
            <a:chExt cx="4758601" cy="402654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4758598" cy="402651"/>
            </a:xfrm>
            <a:custGeom>
              <a:avLst/>
              <a:gdLst/>
              <a:ahLst/>
              <a:cxnLst/>
              <a:rect r="r" b="b" t="t" l="l"/>
              <a:pathLst>
                <a:path h="402651" w="4758598">
                  <a:moveTo>
                    <a:pt x="0" y="0"/>
                  </a:moveTo>
                  <a:lnTo>
                    <a:pt x="4758598" y="0"/>
                  </a:lnTo>
                  <a:lnTo>
                    <a:pt x="4758598" y="402651"/>
                  </a:lnTo>
                  <a:lnTo>
                    <a:pt x="0" y="402651"/>
                  </a:lnTo>
                  <a:close/>
                </a:path>
              </a:pathLst>
            </a:custGeom>
            <a:solidFill>
              <a:srgbClr val="F47F2A">
                <a:alpha val="0"/>
              </a:srgbClr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0" y="-9525"/>
              <a:ext cx="4758601" cy="41217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531"/>
                </a:lnSpc>
              </a:pPr>
              <a:r>
                <a:rPr lang="en-US" b="true" sz="1275">
                  <a:solidFill>
                    <a:srgbClr val="F47F2A"/>
                  </a:solidFill>
                  <a:latin typeface="Aptos Bold"/>
                  <a:ea typeface="Aptos Bold"/>
                  <a:cs typeface="Aptos Bold"/>
                  <a:sym typeface="Aptos Bold"/>
                </a:rPr>
                <a:t>FOR FITNESS CENTRES</a:t>
              </a:r>
            </a:p>
          </p:txBody>
        </p:sp>
      </p:grp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E0F0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774894" y="1028700"/>
            <a:ext cx="3524392" cy="669145"/>
          </a:xfrm>
          <a:custGeom>
            <a:avLst/>
            <a:gdLst/>
            <a:ahLst/>
            <a:cxnLst/>
            <a:rect r="r" b="b" t="t" l="l"/>
            <a:pathLst>
              <a:path h="669145" w="3524392">
                <a:moveTo>
                  <a:pt x="0" y="0"/>
                </a:moveTo>
                <a:lnTo>
                  <a:pt x="3524392" y="0"/>
                </a:lnTo>
                <a:lnTo>
                  <a:pt x="3524392" y="669145"/>
                </a:lnTo>
                <a:lnTo>
                  <a:pt x="0" y="66914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173" t="-284519" r="-12658" b="-288773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774894" y="1896272"/>
            <a:ext cx="8597841" cy="640994"/>
            <a:chOff x="0" y="0"/>
            <a:chExt cx="14106773" cy="10517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4106708" cy="1051661"/>
            </a:xfrm>
            <a:custGeom>
              <a:avLst/>
              <a:gdLst/>
              <a:ahLst/>
              <a:cxnLst/>
              <a:rect r="r" b="b" t="t" l="l"/>
              <a:pathLst>
                <a:path h="1051661" w="14106708">
                  <a:moveTo>
                    <a:pt x="0" y="305947"/>
                  </a:moveTo>
                  <a:cubicBezTo>
                    <a:pt x="0" y="136926"/>
                    <a:pt x="139690" y="0"/>
                    <a:pt x="312124" y="0"/>
                  </a:cubicBezTo>
                  <a:lnTo>
                    <a:pt x="13794584" y="0"/>
                  </a:lnTo>
                  <a:cubicBezTo>
                    <a:pt x="13967019" y="0"/>
                    <a:pt x="14106708" y="136926"/>
                    <a:pt x="14106708" y="305947"/>
                  </a:cubicBezTo>
                  <a:lnTo>
                    <a:pt x="14106708" y="745714"/>
                  </a:lnTo>
                  <a:cubicBezTo>
                    <a:pt x="14106708" y="914736"/>
                    <a:pt x="13967019" y="1051661"/>
                    <a:pt x="13794584" y="1051661"/>
                  </a:cubicBezTo>
                  <a:lnTo>
                    <a:pt x="312124" y="1051661"/>
                  </a:lnTo>
                  <a:cubicBezTo>
                    <a:pt x="139690" y="1051661"/>
                    <a:pt x="0" y="914736"/>
                    <a:pt x="0" y="745714"/>
                  </a:cubicBezTo>
                  <a:close/>
                </a:path>
              </a:pathLst>
            </a:custGeom>
            <a:solidFill>
              <a:srgbClr val="F47F2A"/>
            </a:solidFill>
            <a:ln w="19065" cap="sq">
              <a:solidFill>
                <a:srgbClr val="F2B634"/>
              </a:solidFill>
              <a:prstDash val="solid"/>
              <a:miter/>
            </a:ln>
          </p:spPr>
        </p:sp>
      </p:grpSp>
      <p:grpSp>
        <p:nvGrpSpPr>
          <p:cNvPr name="Group 5" id="5"/>
          <p:cNvGrpSpPr/>
          <p:nvPr/>
        </p:nvGrpSpPr>
        <p:grpSpPr>
          <a:xfrm rot="0">
            <a:off x="1859329" y="1985648"/>
            <a:ext cx="8717458" cy="462242"/>
            <a:chOff x="0" y="0"/>
            <a:chExt cx="11623277" cy="616322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1623279" cy="616322"/>
            </a:xfrm>
            <a:custGeom>
              <a:avLst/>
              <a:gdLst/>
              <a:ahLst/>
              <a:cxnLst/>
              <a:rect r="r" b="b" t="t" l="l"/>
              <a:pathLst>
                <a:path h="616322" w="11623279">
                  <a:moveTo>
                    <a:pt x="0" y="0"/>
                  </a:moveTo>
                  <a:lnTo>
                    <a:pt x="11623279" y="0"/>
                  </a:lnTo>
                  <a:lnTo>
                    <a:pt x="11623279" y="616322"/>
                  </a:lnTo>
                  <a:lnTo>
                    <a:pt x="0" y="616322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381282" r="-10223" b="-328796"/>
              </a:stretch>
            </a:blipFill>
          </p:spPr>
        </p:sp>
        <p:sp>
          <p:nvSpPr>
            <p:cNvPr name="TextBox 7" id="7"/>
            <p:cNvSpPr txBox="true"/>
            <p:nvPr/>
          </p:nvSpPr>
          <p:spPr>
            <a:xfrm>
              <a:off x="0" y="0"/>
              <a:ext cx="11623277" cy="61632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942"/>
                </a:lnSpc>
              </a:pPr>
              <a:r>
                <a:rPr lang="en-US" sz="2451" b="true">
                  <a:solidFill>
                    <a:srgbClr val="0E0F0E"/>
                  </a:solidFill>
                  <a:latin typeface="Aptos Bold"/>
                  <a:ea typeface="Aptos Bold"/>
                  <a:cs typeface="Aptos Bold"/>
                  <a:sym typeface="Aptos Bold"/>
                </a:rPr>
                <a:t>VoiceFirst. Every issue. One database. Zero blind spots.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006245" y="690120"/>
            <a:ext cx="301990" cy="274539"/>
            <a:chOff x="0" y="0"/>
            <a:chExt cx="402654" cy="366052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402651" cy="366046"/>
            </a:xfrm>
            <a:custGeom>
              <a:avLst/>
              <a:gdLst/>
              <a:ahLst/>
              <a:cxnLst/>
              <a:rect r="r" b="b" t="t" l="l"/>
              <a:pathLst>
                <a:path h="366046" w="402651">
                  <a:moveTo>
                    <a:pt x="0" y="0"/>
                  </a:moveTo>
                  <a:lnTo>
                    <a:pt x="402651" y="0"/>
                  </a:lnTo>
                  <a:lnTo>
                    <a:pt x="402651" y="366046"/>
                  </a:lnTo>
                  <a:lnTo>
                    <a:pt x="0" y="36604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66641" t="0" r="-66641" b="-1"/>
              </a:stretch>
            </a:blipFill>
          </p:spPr>
        </p:sp>
        <p:sp>
          <p:nvSpPr>
            <p:cNvPr name="TextBox 10" id="10"/>
            <p:cNvSpPr txBox="true"/>
            <p:nvPr/>
          </p:nvSpPr>
          <p:spPr>
            <a:xfrm>
              <a:off x="0" y="0"/>
              <a:ext cx="402654" cy="36605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161"/>
                </a:lnSpc>
              </a:pPr>
              <a:r>
                <a:rPr lang="en-US" sz="1801" b="true">
                  <a:solidFill>
                    <a:srgbClr val="0E0F0E"/>
                  </a:solidFill>
                  <a:latin typeface="Aptos Bold"/>
                  <a:ea typeface="Aptos Bold"/>
                  <a:cs typeface="Aptos Bold"/>
                  <a:sym typeface="Aptos Bold"/>
                </a:rPr>
                <a:t>V</a:t>
              </a:r>
            </a:p>
          </p:txBody>
        </p:sp>
      </p:grpSp>
      <p:sp>
        <p:nvSpPr>
          <p:cNvPr name="TextBox 11" id="11"/>
          <p:cNvSpPr txBox="true"/>
          <p:nvPr/>
        </p:nvSpPr>
        <p:spPr>
          <a:xfrm rot="0">
            <a:off x="1859329" y="6775844"/>
            <a:ext cx="5375425" cy="14668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3831"/>
              </a:lnSpc>
              <a:spcBef>
                <a:spcPct val="0"/>
              </a:spcBef>
            </a:pPr>
            <a:r>
              <a:rPr lang="en-US" b="true" sz="3193" strike="noStrike" u="none">
                <a:solidFill>
                  <a:srgbClr val="FFFFFF"/>
                </a:solidFill>
                <a:latin typeface="Aptos Bold"/>
                <a:ea typeface="Aptos Bold"/>
                <a:cs typeface="Aptos Bold"/>
                <a:sym typeface="Aptos Bold"/>
              </a:rPr>
              <a:t>Contact Us:  8943440101    </a:t>
            </a:r>
          </a:p>
          <a:p>
            <a:pPr algn="r" marL="0" indent="0" lvl="0">
              <a:lnSpc>
                <a:spcPts val="3831"/>
              </a:lnSpc>
              <a:spcBef>
                <a:spcPct val="0"/>
              </a:spcBef>
            </a:pPr>
            <a:r>
              <a:rPr lang="en-US" b="true" sz="3193" strike="noStrike" u="none">
                <a:solidFill>
                  <a:srgbClr val="FFFFFF"/>
                </a:solidFill>
                <a:latin typeface="Aptos Bold"/>
                <a:ea typeface="Aptos Bold"/>
                <a:cs typeface="Aptos Bold"/>
                <a:sym typeface="Aptos Bold"/>
              </a:rPr>
              <a:t>    </a:t>
            </a:r>
          </a:p>
          <a:p>
            <a:pPr algn="r" marL="0" indent="0" lvl="0">
              <a:lnSpc>
                <a:spcPts val="3831"/>
              </a:lnSpc>
              <a:spcBef>
                <a:spcPct val="0"/>
              </a:spcBef>
            </a:pPr>
            <a:r>
              <a:rPr lang="en-US" b="true" sz="3193" strike="noStrike" u="none">
                <a:solidFill>
                  <a:srgbClr val="FFFFFF"/>
                </a:solidFill>
                <a:latin typeface="Aptos Bold"/>
                <a:ea typeface="Aptos Bold"/>
                <a:cs typeface="Aptos Bold"/>
                <a:sym typeface="Aptos Bold"/>
              </a:rPr>
              <a:t>Email:  sales@notetech.com         </a:t>
            </a:r>
          </a:p>
        </p:txBody>
      </p:sp>
      <p:grpSp>
        <p:nvGrpSpPr>
          <p:cNvPr name="Group 12" id="12"/>
          <p:cNvGrpSpPr/>
          <p:nvPr/>
        </p:nvGrpSpPr>
        <p:grpSpPr>
          <a:xfrm rot="0">
            <a:off x="1859329" y="4058517"/>
            <a:ext cx="12390907" cy="1262859"/>
            <a:chOff x="0" y="0"/>
            <a:chExt cx="16521209" cy="1683811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6521213" cy="1683806"/>
            </a:xfrm>
            <a:custGeom>
              <a:avLst/>
              <a:gdLst/>
              <a:ahLst/>
              <a:cxnLst/>
              <a:rect r="r" b="b" t="t" l="l"/>
              <a:pathLst>
                <a:path h="1683806" w="16521213">
                  <a:moveTo>
                    <a:pt x="0" y="0"/>
                  </a:moveTo>
                  <a:lnTo>
                    <a:pt x="16521213" y="0"/>
                  </a:lnTo>
                  <a:lnTo>
                    <a:pt x="16521213" y="1683806"/>
                  </a:lnTo>
                  <a:lnTo>
                    <a:pt x="0" y="168380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74958" r="34639" b="-74959"/>
              </a:stretch>
            </a:blipFill>
          </p:spPr>
        </p:sp>
        <p:sp>
          <p:nvSpPr>
            <p:cNvPr name="TextBox 14" id="14"/>
            <p:cNvSpPr txBox="true"/>
            <p:nvPr/>
          </p:nvSpPr>
          <p:spPr>
            <a:xfrm>
              <a:off x="0" y="0"/>
              <a:ext cx="16521209" cy="168381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7924"/>
                </a:lnSpc>
              </a:pPr>
              <a:r>
                <a:rPr lang="en-US" sz="6603" b="true">
                  <a:solidFill>
                    <a:srgbClr val="F6F1E8"/>
                  </a:solidFill>
                  <a:latin typeface="Aptos Bold"/>
                  <a:ea typeface="Aptos Bold"/>
                  <a:cs typeface="Aptos Bold"/>
                  <a:sym typeface="Aptos Bold"/>
                </a:rPr>
                <a:t>VoiceFirst for Fitness Centres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2024432" y="5143500"/>
            <a:ext cx="8098765" cy="686336"/>
            <a:chOff x="0" y="0"/>
            <a:chExt cx="10798353" cy="915115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10798356" cy="915119"/>
            </a:xfrm>
            <a:custGeom>
              <a:avLst/>
              <a:gdLst/>
              <a:ahLst/>
              <a:cxnLst/>
              <a:rect r="r" b="b" t="t" l="l"/>
              <a:pathLst>
                <a:path h="915119" w="10798356">
                  <a:moveTo>
                    <a:pt x="0" y="0"/>
                  </a:moveTo>
                  <a:lnTo>
                    <a:pt x="10798356" y="0"/>
                  </a:lnTo>
                  <a:lnTo>
                    <a:pt x="10798356" y="915119"/>
                  </a:lnTo>
                  <a:lnTo>
                    <a:pt x="0" y="915119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79922" r="0" b="-179922"/>
              </a:stretch>
            </a:blipFill>
          </p:spPr>
        </p:sp>
        <p:sp>
          <p:nvSpPr>
            <p:cNvPr name="TextBox 17" id="17"/>
            <p:cNvSpPr txBox="true"/>
            <p:nvPr/>
          </p:nvSpPr>
          <p:spPr>
            <a:xfrm>
              <a:off x="0" y="0"/>
              <a:ext cx="10798353" cy="91511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071"/>
                </a:lnSpc>
              </a:pPr>
              <a:r>
                <a:rPr lang="en-US" sz="1726">
                  <a:solidFill>
                    <a:srgbClr val="C8C0B5"/>
                  </a:solidFill>
                  <a:latin typeface="Aptos"/>
                  <a:ea typeface="Aptos"/>
                  <a:cs typeface="Aptos"/>
                  <a:sym typeface="Aptos"/>
                </a:rPr>
                <a:t>How daily issues become operational intelligence and continuous improvement.</a:t>
              </a:r>
            </a:p>
          </p:txBody>
        </p:sp>
      </p:grp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EDED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774894" y="1896272"/>
            <a:ext cx="8597841" cy="640994"/>
            <a:chOff x="0" y="0"/>
            <a:chExt cx="14106773" cy="10517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106708" cy="1051661"/>
            </a:xfrm>
            <a:custGeom>
              <a:avLst/>
              <a:gdLst/>
              <a:ahLst/>
              <a:cxnLst/>
              <a:rect r="r" b="b" t="t" l="l"/>
              <a:pathLst>
                <a:path h="1051661" w="14106708">
                  <a:moveTo>
                    <a:pt x="0" y="305947"/>
                  </a:moveTo>
                  <a:cubicBezTo>
                    <a:pt x="0" y="136926"/>
                    <a:pt x="139690" y="0"/>
                    <a:pt x="312124" y="0"/>
                  </a:cubicBezTo>
                  <a:lnTo>
                    <a:pt x="13794584" y="0"/>
                  </a:lnTo>
                  <a:cubicBezTo>
                    <a:pt x="13967019" y="0"/>
                    <a:pt x="14106708" y="136926"/>
                    <a:pt x="14106708" y="305947"/>
                  </a:cubicBezTo>
                  <a:lnTo>
                    <a:pt x="14106708" y="745714"/>
                  </a:lnTo>
                  <a:cubicBezTo>
                    <a:pt x="14106708" y="914736"/>
                    <a:pt x="13967019" y="1051661"/>
                    <a:pt x="13794584" y="1051661"/>
                  </a:cubicBezTo>
                  <a:lnTo>
                    <a:pt x="312124" y="1051661"/>
                  </a:lnTo>
                  <a:cubicBezTo>
                    <a:pt x="139690" y="1051661"/>
                    <a:pt x="0" y="914736"/>
                    <a:pt x="0" y="745714"/>
                  </a:cubicBezTo>
                  <a:close/>
                </a:path>
              </a:pathLst>
            </a:custGeom>
            <a:solidFill>
              <a:srgbClr val="F47F2A"/>
            </a:solidFill>
            <a:ln w="19065" cap="sq">
              <a:solidFill>
                <a:srgbClr val="F2B634"/>
              </a:solidFill>
              <a:prstDash val="solid"/>
              <a:miter/>
            </a:ln>
          </p:spPr>
        </p:sp>
      </p:grpSp>
      <p:grpSp>
        <p:nvGrpSpPr>
          <p:cNvPr name="Group 4" id="4"/>
          <p:cNvGrpSpPr/>
          <p:nvPr/>
        </p:nvGrpSpPr>
        <p:grpSpPr>
          <a:xfrm rot="0">
            <a:off x="1859329" y="1985648"/>
            <a:ext cx="8717458" cy="462242"/>
            <a:chOff x="0" y="0"/>
            <a:chExt cx="11623277" cy="616322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1623279" cy="616322"/>
            </a:xfrm>
            <a:custGeom>
              <a:avLst/>
              <a:gdLst/>
              <a:ahLst/>
              <a:cxnLst/>
              <a:rect r="r" b="b" t="t" l="l"/>
              <a:pathLst>
                <a:path h="616322" w="11623279">
                  <a:moveTo>
                    <a:pt x="0" y="0"/>
                  </a:moveTo>
                  <a:lnTo>
                    <a:pt x="11623279" y="0"/>
                  </a:lnTo>
                  <a:lnTo>
                    <a:pt x="11623279" y="616322"/>
                  </a:lnTo>
                  <a:lnTo>
                    <a:pt x="0" y="61632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381282" r="-10223" b="-328796"/>
              </a:stretch>
            </a:blipFill>
          </p:spPr>
        </p:sp>
        <p:sp>
          <p:nvSpPr>
            <p:cNvPr name="TextBox 6" id="6"/>
            <p:cNvSpPr txBox="true"/>
            <p:nvPr/>
          </p:nvSpPr>
          <p:spPr>
            <a:xfrm>
              <a:off x="0" y="0"/>
              <a:ext cx="11623277" cy="61632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942"/>
                </a:lnSpc>
              </a:pPr>
              <a:r>
                <a:rPr lang="en-US" sz="2451" b="true">
                  <a:solidFill>
                    <a:srgbClr val="0E0F0E"/>
                  </a:solidFill>
                  <a:latin typeface="Aptos Bold"/>
                  <a:ea typeface="Aptos Bold"/>
                  <a:cs typeface="Aptos Bold"/>
                  <a:sym typeface="Aptos Bold"/>
                </a:rPr>
                <a:t>VoiceFirst. Every issue. One database. Zero blind spots.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859329" y="4058517"/>
            <a:ext cx="12390907" cy="1262859"/>
            <a:chOff x="0" y="0"/>
            <a:chExt cx="16521209" cy="1683811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6521213" cy="1683806"/>
            </a:xfrm>
            <a:custGeom>
              <a:avLst/>
              <a:gdLst/>
              <a:ahLst/>
              <a:cxnLst/>
              <a:rect r="r" b="b" t="t" l="l"/>
              <a:pathLst>
                <a:path h="1683806" w="16521213">
                  <a:moveTo>
                    <a:pt x="0" y="0"/>
                  </a:moveTo>
                  <a:lnTo>
                    <a:pt x="16521213" y="0"/>
                  </a:lnTo>
                  <a:lnTo>
                    <a:pt x="16521213" y="1683806"/>
                  </a:lnTo>
                  <a:lnTo>
                    <a:pt x="0" y="168380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74958" r="34639" b="-74959"/>
              </a:stretch>
            </a:blipFill>
          </p:spPr>
        </p:sp>
        <p:sp>
          <p:nvSpPr>
            <p:cNvPr name="TextBox 9" id="9"/>
            <p:cNvSpPr txBox="true"/>
            <p:nvPr/>
          </p:nvSpPr>
          <p:spPr>
            <a:xfrm>
              <a:off x="0" y="0"/>
              <a:ext cx="16521209" cy="168381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7924"/>
                </a:lnSpc>
              </a:pPr>
              <a:r>
                <a:rPr lang="en-US" b="true" sz="6603">
                  <a:solidFill>
                    <a:srgbClr val="F47F2A"/>
                  </a:solidFill>
                  <a:latin typeface="Aptos Bold"/>
                  <a:ea typeface="Aptos Bold"/>
                  <a:cs typeface="Aptos Bold"/>
                  <a:sym typeface="Aptos Bold"/>
                </a:rPr>
                <a:t>VoiceFirst for Fitness Centres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2024432" y="5143500"/>
            <a:ext cx="8098765" cy="686336"/>
            <a:chOff x="0" y="0"/>
            <a:chExt cx="10798353" cy="915115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0798356" cy="915119"/>
            </a:xfrm>
            <a:custGeom>
              <a:avLst/>
              <a:gdLst/>
              <a:ahLst/>
              <a:cxnLst/>
              <a:rect r="r" b="b" t="t" l="l"/>
              <a:pathLst>
                <a:path h="915119" w="10798356">
                  <a:moveTo>
                    <a:pt x="0" y="0"/>
                  </a:moveTo>
                  <a:lnTo>
                    <a:pt x="10798356" y="0"/>
                  </a:lnTo>
                  <a:lnTo>
                    <a:pt x="10798356" y="915119"/>
                  </a:lnTo>
                  <a:lnTo>
                    <a:pt x="0" y="91511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79922" r="0" b="-179922"/>
              </a:stretch>
            </a:blipFill>
          </p:spPr>
        </p:sp>
        <p:sp>
          <p:nvSpPr>
            <p:cNvPr name="TextBox 12" id="12"/>
            <p:cNvSpPr txBox="true"/>
            <p:nvPr/>
          </p:nvSpPr>
          <p:spPr>
            <a:xfrm>
              <a:off x="0" y="0"/>
              <a:ext cx="10798353" cy="91511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071"/>
                </a:lnSpc>
              </a:pPr>
              <a:r>
                <a:rPr lang="en-US" sz="1726">
                  <a:solidFill>
                    <a:srgbClr val="201B10"/>
                  </a:solidFill>
                  <a:latin typeface="Aptos"/>
                  <a:ea typeface="Aptos"/>
                  <a:cs typeface="Aptos"/>
                  <a:sym typeface="Aptos"/>
                </a:rPr>
                <a:t>How daily issues become operational intelligence and continuous improvement.</a:t>
              </a:r>
            </a:p>
          </p:txBody>
        </p:sp>
      </p:grpSp>
      <p:sp>
        <p:nvSpPr>
          <p:cNvPr name="Freeform 13" id="13"/>
          <p:cNvSpPr/>
          <p:nvPr/>
        </p:nvSpPr>
        <p:spPr>
          <a:xfrm flipH="false" flipV="false" rot="0">
            <a:off x="1774894" y="569500"/>
            <a:ext cx="4160404" cy="1106651"/>
          </a:xfrm>
          <a:custGeom>
            <a:avLst/>
            <a:gdLst/>
            <a:ahLst/>
            <a:cxnLst/>
            <a:rect r="r" b="b" t="t" l="l"/>
            <a:pathLst>
              <a:path h="1106651" w="4160404">
                <a:moveTo>
                  <a:pt x="0" y="0"/>
                </a:moveTo>
                <a:lnTo>
                  <a:pt x="4160404" y="0"/>
                </a:lnTo>
                <a:lnTo>
                  <a:pt x="4160404" y="1106651"/>
                </a:lnTo>
                <a:lnTo>
                  <a:pt x="0" y="110665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8265" t="-218721" r="-19956" b="-200918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1859329" y="6775844"/>
            <a:ext cx="5375425" cy="14668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3831"/>
              </a:lnSpc>
              <a:spcBef>
                <a:spcPct val="0"/>
              </a:spcBef>
            </a:pPr>
            <a:r>
              <a:rPr lang="en-US" b="true" sz="3193" strike="noStrike" u="none">
                <a:solidFill>
                  <a:srgbClr val="2F2F2F"/>
                </a:solidFill>
                <a:latin typeface="Aptos Bold"/>
                <a:ea typeface="Aptos Bold"/>
                <a:cs typeface="Aptos Bold"/>
                <a:sym typeface="Aptos Bold"/>
              </a:rPr>
              <a:t>Contact Us:  8943440101    </a:t>
            </a:r>
          </a:p>
          <a:p>
            <a:pPr algn="r" marL="0" indent="0" lvl="0">
              <a:lnSpc>
                <a:spcPts val="3831"/>
              </a:lnSpc>
              <a:spcBef>
                <a:spcPct val="0"/>
              </a:spcBef>
            </a:pPr>
            <a:r>
              <a:rPr lang="en-US" b="true" sz="3193" strike="noStrike" u="none">
                <a:solidFill>
                  <a:srgbClr val="2F2F2F"/>
                </a:solidFill>
                <a:latin typeface="Aptos Bold"/>
                <a:ea typeface="Aptos Bold"/>
                <a:cs typeface="Aptos Bold"/>
                <a:sym typeface="Aptos Bold"/>
              </a:rPr>
              <a:t>    </a:t>
            </a:r>
          </a:p>
          <a:p>
            <a:pPr algn="r" marL="0" indent="0" lvl="0">
              <a:lnSpc>
                <a:spcPts val="3831"/>
              </a:lnSpc>
              <a:spcBef>
                <a:spcPct val="0"/>
              </a:spcBef>
            </a:pPr>
            <a:r>
              <a:rPr lang="en-US" b="true" sz="3193" strike="noStrike" u="none">
                <a:solidFill>
                  <a:srgbClr val="2F2F2F"/>
                </a:solidFill>
                <a:latin typeface="Aptos Bold"/>
                <a:ea typeface="Aptos Bold"/>
                <a:cs typeface="Aptos Bold"/>
                <a:sym typeface="Aptos Bold"/>
              </a:rPr>
              <a:t>Email:  sales@notetech.com         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E0F0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14073" y="9461906"/>
            <a:ext cx="16628402" cy="19069"/>
            <a:chOff x="0" y="0"/>
            <a:chExt cx="22171203" cy="2542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2171152" cy="25400"/>
            </a:xfrm>
            <a:custGeom>
              <a:avLst/>
              <a:gdLst/>
              <a:ahLst/>
              <a:cxnLst/>
              <a:rect r="r" b="b" t="t" l="l"/>
              <a:pathLst>
                <a:path h="25400" w="22171152">
                  <a:moveTo>
                    <a:pt x="0" y="0"/>
                  </a:moveTo>
                  <a:lnTo>
                    <a:pt x="22171152" y="25400"/>
                  </a:lnTo>
                </a:path>
              </a:pathLst>
            </a:custGeom>
            <a:blipFill>
              <a:blip r:embed="rId2">
                <a:alphaModFix amt="0"/>
              </a:blip>
              <a:stretch>
                <a:fillRect l="0" t="-16958089" r="0" b="-16958189"/>
              </a:stretch>
            </a:blipFill>
            <a:ln w="19065" cap="sq">
              <a:solidFill>
                <a:srgbClr val="2F2F2F"/>
              </a:solidFill>
              <a:prstDash val="solid"/>
              <a:miter/>
            </a:ln>
          </p:spPr>
        </p:sp>
      </p:grpSp>
      <p:grpSp>
        <p:nvGrpSpPr>
          <p:cNvPr name="Group 4" id="4"/>
          <p:cNvGrpSpPr/>
          <p:nvPr/>
        </p:nvGrpSpPr>
        <p:grpSpPr>
          <a:xfrm rot="0">
            <a:off x="814073" y="470906"/>
            <a:ext cx="650491" cy="650491"/>
            <a:chOff x="0" y="0"/>
            <a:chExt cx="867321" cy="867321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867283" cy="867283"/>
            </a:xfrm>
            <a:custGeom>
              <a:avLst/>
              <a:gdLst/>
              <a:ahLst/>
              <a:cxnLst/>
              <a:rect r="r" b="b" t="t" l="l"/>
              <a:pathLst>
                <a:path h="867283" w="867283">
                  <a:moveTo>
                    <a:pt x="0" y="169672"/>
                  </a:moveTo>
                  <a:cubicBezTo>
                    <a:pt x="0" y="75946"/>
                    <a:pt x="75946" y="0"/>
                    <a:pt x="169672" y="0"/>
                  </a:cubicBezTo>
                  <a:lnTo>
                    <a:pt x="697611" y="0"/>
                  </a:lnTo>
                  <a:cubicBezTo>
                    <a:pt x="791337" y="0"/>
                    <a:pt x="867283" y="75946"/>
                    <a:pt x="867283" y="169672"/>
                  </a:cubicBezTo>
                  <a:lnTo>
                    <a:pt x="867283" y="697611"/>
                  </a:lnTo>
                  <a:cubicBezTo>
                    <a:pt x="867283" y="791337"/>
                    <a:pt x="791337" y="867283"/>
                    <a:pt x="697611" y="867283"/>
                  </a:cubicBezTo>
                  <a:lnTo>
                    <a:pt x="169672" y="867283"/>
                  </a:lnTo>
                  <a:cubicBezTo>
                    <a:pt x="75946" y="867283"/>
                    <a:pt x="0" y="791337"/>
                    <a:pt x="0" y="697611"/>
                  </a:cubicBezTo>
                  <a:close/>
                </a:path>
              </a:pathLst>
            </a:custGeom>
            <a:solidFill>
              <a:srgbClr val="F47F2A"/>
            </a:solidFill>
            <a:ln w="19065" cap="sq">
              <a:solidFill>
                <a:srgbClr val="F2B634"/>
              </a:solidFill>
              <a:prstDash val="solid"/>
              <a:miter/>
            </a:ln>
          </p:spPr>
        </p:sp>
      </p:grpSp>
      <p:grpSp>
        <p:nvGrpSpPr>
          <p:cNvPr name="Group 6" id="6"/>
          <p:cNvGrpSpPr/>
          <p:nvPr/>
        </p:nvGrpSpPr>
        <p:grpSpPr>
          <a:xfrm rot="0">
            <a:off x="1028700" y="646281"/>
            <a:ext cx="301990" cy="274539"/>
            <a:chOff x="0" y="0"/>
            <a:chExt cx="402654" cy="366052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402651" cy="366046"/>
            </a:xfrm>
            <a:custGeom>
              <a:avLst/>
              <a:gdLst/>
              <a:ahLst/>
              <a:cxnLst/>
              <a:rect r="r" b="b" t="t" l="l"/>
              <a:pathLst>
                <a:path h="366046" w="402651">
                  <a:moveTo>
                    <a:pt x="0" y="0"/>
                  </a:moveTo>
                  <a:lnTo>
                    <a:pt x="402651" y="0"/>
                  </a:lnTo>
                  <a:lnTo>
                    <a:pt x="402651" y="366046"/>
                  </a:lnTo>
                  <a:lnTo>
                    <a:pt x="0" y="36604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66641" t="0" r="-66641" b="-1"/>
              </a:stretch>
            </a:blipFill>
          </p:spPr>
        </p:sp>
        <p:sp>
          <p:nvSpPr>
            <p:cNvPr name="TextBox 8" id="8"/>
            <p:cNvSpPr txBox="true"/>
            <p:nvPr/>
          </p:nvSpPr>
          <p:spPr>
            <a:xfrm>
              <a:off x="0" y="0"/>
              <a:ext cx="402654" cy="36605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161"/>
                </a:lnSpc>
              </a:pPr>
              <a:r>
                <a:rPr lang="en-US" sz="1801" b="true">
                  <a:solidFill>
                    <a:srgbClr val="0E0F0E"/>
                  </a:solidFill>
                  <a:latin typeface="Aptos Bold"/>
                  <a:ea typeface="Aptos Bold"/>
                  <a:cs typeface="Aptos Bold"/>
                  <a:sym typeface="Aptos Bold"/>
                </a:rPr>
                <a:t>V</a:t>
              </a: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551118" y="521618"/>
            <a:ext cx="2333539" cy="411804"/>
            <a:chOff x="0" y="0"/>
            <a:chExt cx="3111386" cy="549072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3111391" cy="549069"/>
            </a:xfrm>
            <a:custGeom>
              <a:avLst/>
              <a:gdLst/>
              <a:ahLst/>
              <a:cxnLst/>
              <a:rect r="r" b="b" t="t" l="l"/>
              <a:pathLst>
                <a:path h="549069" w="3111391">
                  <a:moveTo>
                    <a:pt x="0" y="0"/>
                  </a:moveTo>
                  <a:lnTo>
                    <a:pt x="3111391" y="0"/>
                  </a:lnTo>
                  <a:lnTo>
                    <a:pt x="3111391" y="549069"/>
                  </a:lnTo>
                  <a:lnTo>
                    <a:pt x="0" y="54906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60414" r="0" b="-60415"/>
              </a:stretch>
            </a:blipFill>
          </p:spPr>
        </p:sp>
        <p:sp>
          <p:nvSpPr>
            <p:cNvPr name="TextBox 11" id="11"/>
            <p:cNvSpPr txBox="true"/>
            <p:nvPr/>
          </p:nvSpPr>
          <p:spPr>
            <a:xfrm>
              <a:off x="0" y="0"/>
              <a:ext cx="3111386" cy="54907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242"/>
                </a:lnSpc>
              </a:pPr>
              <a:r>
                <a:rPr lang="en-US" sz="2702" b="true">
                  <a:solidFill>
                    <a:srgbClr val="F6F1E8"/>
                  </a:solidFill>
                  <a:latin typeface="Aptos Bold"/>
                  <a:ea typeface="Aptos Bold"/>
                  <a:cs typeface="Aptos Bold"/>
                  <a:sym typeface="Aptos Bold"/>
                </a:rPr>
                <a:t>VoiceFirst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564843" y="960872"/>
            <a:ext cx="3568951" cy="301990"/>
            <a:chOff x="0" y="0"/>
            <a:chExt cx="4758601" cy="402654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4758598" cy="402651"/>
            </a:xfrm>
            <a:custGeom>
              <a:avLst/>
              <a:gdLst/>
              <a:ahLst/>
              <a:cxnLst/>
              <a:rect r="r" b="b" t="t" l="l"/>
              <a:pathLst>
                <a:path h="402651" w="4758598">
                  <a:moveTo>
                    <a:pt x="0" y="0"/>
                  </a:moveTo>
                  <a:lnTo>
                    <a:pt x="4758598" y="0"/>
                  </a:lnTo>
                  <a:lnTo>
                    <a:pt x="4758598" y="402651"/>
                  </a:lnTo>
                  <a:lnTo>
                    <a:pt x="0" y="40265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80277" r="0" b="-180278"/>
              </a:stretch>
            </a:blip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9525"/>
              <a:ext cx="4758601" cy="41217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531"/>
                </a:lnSpc>
              </a:pPr>
              <a:r>
                <a:rPr lang="en-US" b="true" sz="1275">
                  <a:solidFill>
                    <a:srgbClr val="F47F2A"/>
                  </a:solidFill>
                  <a:latin typeface="Aptos Bold"/>
                  <a:ea typeface="Aptos Bold"/>
                  <a:cs typeface="Aptos Bold"/>
                  <a:sym typeface="Aptos Bold"/>
                </a:rPr>
                <a:t>FOR FITNESS CENTRES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16952500" y="617706"/>
            <a:ext cx="480431" cy="343167"/>
            <a:chOff x="0" y="0"/>
            <a:chExt cx="640575" cy="457556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640580" cy="457557"/>
            </a:xfrm>
            <a:custGeom>
              <a:avLst/>
              <a:gdLst/>
              <a:ahLst/>
              <a:cxnLst/>
              <a:rect r="r" b="b" t="t" l="l"/>
              <a:pathLst>
                <a:path h="457557" w="640580">
                  <a:moveTo>
                    <a:pt x="0" y="0"/>
                  </a:moveTo>
                  <a:lnTo>
                    <a:pt x="640580" y="0"/>
                  </a:lnTo>
                  <a:lnTo>
                    <a:pt x="640580" y="457557"/>
                  </a:lnTo>
                  <a:lnTo>
                    <a:pt x="0" y="45755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41645" t="0" r="-41644" b="0"/>
              </a:stretch>
            </a:blipFill>
          </p:spPr>
        </p:sp>
        <p:sp>
          <p:nvSpPr>
            <p:cNvPr name="TextBox 17" id="17"/>
            <p:cNvSpPr txBox="true"/>
            <p:nvPr/>
          </p:nvSpPr>
          <p:spPr>
            <a:xfrm>
              <a:off x="0" y="0"/>
              <a:ext cx="640575" cy="457556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2161"/>
                </a:lnSpc>
              </a:pPr>
              <a:r>
                <a:rPr lang="en-US" sz="1801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02</a:t>
              </a: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1098137" y="1853108"/>
            <a:ext cx="9059637" cy="411804"/>
            <a:chOff x="0" y="0"/>
            <a:chExt cx="12079516" cy="549072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12079517" cy="549069"/>
            </a:xfrm>
            <a:custGeom>
              <a:avLst/>
              <a:gdLst/>
              <a:ahLst/>
              <a:cxnLst/>
              <a:rect r="r" b="b" t="t" l="l"/>
              <a:pathLst>
                <a:path h="549069" w="12079517">
                  <a:moveTo>
                    <a:pt x="0" y="0"/>
                  </a:moveTo>
                  <a:lnTo>
                    <a:pt x="12079517" y="0"/>
                  </a:lnTo>
                  <a:lnTo>
                    <a:pt x="12079517" y="549069"/>
                  </a:lnTo>
                  <a:lnTo>
                    <a:pt x="0" y="54906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378670" r="0" b="-378671"/>
              </a:stretch>
            </a:blipFill>
          </p:spPr>
        </p:sp>
        <p:sp>
          <p:nvSpPr>
            <p:cNvPr name="TextBox 20" id="20"/>
            <p:cNvSpPr txBox="true"/>
            <p:nvPr/>
          </p:nvSpPr>
          <p:spPr>
            <a:xfrm>
              <a:off x="0" y="0"/>
              <a:ext cx="12079516" cy="54907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981"/>
                </a:lnSpc>
              </a:pPr>
              <a:r>
                <a:rPr lang="en-US" b="true" sz="1651">
                  <a:solidFill>
                    <a:srgbClr val="F47F2A"/>
                  </a:solidFill>
                  <a:latin typeface="Aptos Bold"/>
                  <a:ea typeface="Aptos Bold"/>
                  <a:cs typeface="Aptos Bold"/>
                  <a:sym typeface="Aptos Bold"/>
                </a:rPr>
                <a:t>BUSINESS SCENARIO</a:t>
              </a: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1098137" y="2361000"/>
            <a:ext cx="8098765" cy="2503530"/>
            <a:chOff x="0" y="0"/>
            <a:chExt cx="10798353" cy="3338040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10798356" cy="3338029"/>
            </a:xfrm>
            <a:custGeom>
              <a:avLst/>
              <a:gdLst/>
              <a:ahLst/>
              <a:cxnLst/>
              <a:rect r="r" b="b" t="t" l="l"/>
              <a:pathLst>
                <a:path h="3338029" w="10798356">
                  <a:moveTo>
                    <a:pt x="0" y="0"/>
                  </a:moveTo>
                  <a:lnTo>
                    <a:pt x="10798356" y="0"/>
                  </a:lnTo>
                  <a:lnTo>
                    <a:pt x="10798356" y="3338029"/>
                  </a:lnTo>
                  <a:lnTo>
                    <a:pt x="0" y="333802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37811" r="0" b="11745"/>
              </a:stretch>
            </a:blipFill>
          </p:spPr>
        </p:sp>
        <p:sp>
          <p:nvSpPr>
            <p:cNvPr name="TextBox 23" id="23"/>
            <p:cNvSpPr txBox="true"/>
            <p:nvPr/>
          </p:nvSpPr>
          <p:spPr>
            <a:xfrm>
              <a:off x="0" y="-9525"/>
              <a:ext cx="10798353" cy="334756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6124"/>
                </a:lnSpc>
              </a:pPr>
              <a:r>
                <a:rPr lang="en-US" sz="5103" b="true">
                  <a:solidFill>
                    <a:srgbClr val="F6F1E8"/>
                  </a:solidFill>
                  <a:latin typeface="Aptos Bold"/>
                  <a:ea typeface="Aptos Bold"/>
                  <a:cs typeface="Aptos Bold"/>
                  <a:sym typeface="Aptos Bold"/>
                </a:rPr>
                <a:t>A growing fitness brand with daily operational complexity</a:t>
              </a:r>
            </a:p>
          </p:txBody>
        </p:sp>
      </p:grpSp>
      <p:grpSp>
        <p:nvGrpSpPr>
          <p:cNvPr name="Group 24" id="24"/>
          <p:cNvGrpSpPr/>
          <p:nvPr/>
        </p:nvGrpSpPr>
        <p:grpSpPr>
          <a:xfrm rot="0">
            <a:off x="1139319" y="5052612"/>
            <a:ext cx="8098765" cy="686333"/>
            <a:chOff x="0" y="0"/>
            <a:chExt cx="10798353" cy="915111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10798356" cy="915115"/>
            </a:xfrm>
            <a:custGeom>
              <a:avLst/>
              <a:gdLst/>
              <a:ahLst/>
              <a:cxnLst/>
              <a:rect r="r" b="b" t="t" l="l"/>
              <a:pathLst>
                <a:path h="915115" w="10798356">
                  <a:moveTo>
                    <a:pt x="0" y="0"/>
                  </a:moveTo>
                  <a:lnTo>
                    <a:pt x="10798356" y="0"/>
                  </a:lnTo>
                  <a:lnTo>
                    <a:pt x="10798356" y="915115"/>
                  </a:lnTo>
                  <a:lnTo>
                    <a:pt x="0" y="915115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79923" r="0" b="-179923"/>
              </a:stretch>
            </a:blipFill>
          </p:spPr>
        </p:sp>
        <p:sp>
          <p:nvSpPr>
            <p:cNvPr name="TextBox 26" id="26"/>
            <p:cNvSpPr txBox="true"/>
            <p:nvPr/>
          </p:nvSpPr>
          <p:spPr>
            <a:xfrm>
              <a:off x="0" y="0"/>
              <a:ext cx="10798353" cy="91511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431"/>
                </a:lnSpc>
              </a:pPr>
              <a:r>
                <a:rPr lang="en-US" sz="2026">
                  <a:solidFill>
                    <a:srgbClr val="C8C0B5"/>
                  </a:solidFill>
                  <a:latin typeface="Aptos"/>
                  <a:ea typeface="Aptos"/>
                  <a:cs typeface="Aptos"/>
                  <a:sym typeface="Aptos"/>
                </a:rPr>
                <a:t>Management tracks memberships, revenue and attendance — but the real experience happens across the club floor every day.</a:t>
              </a:r>
            </a:p>
          </p:txBody>
        </p:sp>
      </p:grpSp>
      <p:grpSp>
        <p:nvGrpSpPr>
          <p:cNvPr name="Group 27" id="27"/>
          <p:cNvGrpSpPr/>
          <p:nvPr/>
        </p:nvGrpSpPr>
        <p:grpSpPr>
          <a:xfrm rot="0">
            <a:off x="1088603" y="6236122"/>
            <a:ext cx="3450746" cy="1769970"/>
            <a:chOff x="0" y="0"/>
            <a:chExt cx="4600994" cy="2359960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4600956" cy="2359960"/>
            </a:xfrm>
            <a:custGeom>
              <a:avLst/>
              <a:gdLst/>
              <a:ahLst/>
              <a:cxnLst/>
              <a:rect r="r" b="b" t="t" l="l"/>
              <a:pathLst>
                <a:path h="2359960" w="4600956">
                  <a:moveTo>
                    <a:pt x="0" y="269675"/>
                  </a:moveTo>
                  <a:cubicBezTo>
                    <a:pt x="0" y="120830"/>
                    <a:pt x="99695" y="0"/>
                    <a:pt x="222504" y="0"/>
                  </a:cubicBezTo>
                  <a:lnTo>
                    <a:pt x="4378452" y="0"/>
                  </a:lnTo>
                  <a:cubicBezTo>
                    <a:pt x="4501388" y="0"/>
                    <a:pt x="4600956" y="120830"/>
                    <a:pt x="4600956" y="269675"/>
                  </a:cubicBezTo>
                  <a:lnTo>
                    <a:pt x="4600956" y="2090286"/>
                  </a:lnTo>
                  <a:cubicBezTo>
                    <a:pt x="4600956" y="2239284"/>
                    <a:pt x="4501261" y="2359960"/>
                    <a:pt x="4378452" y="2359960"/>
                  </a:cubicBezTo>
                  <a:lnTo>
                    <a:pt x="222504" y="2359960"/>
                  </a:lnTo>
                  <a:cubicBezTo>
                    <a:pt x="99695" y="2359960"/>
                    <a:pt x="0" y="2239130"/>
                    <a:pt x="0" y="2090286"/>
                  </a:cubicBezTo>
                  <a:close/>
                </a:path>
              </a:pathLst>
            </a:custGeom>
            <a:solidFill>
              <a:srgbClr val="1B1C1F"/>
            </a:solidFill>
            <a:ln w="19065" cap="sq">
              <a:solidFill>
                <a:srgbClr val="2B2C2E"/>
              </a:solidFill>
              <a:prstDash val="solid"/>
              <a:miter/>
            </a:ln>
          </p:spPr>
        </p:sp>
      </p:grpSp>
      <p:grpSp>
        <p:nvGrpSpPr>
          <p:cNvPr name="Group 29" id="29"/>
          <p:cNvGrpSpPr/>
          <p:nvPr/>
        </p:nvGrpSpPr>
        <p:grpSpPr>
          <a:xfrm rot="0">
            <a:off x="1400127" y="6492745"/>
            <a:ext cx="549069" cy="480431"/>
            <a:chOff x="0" y="0"/>
            <a:chExt cx="732092" cy="640575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732092" cy="640580"/>
            </a:xfrm>
            <a:custGeom>
              <a:avLst/>
              <a:gdLst/>
              <a:ahLst/>
              <a:cxnLst/>
              <a:rect r="r" b="b" t="t" l="l"/>
              <a:pathLst>
                <a:path h="640580" w="732092">
                  <a:moveTo>
                    <a:pt x="0" y="0"/>
                  </a:moveTo>
                  <a:lnTo>
                    <a:pt x="732092" y="0"/>
                  </a:lnTo>
                  <a:lnTo>
                    <a:pt x="732092" y="640580"/>
                  </a:lnTo>
                  <a:lnTo>
                    <a:pt x="0" y="64058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62264" t="0" r="-62264" b="0"/>
              </a:stretch>
            </a:blipFill>
          </p:spPr>
        </p:sp>
        <p:sp>
          <p:nvSpPr>
            <p:cNvPr name="TextBox 31" id="31"/>
            <p:cNvSpPr txBox="true"/>
            <p:nvPr/>
          </p:nvSpPr>
          <p:spPr>
            <a:xfrm>
              <a:off x="0" y="0"/>
              <a:ext cx="732092" cy="6405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422"/>
                </a:lnSpc>
              </a:pPr>
              <a:r>
                <a:rPr lang="en-US" sz="2852">
                  <a:solidFill>
                    <a:srgbClr val="F2B634"/>
                  </a:solidFill>
                  <a:latin typeface="Aptos"/>
                  <a:ea typeface="Aptos"/>
                  <a:cs typeface="Aptos"/>
                  <a:sym typeface="Aptos"/>
                </a:rPr>
                <a:t>🏢</a:t>
              </a:r>
            </a:p>
          </p:txBody>
        </p:sp>
      </p:grpSp>
      <p:grpSp>
        <p:nvGrpSpPr>
          <p:cNvPr name="Group 32" id="32"/>
          <p:cNvGrpSpPr/>
          <p:nvPr/>
        </p:nvGrpSpPr>
        <p:grpSpPr>
          <a:xfrm rot="0">
            <a:off x="2097634" y="6357580"/>
            <a:ext cx="2127647" cy="789280"/>
            <a:chOff x="0" y="0"/>
            <a:chExt cx="2836862" cy="1052373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2836856" cy="1052367"/>
            </a:xfrm>
            <a:custGeom>
              <a:avLst/>
              <a:gdLst/>
              <a:ahLst/>
              <a:cxnLst/>
              <a:rect r="r" b="b" t="t" l="l"/>
              <a:pathLst>
                <a:path h="1052367" w="2836856">
                  <a:moveTo>
                    <a:pt x="0" y="0"/>
                  </a:moveTo>
                  <a:lnTo>
                    <a:pt x="2836856" y="0"/>
                  </a:lnTo>
                  <a:lnTo>
                    <a:pt x="2836856" y="1052367"/>
                  </a:lnTo>
                  <a:lnTo>
                    <a:pt x="0" y="105236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6438" r="0" b="21386"/>
              </a:stretch>
            </a:blipFill>
          </p:spPr>
        </p:sp>
        <p:sp>
          <p:nvSpPr>
            <p:cNvPr name="TextBox 34" id="34"/>
            <p:cNvSpPr txBox="true"/>
            <p:nvPr/>
          </p:nvSpPr>
          <p:spPr>
            <a:xfrm>
              <a:off x="0" y="-9525"/>
              <a:ext cx="2836862" cy="106189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521"/>
                </a:lnSpc>
              </a:pPr>
              <a:r>
                <a:rPr lang="en-US" sz="2101" b="true">
                  <a:solidFill>
                    <a:srgbClr val="F6F1E8"/>
                  </a:solidFill>
                  <a:latin typeface="Aptos Bold"/>
                  <a:ea typeface="Aptos Bold"/>
                  <a:cs typeface="Aptos Bold"/>
                  <a:sym typeface="Aptos Bold"/>
                </a:rPr>
                <a:t>12 Fitness Centres</a:t>
              </a:r>
            </a:p>
          </p:txBody>
        </p:sp>
      </p:grpSp>
      <p:grpSp>
        <p:nvGrpSpPr>
          <p:cNvPr name="Group 35" id="35"/>
          <p:cNvGrpSpPr/>
          <p:nvPr/>
        </p:nvGrpSpPr>
        <p:grpSpPr>
          <a:xfrm rot="0">
            <a:off x="1441304" y="7325878"/>
            <a:ext cx="2745343" cy="370618"/>
            <a:chOff x="0" y="0"/>
            <a:chExt cx="3660458" cy="494157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3660460" cy="494162"/>
            </a:xfrm>
            <a:custGeom>
              <a:avLst/>
              <a:gdLst/>
              <a:ahLst/>
              <a:cxnLst/>
              <a:rect r="r" b="b" t="t" l="l"/>
              <a:pathLst>
                <a:path h="494162" w="3660460">
                  <a:moveTo>
                    <a:pt x="0" y="0"/>
                  </a:moveTo>
                  <a:lnTo>
                    <a:pt x="3660460" y="0"/>
                  </a:lnTo>
                  <a:lnTo>
                    <a:pt x="3660460" y="494162"/>
                  </a:lnTo>
                  <a:lnTo>
                    <a:pt x="0" y="49416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94334" r="0" b="-94333"/>
              </a:stretch>
            </a:blipFill>
          </p:spPr>
        </p:sp>
        <p:sp>
          <p:nvSpPr>
            <p:cNvPr name="TextBox 37" id="37"/>
            <p:cNvSpPr txBox="true"/>
            <p:nvPr/>
          </p:nvSpPr>
          <p:spPr>
            <a:xfrm>
              <a:off x="0" y="0"/>
              <a:ext cx="3660458" cy="49415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91"/>
                </a:lnSpc>
              </a:pPr>
              <a:r>
                <a:rPr lang="en-US" sz="1576">
                  <a:solidFill>
                    <a:srgbClr val="C8C0B5"/>
                  </a:solidFill>
                  <a:latin typeface="Aptos"/>
                  <a:ea typeface="Aptos"/>
                  <a:cs typeface="Aptos"/>
                  <a:sym typeface="Aptos"/>
                </a:rPr>
                <a:t>Multiple locations, each with its own member experience.</a:t>
              </a:r>
            </a:p>
          </p:txBody>
        </p:sp>
      </p:grpSp>
      <p:grpSp>
        <p:nvGrpSpPr>
          <p:cNvPr name="Group 38" id="38"/>
          <p:cNvGrpSpPr/>
          <p:nvPr/>
        </p:nvGrpSpPr>
        <p:grpSpPr>
          <a:xfrm rot="0">
            <a:off x="4863455" y="6236122"/>
            <a:ext cx="3450746" cy="1769970"/>
            <a:chOff x="0" y="0"/>
            <a:chExt cx="4600994" cy="2359960"/>
          </a:xfrm>
        </p:grpSpPr>
        <p:sp>
          <p:nvSpPr>
            <p:cNvPr name="Freeform 39" id="39"/>
            <p:cNvSpPr/>
            <p:nvPr/>
          </p:nvSpPr>
          <p:spPr>
            <a:xfrm flipH="false" flipV="false" rot="0">
              <a:off x="0" y="0"/>
              <a:ext cx="4600956" cy="2359960"/>
            </a:xfrm>
            <a:custGeom>
              <a:avLst/>
              <a:gdLst/>
              <a:ahLst/>
              <a:cxnLst/>
              <a:rect r="r" b="b" t="t" l="l"/>
              <a:pathLst>
                <a:path h="2359960" w="4600956">
                  <a:moveTo>
                    <a:pt x="0" y="269675"/>
                  </a:moveTo>
                  <a:cubicBezTo>
                    <a:pt x="0" y="120830"/>
                    <a:pt x="99695" y="0"/>
                    <a:pt x="222504" y="0"/>
                  </a:cubicBezTo>
                  <a:lnTo>
                    <a:pt x="4378452" y="0"/>
                  </a:lnTo>
                  <a:cubicBezTo>
                    <a:pt x="4501388" y="0"/>
                    <a:pt x="4600956" y="120830"/>
                    <a:pt x="4600956" y="269675"/>
                  </a:cubicBezTo>
                  <a:lnTo>
                    <a:pt x="4600956" y="2090286"/>
                  </a:lnTo>
                  <a:cubicBezTo>
                    <a:pt x="4600956" y="2239284"/>
                    <a:pt x="4501261" y="2359960"/>
                    <a:pt x="4378452" y="2359960"/>
                  </a:cubicBezTo>
                  <a:lnTo>
                    <a:pt x="222504" y="2359960"/>
                  </a:lnTo>
                  <a:cubicBezTo>
                    <a:pt x="99695" y="2359960"/>
                    <a:pt x="0" y="2239130"/>
                    <a:pt x="0" y="2090286"/>
                  </a:cubicBezTo>
                  <a:close/>
                </a:path>
              </a:pathLst>
            </a:custGeom>
            <a:solidFill>
              <a:srgbClr val="1B1C1F"/>
            </a:solidFill>
            <a:ln w="19065" cap="sq">
              <a:solidFill>
                <a:srgbClr val="2B2C2E"/>
              </a:solidFill>
              <a:prstDash val="solid"/>
              <a:miter/>
            </a:ln>
          </p:spPr>
        </p:sp>
      </p:grpSp>
      <p:grpSp>
        <p:nvGrpSpPr>
          <p:cNvPr name="Group 40" id="40"/>
          <p:cNvGrpSpPr/>
          <p:nvPr/>
        </p:nvGrpSpPr>
        <p:grpSpPr>
          <a:xfrm rot="0">
            <a:off x="5174971" y="6492745"/>
            <a:ext cx="549069" cy="480431"/>
            <a:chOff x="0" y="0"/>
            <a:chExt cx="732092" cy="640575"/>
          </a:xfrm>
        </p:grpSpPr>
        <p:sp>
          <p:nvSpPr>
            <p:cNvPr name="Freeform 41" id="41"/>
            <p:cNvSpPr/>
            <p:nvPr/>
          </p:nvSpPr>
          <p:spPr>
            <a:xfrm flipH="false" flipV="false" rot="0">
              <a:off x="0" y="0"/>
              <a:ext cx="732092" cy="640580"/>
            </a:xfrm>
            <a:custGeom>
              <a:avLst/>
              <a:gdLst/>
              <a:ahLst/>
              <a:cxnLst/>
              <a:rect r="r" b="b" t="t" l="l"/>
              <a:pathLst>
                <a:path h="640580" w="732092">
                  <a:moveTo>
                    <a:pt x="0" y="0"/>
                  </a:moveTo>
                  <a:lnTo>
                    <a:pt x="732092" y="0"/>
                  </a:lnTo>
                  <a:lnTo>
                    <a:pt x="732092" y="640580"/>
                  </a:lnTo>
                  <a:lnTo>
                    <a:pt x="0" y="64058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62264" t="0" r="-62264" b="0"/>
              </a:stretch>
            </a:blipFill>
          </p:spPr>
        </p:sp>
        <p:sp>
          <p:nvSpPr>
            <p:cNvPr name="TextBox 42" id="42"/>
            <p:cNvSpPr txBox="true"/>
            <p:nvPr/>
          </p:nvSpPr>
          <p:spPr>
            <a:xfrm>
              <a:off x="0" y="0"/>
              <a:ext cx="732092" cy="6405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422"/>
                </a:lnSpc>
              </a:pPr>
              <a:r>
                <a:rPr lang="en-US" sz="2852">
                  <a:solidFill>
                    <a:srgbClr val="F2B634"/>
                  </a:solidFill>
                  <a:latin typeface="Aptos"/>
                  <a:ea typeface="Aptos"/>
                  <a:cs typeface="Aptos"/>
                  <a:sym typeface="Aptos"/>
                </a:rPr>
                <a:t>👥</a:t>
              </a:r>
            </a:p>
          </p:txBody>
        </p:sp>
      </p:grpSp>
      <p:grpSp>
        <p:nvGrpSpPr>
          <p:cNvPr name="Group 43" id="43"/>
          <p:cNvGrpSpPr/>
          <p:nvPr/>
        </p:nvGrpSpPr>
        <p:grpSpPr>
          <a:xfrm rot="0">
            <a:off x="5861314" y="6492745"/>
            <a:ext cx="2127647" cy="411804"/>
            <a:chOff x="0" y="0"/>
            <a:chExt cx="2836862" cy="549072"/>
          </a:xfrm>
        </p:grpSpPr>
        <p:sp>
          <p:nvSpPr>
            <p:cNvPr name="Freeform 44" id="44"/>
            <p:cNvSpPr/>
            <p:nvPr/>
          </p:nvSpPr>
          <p:spPr>
            <a:xfrm flipH="false" flipV="false" rot="0">
              <a:off x="0" y="0"/>
              <a:ext cx="2836856" cy="549069"/>
            </a:xfrm>
            <a:custGeom>
              <a:avLst/>
              <a:gdLst/>
              <a:ahLst/>
              <a:cxnLst/>
              <a:rect r="r" b="b" t="t" l="l"/>
              <a:pathLst>
                <a:path h="549069" w="2836856">
                  <a:moveTo>
                    <a:pt x="0" y="0"/>
                  </a:moveTo>
                  <a:lnTo>
                    <a:pt x="2836856" y="0"/>
                  </a:lnTo>
                  <a:lnTo>
                    <a:pt x="2836856" y="549069"/>
                  </a:lnTo>
                  <a:lnTo>
                    <a:pt x="0" y="54906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50672" r="0" b="-50673"/>
              </a:stretch>
            </a:blipFill>
          </p:spPr>
        </p:sp>
        <p:sp>
          <p:nvSpPr>
            <p:cNvPr name="TextBox 45" id="45"/>
            <p:cNvSpPr txBox="true"/>
            <p:nvPr/>
          </p:nvSpPr>
          <p:spPr>
            <a:xfrm>
              <a:off x="0" y="-9525"/>
              <a:ext cx="2836862" cy="55859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521"/>
                </a:lnSpc>
              </a:pPr>
              <a:r>
                <a:rPr lang="en-US" sz="2101" b="true">
                  <a:solidFill>
                    <a:srgbClr val="F6F1E8"/>
                  </a:solidFill>
                  <a:latin typeface="Aptos Bold"/>
                  <a:ea typeface="Aptos Bold"/>
                  <a:cs typeface="Aptos Bold"/>
                  <a:sym typeface="Aptos Bold"/>
                </a:rPr>
                <a:t>85 Staff Members</a:t>
              </a:r>
            </a:p>
          </p:txBody>
        </p:sp>
      </p:grpSp>
      <p:grpSp>
        <p:nvGrpSpPr>
          <p:cNvPr name="Group 46" id="46"/>
          <p:cNvGrpSpPr/>
          <p:nvPr/>
        </p:nvGrpSpPr>
        <p:grpSpPr>
          <a:xfrm rot="0">
            <a:off x="5188701" y="7071360"/>
            <a:ext cx="2745343" cy="791947"/>
            <a:chOff x="0" y="0"/>
            <a:chExt cx="3660458" cy="1055929"/>
          </a:xfrm>
        </p:grpSpPr>
        <p:sp>
          <p:nvSpPr>
            <p:cNvPr name="Freeform 47" id="47"/>
            <p:cNvSpPr/>
            <p:nvPr/>
          </p:nvSpPr>
          <p:spPr>
            <a:xfrm flipH="false" flipV="false" rot="0">
              <a:off x="0" y="0"/>
              <a:ext cx="3660460" cy="1055934"/>
            </a:xfrm>
            <a:custGeom>
              <a:avLst/>
              <a:gdLst/>
              <a:ahLst/>
              <a:cxnLst/>
              <a:rect r="r" b="b" t="t" l="l"/>
              <a:pathLst>
                <a:path h="1055934" w="3660460">
                  <a:moveTo>
                    <a:pt x="0" y="0"/>
                  </a:moveTo>
                  <a:lnTo>
                    <a:pt x="3660460" y="0"/>
                  </a:lnTo>
                  <a:lnTo>
                    <a:pt x="3660460" y="1055934"/>
                  </a:lnTo>
                  <a:lnTo>
                    <a:pt x="0" y="105593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44146" r="0" b="9054"/>
              </a:stretch>
            </a:blipFill>
          </p:spPr>
        </p:sp>
        <p:sp>
          <p:nvSpPr>
            <p:cNvPr name="TextBox 48" id="48"/>
            <p:cNvSpPr txBox="true"/>
            <p:nvPr/>
          </p:nvSpPr>
          <p:spPr>
            <a:xfrm>
              <a:off x="0" y="0"/>
              <a:ext cx="3660458" cy="105592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91"/>
                </a:lnSpc>
              </a:pPr>
              <a:r>
                <a:rPr lang="en-US" sz="1576">
                  <a:solidFill>
                    <a:srgbClr val="C8C0B5"/>
                  </a:solidFill>
                  <a:latin typeface="Aptos"/>
                  <a:ea typeface="Aptos"/>
                  <a:cs typeface="Aptos"/>
                  <a:sym typeface="Aptos"/>
                </a:rPr>
                <a:t>Trainers, front desk, maintenance, housekeeping and managers.</a:t>
              </a:r>
            </a:p>
          </p:txBody>
        </p:sp>
      </p:grpSp>
      <p:grpSp>
        <p:nvGrpSpPr>
          <p:cNvPr name="Group 49" id="49"/>
          <p:cNvGrpSpPr/>
          <p:nvPr/>
        </p:nvGrpSpPr>
        <p:grpSpPr>
          <a:xfrm rot="0">
            <a:off x="8638308" y="6236122"/>
            <a:ext cx="3450746" cy="1769970"/>
            <a:chOff x="0" y="0"/>
            <a:chExt cx="4600994" cy="2359960"/>
          </a:xfrm>
        </p:grpSpPr>
        <p:sp>
          <p:nvSpPr>
            <p:cNvPr name="Freeform 50" id="50"/>
            <p:cNvSpPr/>
            <p:nvPr/>
          </p:nvSpPr>
          <p:spPr>
            <a:xfrm flipH="false" flipV="false" rot="0">
              <a:off x="0" y="0"/>
              <a:ext cx="4600956" cy="2359960"/>
            </a:xfrm>
            <a:custGeom>
              <a:avLst/>
              <a:gdLst/>
              <a:ahLst/>
              <a:cxnLst/>
              <a:rect r="r" b="b" t="t" l="l"/>
              <a:pathLst>
                <a:path h="2359960" w="4600956">
                  <a:moveTo>
                    <a:pt x="0" y="269675"/>
                  </a:moveTo>
                  <a:cubicBezTo>
                    <a:pt x="0" y="120830"/>
                    <a:pt x="99695" y="0"/>
                    <a:pt x="222504" y="0"/>
                  </a:cubicBezTo>
                  <a:lnTo>
                    <a:pt x="4378452" y="0"/>
                  </a:lnTo>
                  <a:cubicBezTo>
                    <a:pt x="4501388" y="0"/>
                    <a:pt x="4600956" y="120830"/>
                    <a:pt x="4600956" y="269675"/>
                  </a:cubicBezTo>
                  <a:lnTo>
                    <a:pt x="4600956" y="2090286"/>
                  </a:lnTo>
                  <a:cubicBezTo>
                    <a:pt x="4600956" y="2239284"/>
                    <a:pt x="4501261" y="2359960"/>
                    <a:pt x="4378452" y="2359960"/>
                  </a:cubicBezTo>
                  <a:lnTo>
                    <a:pt x="222504" y="2359960"/>
                  </a:lnTo>
                  <a:cubicBezTo>
                    <a:pt x="99695" y="2359960"/>
                    <a:pt x="0" y="2239130"/>
                    <a:pt x="0" y="2090286"/>
                  </a:cubicBezTo>
                  <a:close/>
                </a:path>
              </a:pathLst>
            </a:custGeom>
            <a:solidFill>
              <a:srgbClr val="1B1C1F"/>
            </a:solidFill>
            <a:ln w="19065" cap="sq">
              <a:solidFill>
                <a:srgbClr val="2B2C2E"/>
              </a:solidFill>
              <a:prstDash val="solid"/>
              <a:miter/>
            </a:ln>
          </p:spPr>
        </p:sp>
      </p:grpSp>
      <p:grpSp>
        <p:nvGrpSpPr>
          <p:cNvPr name="Group 51" id="51"/>
          <p:cNvGrpSpPr/>
          <p:nvPr/>
        </p:nvGrpSpPr>
        <p:grpSpPr>
          <a:xfrm rot="0">
            <a:off x="8949823" y="6492745"/>
            <a:ext cx="549069" cy="480431"/>
            <a:chOff x="0" y="0"/>
            <a:chExt cx="732092" cy="640575"/>
          </a:xfrm>
        </p:grpSpPr>
        <p:sp>
          <p:nvSpPr>
            <p:cNvPr name="Freeform 52" id="52"/>
            <p:cNvSpPr/>
            <p:nvPr/>
          </p:nvSpPr>
          <p:spPr>
            <a:xfrm flipH="false" flipV="false" rot="0">
              <a:off x="0" y="0"/>
              <a:ext cx="732092" cy="640580"/>
            </a:xfrm>
            <a:custGeom>
              <a:avLst/>
              <a:gdLst/>
              <a:ahLst/>
              <a:cxnLst/>
              <a:rect r="r" b="b" t="t" l="l"/>
              <a:pathLst>
                <a:path h="640580" w="732092">
                  <a:moveTo>
                    <a:pt x="0" y="0"/>
                  </a:moveTo>
                  <a:lnTo>
                    <a:pt x="732092" y="0"/>
                  </a:lnTo>
                  <a:lnTo>
                    <a:pt x="732092" y="640580"/>
                  </a:lnTo>
                  <a:lnTo>
                    <a:pt x="0" y="64058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62264" t="0" r="-62264" b="0"/>
              </a:stretch>
            </a:blipFill>
          </p:spPr>
        </p:sp>
        <p:sp>
          <p:nvSpPr>
            <p:cNvPr name="TextBox 53" id="53"/>
            <p:cNvSpPr txBox="true"/>
            <p:nvPr/>
          </p:nvSpPr>
          <p:spPr>
            <a:xfrm>
              <a:off x="0" y="0"/>
              <a:ext cx="732092" cy="6405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422"/>
                </a:lnSpc>
              </a:pPr>
              <a:r>
                <a:rPr lang="en-US" sz="2852">
                  <a:solidFill>
                    <a:srgbClr val="F2B634"/>
                  </a:solidFill>
                  <a:latin typeface="Aptos"/>
                  <a:ea typeface="Aptos"/>
                  <a:cs typeface="Aptos"/>
                  <a:sym typeface="Aptos"/>
                </a:rPr>
                <a:t>📈</a:t>
              </a:r>
            </a:p>
          </p:txBody>
        </p:sp>
      </p:grpSp>
      <p:grpSp>
        <p:nvGrpSpPr>
          <p:cNvPr name="Group 54" id="54"/>
          <p:cNvGrpSpPr/>
          <p:nvPr/>
        </p:nvGrpSpPr>
        <p:grpSpPr>
          <a:xfrm rot="0">
            <a:off x="9636157" y="6492745"/>
            <a:ext cx="2127647" cy="411804"/>
            <a:chOff x="0" y="0"/>
            <a:chExt cx="2836862" cy="549072"/>
          </a:xfrm>
        </p:grpSpPr>
        <p:sp>
          <p:nvSpPr>
            <p:cNvPr name="Freeform 55" id="55"/>
            <p:cNvSpPr/>
            <p:nvPr/>
          </p:nvSpPr>
          <p:spPr>
            <a:xfrm flipH="false" flipV="false" rot="0">
              <a:off x="0" y="0"/>
              <a:ext cx="2836856" cy="549069"/>
            </a:xfrm>
            <a:custGeom>
              <a:avLst/>
              <a:gdLst/>
              <a:ahLst/>
              <a:cxnLst/>
              <a:rect r="r" b="b" t="t" l="l"/>
              <a:pathLst>
                <a:path h="549069" w="2836856">
                  <a:moveTo>
                    <a:pt x="0" y="0"/>
                  </a:moveTo>
                  <a:lnTo>
                    <a:pt x="2836856" y="0"/>
                  </a:lnTo>
                  <a:lnTo>
                    <a:pt x="2836856" y="549069"/>
                  </a:lnTo>
                  <a:lnTo>
                    <a:pt x="0" y="54906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50672" r="0" b="-50673"/>
              </a:stretch>
            </a:blipFill>
          </p:spPr>
        </p:sp>
        <p:sp>
          <p:nvSpPr>
            <p:cNvPr name="TextBox 56" id="56"/>
            <p:cNvSpPr txBox="true"/>
            <p:nvPr/>
          </p:nvSpPr>
          <p:spPr>
            <a:xfrm>
              <a:off x="0" y="-9525"/>
              <a:ext cx="2836862" cy="55859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521"/>
                </a:lnSpc>
              </a:pPr>
              <a:r>
                <a:rPr lang="en-US" sz="2101" b="true">
                  <a:solidFill>
                    <a:srgbClr val="F6F1E8"/>
                  </a:solidFill>
                  <a:latin typeface="Aptos Bold"/>
                  <a:ea typeface="Aptos Bold"/>
                  <a:cs typeface="Aptos Bold"/>
                  <a:sym typeface="Aptos Bold"/>
                </a:rPr>
                <a:t>18,000 Members</a:t>
              </a:r>
            </a:p>
          </p:txBody>
        </p:sp>
      </p:grpSp>
      <p:grpSp>
        <p:nvGrpSpPr>
          <p:cNvPr name="Group 57" id="57"/>
          <p:cNvGrpSpPr/>
          <p:nvPr/>
        </p:nvGrpSpPr>
        <p:grpSpPr>
          <a:xfrm rot="0">
            <a:off x="9018460" y="7211297"/>
            <a:ext cx="2745343" cy="599780"/>
            <a:chOff x="0" y="0"/>
            <a:chExt cx="3660458" cy="799706"/>
          </a:xfrm>
        </p:grpSpPr>
        <p:sp>
          <p:nvSpPr>
            <p:cNvPr name="Freeform 58" id="58"/>
            <p:cNvSpPr/>
            <p:nvPr/>
          </p:nvSpPr>
          <p:spPr>
            <a:xfrm flipH="false" flipV="false" rot="0">
              <a:off x="0" y="0"/>
              <a:ext cx="3660460" cy="799711"/>
            </a:xfrm>
            <a:custGeom>
              <a:avLst/>
              <a:gdLst/>
              <a:ahLst/>
              <a:cxnLst/>
              <a:rect r="r" b="b" t="t" l="l"/>
              <a:pathLst>
                <a:path h="799711" w="3660460">
                  <a:moveTo>
                    <a:pt x="0" y="0"/>
                  </a:moveTo>
                  <a:lnTo>
                    <a:pt x="3660460" y="0"/>
                  </a:lnTo>
                  <a:lnTo>
                    <a:pt x="3660460" y="799711"/>
                  </a:lnTo>
                  <a:lnTo>
                    <a:pt x="0" y="79971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58291" r="0" b="-20083"/>
              </a:stretch>
            </a:blipFill>
          </p:spPr>
        </p:sp>
        <p:sp>
          <p:nvSpPr>
            <p:cNvPr name="TextBox 59" id="59"/>
            <p:cNvSpPr txBox="true"/>
            <p:nvPr/>
          </p:nvSpPr>
          <p:spPr>
            <a:xfrm>
              <a:off x="0" y="0"/>
              <a:ext cx="3660458" cy="799706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91"/>
                </a:lnSpc>
              </a:pPr>
              <a:r>
                <a:rPr lang="en-US" sz="1576">
                  <a:solidFill>
                    <a:srgbClr val="C8C0B5"/>
                  </a:solidFill>
                  <a:latin typeface="Aptos"/>
                  <a:ea typeface="Aptos"/>
                  <a:cs typeface="Aptos"/>
                  <a:sym typeface="Aptos"/>
                </a:rPr>
                <a:t>Thousands of daily interactions and service moments.</a:t>
              </a:r>
            </a:p>
          </p:txBody>
        </p:sp>
      </p:grpSp>
      <p:grpSp>
        <p:nvGrpSpPr>
          <p:cNvPr name="Group 60" id="60"/>
          <p:cNvGrpSpPr/>
          <p:nvPr/>
        </p:nvGrpSpPr>
        <p:grpSpPr>
          <a:xfrm rot="0">
            <a:off x="12413151" y="6236122"/>
            <a:ext cx="3450746" cy="1769970"/>
            <a:chOff x="0" y="0"/>
            <a:chExt cx="4600994" cy="2359960"/>
          </a:xfrm>
        </p:grpSpPr>
        <p:sp>
          <p:nvSpPr>
            <p:cNvPr name="Freeform 61" id="61"/>
            <p:cNvSpPr/>
            <p:nvPr/>
          </p:nvSpPr>
          <p:spPr>
            <a:xfrm flipH="false" flipV="false" rot="0">
              <a:off x="0" y="0"/>
              <a:ext cx="4600956" cy="2359960"/>
            </a:xfrm>
            <a:custGeom>
              <a:avLst/>
              <a:gdLst/>
              <a:ahLst/>
              <a:cxnLst/>
              <a:rect r="r" b="b" t="t" l="l"/>
              <a:pathLst>
                <a:path h="2359960" w="4600956">
                  <a:moveTo>
                    <a:pt x="0" y="269675"/>
                  </a:moveTo>
                  <a:cubicBezTo>
                    <a:pt x="0" y="120830"/>
                    <a:pt x="99695" y="0"/>
                    <a:pt x="222504" y="0"/>
                  </a:cubicBezTo>
                  <a:lnTo>
                    <a:pt x="4378452" y="0"/>
                  </a:lnTo>
                  <a:cubicBezTo>
                    <a:pt x="4501388" y="0"/>
                    <a:pt x="4600956" y="120830"/>
                    <a:pt x="4600956" y="269675"/>
                  </a:cubicBezTo>
                  <a:lnTo>
                    <a:pt x="4600956" y="2090286"/>
                  </a:lnTo>
                  <a:cubicBezTo>
                    <a:pt x="4600956" y="2239284"/>
                    <a:pt x="4501261" y="2359960"/>
                    <a:pt x="4378452" y="2359960"/>
                  </a:cubicBezTo>
                  <a:lnTo>
                    <a:pt x="222504" y="2359960"/>
                  </a:lnTo>
                  <a:cubicBezTo>
                    <a:pt x="99695" y="2359960"/>
                    <a:pt x="0" y="2239130"/>
                    <a:pt x="0" y="2090286"/>
                  </a:cubicBezTo>
                  <a:close/>
                </a:path>
              </a:pathLst>
            </a:custGeom>
            <a:solidFill>
              <a:srgbClr val="1B1C1F"/>
            </a:solidFill>
            <a:ln w="19065" cap="sq">
              <a:solidFill>
                <a:srgbClr val="2B2C2E"/>
              </a:solidFill>
              <a:prstDash val="solid"/>
              <a:miter/>
            </a:ln>
          </p:spPr>
        </p:sp>
      </p:grpSp>
      <p:grpSp>
        <p:nvGrpSpPr>
          <p:cNvPr name="Group 62" id="62"/>
          <p:cNvGrpSpPr/>
          <p:nvPr/>
        </p:nvGrpSpPr>
        <p:grpSpPr>
          <a:xfrm rot="0">
            <a:off x="12724676" y="6492745"/>
            <a:ext cx="549069" cy="480431"/>
            <a:chOff x="0" y="0"/>
            <a:chExt cx="732092" cy="640575"/>
          </a:xfrm>
        </p:grpSpPr>
        <p:sp>
          <p:nvSpPr>
            <p:cNvPr name="Freeform 63" id="63"/>
            <p:cNvSpPr/>
            <p:nvPr/>
          </p:nvSpPr>
          <p:spPr>
            <a:xfrm flipH="false" flipV="false" rot="0">
              <a:off x="0" y="0"/>
              <a:ext cx="732092" cy="640580"/>
            </a:xfrm>
            <a:custGeom>
              <a:avLst/>
              <a:gdLst/>
              <a:ahLst/>
              <a:cxnLst/>
              <a:rect r="r" b="b" t="t" l="l"/>
              <a:pathLst>
                <a:path h="640580" w="732092">
                  <a:moveTo>
                    <a:pt x="0" y="0"/>
                  </a:moveTo>
                  <a:lnTo>
                    <a:pt x="732092" y="0"/>
                  </a:lnTo>
                  <a:lnTo>
                    <a:pt x="732092" y="640580"/>
                  </a:lnTo>
                  <a:lnTo>
                    <a:pt x="0" y="64058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62264" t="0" r="-62264" b="0"/>
              </a:stretch>
            </a:blipFill>
          </p:spPr>
        </p:sp>
        <p:sp>
          <p:nvSpPr>
            <p:cNvPr name="TextBox 64" id="64"/>
            <p:cNvSpPr txBox="true"/>
            <p:nvPr/>
          </p:nvSpPr>
          <p:spPr>
            <a:xfrm>
              <a:off x="0" y="0"/>
              <a:ext cx="732092" cy="6405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422"/>
                </a:lnSpc>
              </a:pPr>
              <a:r>
                <a:rPr lang="en-US" sz="2852">
                  <a:solidFill>
                    <a:srgbClr val="F2B634"/>
                  </a:solidFill>
                  <a:latin typeface="Aptos"/>
                  <a:ea typeface="Aptos"/>
                  <a:cs typeface="Aptos"/>
                  <a:sym typeface="Aptos"/>
                </a:rPr>
                <a:t>📍</a:t>
              </a:r>
            </a:p>
          </p:txBody>
        </p:sp>
      </p:grpSp>
      <p:grpSp>
        <p:nvGrpSpPr>
          <p:cNvPr name="Group 65" id="65"/>
          <p:cNvGrpSpPr/>
          <p:nvPr/>
        </p:nvGrpSpPr>
        <p:grpSpPr>
          <a:xfrm rot="0">
            <a:off x="13411010" y="6492745"/>
            <a:ext cx="2127647" cy="411804"/>
            <a:chOff x="0" y="0"/>
            <a:chExt cx="2836862" cy="549072"/>
          </a:xfrm>
        </p:grpSpPr>
        <p:sp>
          <p:nvSpPr>
            <p:cNvPr name="Freeform 66" id="66"/>
            <p:cNvSpPr/>
            <p:nvPr/>
          </p:nvSpPr>
          <p:spPr>
            <a:xfrm flipH="false" flipV="false" rot="0">
              <a:off x="0" y="0"/>
              <a:ext cx="2836856" cy="549069"/>
            </a:xfrm>
            <a:custGeom>
              <a:avLst/>
              <a:gdLst/>
              <a:ahLst/>
              <a:cxnLst/>
              <a:rect r="r" b="b" t="t" l="l"/>
              <a:pathLst>
                <a:path h="549069" w="2836856">
                  <a:moveTo>
                    <a:pt x="0" y="0"/>
                  </a:moveTo>
                  <a:lnTo>
                    <a:pt x="2836856" y="0"/>
                  </a:lnTo>
                  <a:lnTo>
                    <a:pt x="2836856" y="549069"/>
                  </a:lnTo>
                  <a:lnTo>
                    <a:pt x="0" y="54906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50672" r="0" b="-50673"/>
              </a:stretch>
            </a:blipFill>
          </p:spPr>
        </p:sp>
        <p:sp>
          <p:nvSpPr>
            <p:cNvPr name="TextBox 67" id="67"/>
            <p:cNvSpPr txBox="true"/>
            <p:nvPr/>
          </p:nvSpPr>
          <p:spPr>
            <a:xfrm>
              <a:off x="0" y="-9525"/>
              <a:ext cx="2836862" cy="55859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521"/>
                </a:lnSpc>
              </a:pPr>
              <a:r>
                <a:rPr lang="en-US" sz="2101" b="true">
                  <a:solidFill>
                    <a:srgbClr val="F6F1E8"/>
                  </a:solidFill>
                  <a:latin typeface="Aptos Bold"/>
                  <a:ea typeface="Aptos Bold"/>
                  <a:cs typeface="Aptos Bold"/>
                  <a:sym typeface="Aptos Bold"/>
                </a:rPr>
                <a:t>Many Zones</a:t>
              </a:r>
            </a:p>
          </p:txBody>
        </p:sp>
      </p:grpSp>
      <p:grpSp>
        <p:nvGrpSpPr>
          <p:cNvPr name="Group 68" id="68"/>
          <p:cNvGrpSpPr/>
          <p:nvPr/>
        </p:nvGrpSpPr>
        <p:grpSpPr>
          <a:xfrm rot="0">
            <a:off x="12793313" y="7146860"/>
            <a:ext cx="2745343" cy="599780"/>
            <a:chOff x="0" y="0"/>
            <a:chExt cx="3660458" cy="799706"/>
          </a:xfrm>
        </p:grpSpPr>
        <p:sp>
          <p:nvSpPr>
            <p:cNvPr name="Freeform 69" id="69"/>
            <p:cNvSpPr/>
            <p:nvPr/>
          </p:nvSpPr>
          <p:spPr>
            <a:xfrm flipH="false" flipV="false" rot="0">
              <a:off x="0" y="0"/>
              <a:ext cx="3660460" cy="799711"/>
            </a:xfrm>
            <a:custGeom>
              <a:avLst/>
              <a:gdLst/>
              <a:ahLst/>
              <a:cxnLst/>
              <a:rect r="r" b="b" t="t" l="l"/>
              <a:pathLst>
                <a:path h="799711" w="3660460">
                  <a:moveTo>
                    <a:pt x="0" y="0"/>
                  </a:moveTo>
                  <a:lnTo>
                    <a:pt x="3660460" y="0"/>
                  </a:lnTo>
                  <a:lnTo>
                    <a:pt x="3660460" y="799711"/>
                  </a:lnTo>
                  <a:lnTo>
                    <a:pt x="0" y="79971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58291" r="0" b="-20083"/>
              </a:stretch>
            </a:blipFill>
          </p:spPr>
        </p:sp>
        <p:sp>
          <p:nvSpPr>
            <p:cNvPr name="TextBox 70" id="70"/>
            <p:cNvSpPr txBox="true"/>
            <p:nvPr/>
          </p:nvSpPr>
          <p:spPr>
            <a:xfrm>
              <a:off x="0" y="0"/>
              <a:ext cx="3660458" cy="799706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91"/>
                </a:lnSpc>
              </a:pPr>
              <a:r>
                <a:rPr lang="en-US" sz="1576">
                  <a:solidFill>
                    <a:srgbClr val="C8C0B5"/>
                  </a:solidFill>
                  <a:latin typeface="Aptos"/>
                  <a:ea typeface="Aptos"/>
                  <a:cs typeface="Aptos"/>
                  <a:sym typeface="Aptos"/>
                </a:rPr>
                <a:t>Gym floor, classes, lockers, reception and wellness areas.</a:t>
              </a:r>
            </a:p>
          </p:txBody>
        </p:sp>
      </p:grpSp>
      <p:grpSp>
        <p:nvGrpSpPr>
          <p:cNvPr name="Group 71" id="71"/>
          <p:cNvGrpSpPr/>
          <p:nvPr/>
        </p:nvGrpSpPr>
        <p:grpSpPr>
          <a:xfrm rot="0">
            <a:off x="11187284" y="1853108"/>
            <a:ext cx="5765225" cy="3363049"/>
            <a:chOff x="0" y="0"/>
            <a:chExt cx="7686967" cy="4484065"/>
          </a:xfrm>
        </p:grpSpPr>
        <p:sp>
          <p:nvSpPr>
            <p:cNvPr name="Freeform 72" id="72" descr="/mnt/data/vf_assets/gym_manager.png"/>
            <p:cNvSpPr/>
            <p:nvPr/>
          </p:nvSpPr>
          <p:spPr>
            <a:xfrm flipH="false" flipV="false" rot="0">
              <a:off x="0" y="0"/>
              <a:ext cx="7686929" cy="4484116"/>
            </a:xfrm>
            <a:custGeom>
              <a:avLst/>
              <a:gdLst/>
              <a:ahLst/>
              <a:cxnLst/>
              <a:rect r="r" b="b" t="t" l="l"/>
              <a:pathLst>
                <a:path h="4484116" w="7686929">
                  <a:moveTo>
                    <a:pt x="0" y="0"/>
                  </a:moveTo>
                  <a:lnTo>
                    <a:pt x="7686929" y="0"/>
                  </a:lnTo>
                  <a:lnTo>
                    <a:pt x="7686929" y="4484116"/>
                  </a:lnTo>
                  <a:lnTo>
                    <a:pt x="0" y="44841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256" t="0" r="-2257" b="1"/>
              </a:stretch>
            </a:blipFill>
          </p:spPr>
        </p:sp>
      </p:grpSp>
      <p:grpSp>
        <p:nvGrpSpPr>
          <p:cNvPr name="Group 73" id="73"/>
          <p:cNvGrpSpPr/>
          <p:nvPr/>
        </p:nvGrpSpPr>
        <p:grpSpPr>
          <a:xfrm rot="0">
            <a:off x="12628588" y="9677343"/>
            <a:ext cx="4804353" cy="274539"/>
            <a:chOff x="0" y="0"/>
            <a:chExt cx="6405804" cy="366052"/>
          </a:xfrm>
        </p:grpSpPr>
        <p:sp>
          <p:nvSpPr>
            <p:cNvPr name="Freeform 74" id="74"/>
            <p:cNvSpPr/>
            <p:nvPr/>
          </p:nvSpPr>
          <p:spPr>
            <a:xfrm flipH="false" flipV="false" rot="0">
              <a:off x="0" y="0"/>
              <a:ext cx="6405805" cy="366046"/>
            </a:xfrm>
            <a:custGeom>
              <a:avLst/>
              <a:gdLst/>
              <a:ahLst/>
              <a:cxnLst/>
              <a:rect r="r" b="b" t="t" l="l"/>
              <a:pathLst>
                <a:path h="366046" w="6405805">
                  <a:moveTo>
                    <a:pt x="0" y="0"/>
                  </a:moveTo>
                  <a:lnTo>
                    <a:pt x="6405805" y="0"/>
                  </a:lnTo>
                  <a:lnTo>
                    <a:pt x="6405805" y="366046"/>
                  </a:lnTo>
                  <a:lnTo>
                    <a:pt x="0" y="36604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90987" r="0" b="-290988"/>
              </a:stretch>
            </a:blipFill>
          </p:spPr>
        </p:sp>
        <p:sp>
          <p:nvSpPr>
            <p:cNvPr name="TextBox 75" id="75"/>
            <p:cNvSpPr txBox="true"/>
            <p:nvPr/>
          </p:nvSpPr>
          <p:spPr>
            <a:xfrm>
              <a:off x="0" y="-9525"/>
              <a:ext cx="6405804" cy="37557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1621"/>
                </a:lnSpc>
              </a:pPr>
              <a:r>
                <a:rPr lang="en-US" sz="1351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The business context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E0F0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14073" y="9461906"/>
            <a:ext cx="16628402" cy="19069"/>
            <a:chOff x="0" y="0"/>
            <a:chExt cx="22171203" cy="2542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2171152" cy="25400"/>
            </a:xfrm>
            <a:custGeom>
              <a:avLst/>
              <a:gdLst/>
              <a:ahLst/>
              <a:cxnLst/>
              <a:rect r="r" b="b" t="t" l="l"/>
              <a:pathLst>
                <a:path h="25400" w="22171152">
                  <a:moveTo>
                    <a:pt x="0" y="0"/>
                  </a:moveTo>
                  <a:lnTo>
                    <a:pt x="22171152" y="25400"/>
                  </a:lnTo>
                </a:path>
              </a:pathLst>
            </a:custGeom>
            <a:blipFill>
              <a:blip r:embed="rId2">
                <a:alphaModFix amt="0"/>
              </a:blip>
              <a:stretch>
                <a:fillRect l="0" t="-16958089" r="0" b="-16958189"/>
              </a:stretch>
            </a:blipFill>
            <a:ln w="19065" cap="sq">
              <a:solidFill>
                <a:srgbClr val="2F2F2F"/>
              </a:solidFill>
              <a:prstDash val="solid"/>
              <a:miter/>
            </a:ln>
          </p:spPr>
        </p:sp>
      </p:grpSp>
      <p:grpSp>
        <p:nvGrpSpPr>
          <p:cNvPr name="Group 4" id="4"/>
          <p:cNvGrpSpPr/>
          <p:nvPr/>
        </p:nvGrpSpPr>
        <p:grpSpPr>
          <a:xfrm rot="0">
            <a:off x="814073" y="470906"/>
            <a:ext cx="650491" cy="650491"/>
            <a:chOff x="0" y="0"/>
            <a:chExt cx="867321" cy="867321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867283" cy="867283"/>
            </a:xfrm>
            <a:custGeom>
              <a:avLst/>
              <a:gdLst/>
              <a:ahLst/>
              <a:cxnLst/>
              <a:rect r="r" b="b" t="t" l="l"/>
              <a:pathLst>
                <a:path h="867283" w="867283">
                  <a:moveTo>
                    <a:pt x="0" y="169672"/>
                  </a:moveTo>
                  <a:cubicBezTo>
                    <a:pt x="0" y="75946"/>
                    <a:pt x="75946" y="0"/>
                    <a:pt x="169672" y="0"/>
                  </a:cubicBezTo>
                  <a:lnTo>
                    <a:pt x="697611" y="0"/>
                  </a:lnTo>
                  <a:cubicBezTo>
                    <a:pt x="791337" y="0"/>
                    <a:pt x="867283" y="75946"/>
                    <a:pt x="867283" y="169672"/>
                  </a:cubicBezTo>
                  <a:lnTo>
                    <a:pt x="867283" y="697611"/>
                  </a:lnTo>
                  <a:cubicBezTo>
                    <a:pt x="867283" y="791337"/>
                    <a:pt x="791337" y="867283"/>
                    <a:pt x="697611" y="867283"/>
                  </a:cubicBezTo>
                  <a:lnTo>
                    <a:pt x="169672" y="867283"/>
                  </a:lnTo>
                  <a:cubicBezTo>
                    <a:pt x="75946" y="867283"/>
                    <a:pt x="0" y="791337"/>
                    <a:pt x="0" y="697611"/>
                  </a:cubicBezTo>
                  <a:close/>
                </a:path>
              </a:pathLst>
            </a:custGeom>
            <a:solidFill>
              <a:srgbClr val="F47F2A"/>
            </a:solidFill>
            <a:ln w="19065" cap="sq">
              <a:solidFill>
                <a:srgbClr val="F2B634"/>
              </a:solidFill>
              <a:prstDash val="solid"/>
              <a:miter/>
            </a:ln>
          </p:spPr>
        </p:sp>
      </p:grpSp>
      <p:grpSp>
        <p:nvGrpSpPr>
          <p:cNvPr name="Group 6" id="6"/>
          <p:cNvGrpSpPr/>
          <p:nvPr/>
        </p:nvGrpSpPr>
        <p:grpSpPr>
          <a:xfrm rot="0">
            <a:off x="1057275" y="658882"/>
            <a:ext cx="301990" cy="274539"/>
            <a:chOff x="0" y="0"/>
            <a:chExt cx="402654" cy="366052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402651" cy="366046"/>
            </a:xfrm>
            <a:custGeom>
              <a:avLst/>
              <a:gdLst/>
              <a:ahLst/>
              <a:cxnLst/>
              <a:rect r="r" b="b" t="t" l="l"/>
              <a:pathLst>
                <a:path h="366046" w="402651">
                  <a:moveTo>
                    <a:pt x="0" y="0"/>
                  </a:moveTo>
                  <a:lnTo>
                    <a:pt x="402651" y="0"/>
                  </a:lnTo>
                  <a:lnTo>
                    <a:pt x="402651" y="366046"/>
                  </a:lnTo>
                  <a:lnTo>
                    <a:pt x="0" y="36604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66641" t="0" r="-66641" b="-1"/>
              </a:stretch>
            </a:blipFill>
          </p:spPr>
        </p:sp>
        <p:sp>
          <p:nvSpPr>
            <p:cNvPr name="TextBox 8" id="8"/>
            <p:cNvSpPr txBox="true"/>
            <p:nvPr/>
          </p:nvSpPr>
          <p:spPr>
            <a:xfrm>
              <a:off x="0" y="0"/>
              <a:ext cx="402654" cy="36605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161"/>
                </a:lnSpc>
              </a:pPr>
              <a:r>
                <a:rPr lang="en-US" sz="1801" b="true">
                  <a:solidFill>
                    <a:srgbClr val="0E0F0E"/>
                  </a:solidFill>
                  <a:latin typeface="Aptos Bold"/>
                  <a:ea typeface="Aptos Bold"/>
                  <a:cs typeface="Aptos Bold"/>
                  <a:sym typeface="Aptos Bold"/>
                </a:rPr>
                <a:t>V</a:t>
              </a: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551118" y="521618"/>
            <a:ext cx="2333539" cy="411804"/>
            <a:chOff x="0" y="0"/>
            <a:chExt cx="3111386" cy="549072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3111391" cy="549069"/>
            </a:xfrm>
            <a:custGeom>
              <a:avLst/>
              <a:gdLst/>
              <a:ahLst/>
              <a:cxnLst/>
              <a:rect r="r" b="b" t="t" l="l"/>
              <a:pathLst>
                <a:path h="549069" w="3111391">
                  <a:moveTo>
                    <a:pt x="0" y="0"/>
                  </a:moveTo>
                  <a:lnTo>
                    <a:pt x="3111391" y="0"/>
                  </a:lnTo>
                  <a:lnTo>
                    <a:pt x="3111391" y="549069"/>
                  </a:lnTo>
                  <a:lnTo>
                    <a:pt x="0" y="54906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60414" r="0" b="-60415"/>
              </a:stretch>
            </a:blipFill>
          </p:spPr>
        </p:sp>
        <p:sp>
          <p:nvSpPr>
            <p:cNvPr name="TextBox 11" id="11"/>
            <p:cNvSpPr txBox="true"/>
            <p:nvPr/>
          </p:nvSpPr>
          <p:spPr>
            <a:xfrm>
              <a:off x="0" y="0"/>
              <a:ext cx="3111386" cy="54907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242"/>
                </a:lnSpc>
              </a:pPr>
              <a:r>
                <a:rPr lang="en-US" sz="2702" b="true">
                  <a:solidFill>
                    <a:srgbClr val="F6F1E8"/>
                  </a:solidFill>
                  <a:latin typeface="Aptos Bold"/>
                  <a:ea typeface="Aptos Bold"/>
                  <a:cs typeface="Aptos Bold"/>
                  <a:sym typeface="Aptos Bold"/>
                </a:rPr>
                <a:t>VoiceFirst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564843" y="960872"/>
            <a:ext cx="3568951" cy="301990"/>
            <a:chOff x="0" y="0"/>
            <a:chExt cx="4758601" cy="402654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4758598" cy="402651"/>
            </a:xfrm>
            <a:custGeom>
              <a:avLst/>
              <a:gdLst/>
              <a:ahLst/>
              <a:cxnLst/>
              <a:rect r="r" b="b" t="t" l="l"/>
              <a:pathLst>
                <a:path h="402651" w="4758598">
                  <a:moveTo>
                    <a:pt x="0" y="0"/>
                  </a:moveTo>
                  <a:lnTo>
                    <a:pt x="4758598" y="0"/>
                  </a:lnTo>
                  <a:lnTo>
                    <a:pt x="4758598" y="402651"/>
                  </a:lnTo>
                  <a:lnTo>
                    <a:pt x="0" y="402651"/>
                  </a:lnTo>
                  <a:close/>
                </a:path>
              </a:pathLst>
            </a:custGeom>
            <a:solidFill>
              <a:srgbClr val="F47F2A">
                <a:alpha val="0"/>
              </a:srgbClr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9525"/>
              <a:ext cx="4758601" cy="41217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531"/>
                </a:lnSpc>
              </a:pPr>
              <a:r>
                <a:rPr lang="en-US" b="true" sz="1275">
                  <a:solidFill>
                    <a:srgbClr val="F47F2A"/>
                  </a:solidFill>
                  <a:latin typeface="Aptos Bold"/>
                  <a:ea typeface="Aptos Bold"/>
                  <a:cs typeface="Aptos Bold"/>
                  <a:sym typeface="Aptos Bold"/>
                </a:rPr>
                <a:t>FOR FITNESS CENTRES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16952500" y="617706"/>
            <a:ext cx="480431" cy="343167"/>
            <a:chOff x="0" y="0"/>
            <a:chExt cx="640575" cy="457556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640580" cy="457557"/>
            </a:xfrm>
            <a:custGeom>
              <a:avLst/>
              <a:gdLst/>
              <a:ahLst/>
              <a:cxnLst/>
              <a:rect r="r" b="b" t="t" l="l"/>
              <a:pathLst>
                <a:path h="457557" w="640580">
                  <a:moveTo>
                    <a:pt x="0" y="0"/>
                  </a:moveTo>
                  <a:lnTo>
                    <a:pt x="640580" y="0"/>
                  </a:lnTo>
                  <a:lnTo>
                    <a:pt x="640580" y="457557"/>
                  </a:lnTo>
                  <a:lnTo>
                    <a:pt x="0" y="45755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41645" t="0" r="-41644" b="0"/>
              </a:stretch>
            </a:blipFill>
          </p:spPr>
        </p:sp>
        <p:sp>
          <p:nvSpPr>
            <p:cNvPr name="TextBox 17" id="17"/>
            <p:cNvSpPr txBox="true"/>
            <p:nvPr/>
          </p:nvSpPr>
          <p:spPr>
            <a:xfrm>
              <a:off x="0" y="0"/>
              <a:ext cx="640575" cy="457556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2161"/>
                </a:lnSpc>
              </a:pPr>
              <a:r>
                <a:rPr lang="en-US" sz="1801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03</a:t>
              </a: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1098137" y="1853108"/>
            <a:ext cx="9059637" cy="411804"/>
            <a:chOff x="0" y="0"/>
            <a:chExt cx="12079516" cy="549072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12079517" cy="549069"/>
            </a:xfrm>
            <a:custGeom>
              <a:avLst/>
              <a:gdLst/>
              <a:ahLst/>
              <a:cxnLst/>
              <a:rect r="r" b="b" t="t" l="l"/>
              <a:pathLst>
                <a:path h="549069" w="12079517">
                  <a:moveTo>
                    <a:pt x="0" y="0"/>
                  </a:moveTo>
                  <a:lnTo>
                    <a:pt x="12079517" y="0"/>
                  </a:lnTo>
                  <a:lnTo>
                    <a:pt x="12079517" y="549069"/>
                  </a:lnTo>
                  <a:lnTo>
                    <a:pt x="0" y="54906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378670" r="0" b="-378671"/>
              </a:stretch>
            </a:blipFill>
          </p:spPr>
        </p:sp>
        <p:sp>
          <p:nvSpPr>
            <p:cNvPr name="TextBox 20" id="20"/>
            <p:cNvSpPr txBox="true"/>
            <p:nvPr/>
          </p:nvSpPr>
          <p:spPr>
            <a:xfrm>
              <a:off x="0" y="0"/>
              <a:ext cx="12079516" cy="54907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981"/>
                </a:lnSpc>
              </a:pPr>
              <a:r>
                <a:rPr lang="en-US" b="true" sz="1651">
                  <a:solidFill>
                    <a:srgbClr val="F47F2A"/>
                  </a:solidFill>
                  <a:latin typeface="Aptos Bold"/>
                  <a:ea typeface="Aptos Bold"/>
                  <a:cs typeface="Aptos Bold"/>
                  <a:sym typeface="Aptos Bold"/>
                </a:rPr>
                <a:t>BEFORE VOICEFIRST</a:t>
              </a: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1098137" y="2361000"/>
            <a:ext cx="8098765" cy="1262863"/>
            <a:chOff x="0" y="0"/>
            <a:chExt cx="10798353" cy="1683817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10798356" cy="1683812"/>
            </a:xfrm>
            <a:custGeom>
              <a:avLst/>
              <a:gdLst/>
              <a:ahLst/>
              <a:cxnLst/>
              <a:rect r="r" b="b" t="t" l="l"/>
              <a:pathLst>
                <a:path h="1683812" w="10798356">
                  <a:moveTo>
                    <a:pt x="0" y="0"/>
                  </a:moveTo>
                  <a:lnTo>
                    <a:pt x="10798356" y="0"/>
                  </a:lnTo>
                  <a:lnTo>
                    <a:pt x="10798356" y="1683812"/>
                  </a:lnTo>
                  <a:lnTo>
                    <a:pt x="0" y="168381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74958" r="0" b="-74958"/>
              </a:stretch>
            </a:blipFill>
          </p:spPr>
        </p:sp>
        <p:sp>
          <p:nvSpPr>
            <p:cNvPr name="TextBox 23" id="23"/>
            <p:cNvSpPr txBox="true"/>
            <p:nvPr/>
          </p:nvSpPr>
          <p:spPr>
            <a:xfrm>
              <a:off x="0" y="-9525"/>
              <a:ext cx="10798353" cy="169334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6124"/>
                </a:lnSpc>
              </a:pPr>
              <a:r>
                <a:rPr lang="en-US" sz="5103" b="true">
                  <a:solidFill>
                    <a:srgbClr val="F6F1E8"/>
                  </a:solidFill>
                  <a:latin typeface="Aptos Bold"/>
                  <a:ea typeface="Aptos Bold"/>
                  <a:cs typeface="Aptos Bold"/>
                  <a:sym typeface="Aptos Bold"/>
                </a:rPr>
                <a:t>The issue was not care. It was capture.</a:t>
              </a:r>
            </a:p>
          </p:txBody>
        </p:sp>
      </p:grpSp>
      <p:grpSp>
        <p:nvGrpSpPr>
          <p:cNvPr name="Group 24" id="24"/>
          <p:cNvGrpSpPr/>
          <p:nvPr/>
        </p:nvGrpSpPr>
        <p:grpSpPr>
          <a:xfrm rot="0">
            <a:off x="1139319" y="4098991"/>
            <a:ext cx="8098765" cy="989426"/>
            <a:chOff x="0" y="0"/>
            <a:chExt cx="10798353" cy="1319235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10798356" cy="1319239"/>
            </a:xfrm>
            <a:custGeom>
              <a:avLst/>
              <a:gdLst/>
              <a:ahLst/>
              <a:cxnLst/>
              <a:rect r="r" b="b" t="t" l="l"/>
              <a:pathLst>
                <a:path h="1319239" w="10798356">
                  <a:moveTo>
                    <a:pt x="0" y="0"/>
                  </a:moveTo>
                  <a:lnTo>
                    <a:pt x="10798356" y="0"/>
                  </a:lnTo>
                  <a:lnTo>
                    <a:pt x="10798356" y="1319239"/>
                  </a:lnTo>
                  <a:lnTo>
                    <a:pt x="0" y="131923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24807" r="0" b="-94174"/>
              </a:stretch>
            </a:blipFill>
          </p:spPr>
        </p:sp>
        <p:sp>
          <p:nvSpPr>
            <p:cNvPr name="TextBox 26" id="26"/>
            <p:cNvSpPr txBox="true"/>
            <p:nvPr/>
          </p:nvSpPr>
          <p:spPr>
            <a:xfrm>
              <a:off x="0" y="0"/>
              <a:ext cx="10798353" cy="131923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431"/>
                </a:lnSpc>
              </a:pPr>
              <a:r>
                <a:rPr lang="en-US" sz="2026">
                  <a:solidFill>
                    <a:srgbClr val="C8C0B5"/>
                  </a:solidFill>
                  <a:latin typeface="Aptos"/>
                  <a:ea typeface="Aptos"/>
                  <a:cs typeface="Aptos"/>
                  <a:sym typeface="Aptos"/>
                </a:rPr>
                <a:t>Issues were scattered across front-desk conversations, WhatsApp messages, shift notes and meetings. Some were solved. Some were forgotten.</a:t>
              </a:r>
            </a:p>
          </p:txBody>
        </p:sp>
      </p:grpSp>
      <p:grpSp>
        <p:nvGrpSpPr>
          <p:cNvPr name="Group 27" id="27"/>
          <p:cNvGrpSpPr/>
          <p:nvPr/>
        </p:nvGrpSpPr>
        <p:grpSpPr>
          <a:xfrm rot="0">
            <a:off x="1157240" y="6236122"/>
            <a:ext cx="3725285" cy="1933654"/>
            <a:chOff x="0" y="0"/>
            <a:chExt cx="4967046" cy="2578206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4966970" cy="2578103"/>
            </a:xfrm>
            <a:custGeom>
              <a:avLst/>
              <a:gdLst/>
              <a:ahLst/>
              <a:cxnLst/>
              <a:rect r="r" b="b" t="t" l="l"/>
              <a:pathLst>
                <a:path h="2578103" w="4966970">
                  <a:moveTo>
                    <a:pt x="0" y="257766"/>
                  </a:moveTo>
                  <a:cubicBezTo>
                    <a:pt x="0" y="115398"/>
                    <a:pt x="99441" y="0"/>
                    <a:pt x="222123" y="0"/>
                  </a:cubicBezTo>
                  <a:lnTo>
                    <a:pt x="4744847" y="0"/>
                  </a:lnTo>
                  <a:cubicBezTo>
                    <a:pt x="4867529" y="0"/>
                    <a:pt x="4966970" y="115398"/>
                    <a:pt x="4966970" y="257766"/>
                  </a:cubicBezTo>
                  <a:lnTo>
                    <a:pt x="4966970" y="2320336"/>
                  </a:lnTo>
                  <a:cubicBezTo>
                    <a:pt x="4966970" y="2462705"/>
                    <a:pt x="4867529" y="2578103"/>
                    <a:pt x="4744847" y="2578103"/>
                  </a:cubicBezTo>
                  <a:lnTo>
                    <a:pt x="222123" y="2578103"/>
                  </a:lnTo>
                  <a:cubicBezTo>
                    <a:pt x="99441" y="2578244"/>
                    <a:pt x="0" y="2462705"/>
                    <a:pt x="0" y="2320336"/>
                  </a:cubicBezTo>
                  <a:close/>
                </a:path>
              </a:pathLst>
            </a:custGeom>
            <a:solidFill>
              <a:srgbClr val="1B1C1F"/>
            </a:solidFill>
            <a:ln w="19065" cap="sq">
              <a:solidFill>
                <a:srgbClr val="2B2C2E"/>
              </a:solidFill>
              <a:prstDash val="solid"/>
              <a:miter/>
            </a:ln>
          </p:spPr>
        </p:sp>
      </p:grpSp>
      <p:grpSp>
        <p:nvGrpSpPr>
          <p:cNvPr name="Group 29" id="29"/>
          <p:cNvGrpSpPr/>
          <p:nvPr/>
        </p:nvGrpSpPr>
        <p:grpSpPr>
          <a:xfrm rot="0">
            <a:off x="1468755" y="6492745"/>
            <a:ext cx="549069" cy="480431"/>
            <a:chOff x="0" y="0"/>
            <a:chExt cx="732092" cy="640575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732092" cy="640580"/>
            </a:xfrm>
            <a:custGeom>
              <a:avLst/>
              <a:gdLst/>
              <a:ahLst/>
              <a:cxnLst/>
              <a:rect r="r" b="b" t="t" l="l"/>
              <a:pathLst>
                <a:path h="640580" w="732092">
                  <a:moveTo>
                    <a:pt x="0" y="0"/>
                  </a:moveTo>
                  <a:lnTo>
                    <a:pt x="732092" y="0"/>
                  </a:lnTo>
                  <a:lnTo>
                    <a:pt x="732092" y="640580"/>
                  </a:lnTo>
                  <a:lnTo>
                    <a:pt x="0" y="64058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62264" t="0" r="-62264" b="0"/>
              </a:stretch>
            </a:blipFill>
          </p:spPr>
        </p:sp>
        <p:sp>
          <p:nvSpPr>
            <p:cNvPr name="TextBox 31" id="31"/>
            <p:cNvSpPr txBox="true"/>
            <p:nvPr/>
          </p:nvSpPr>
          <p:spPr>
            <a:xfrm>
              <a:off x="0" y="0"/>
              <a:ext cx="732092" cy="6405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422"/>
                </a:lnSpc>
              </a:pPr>
              <a:r>
                <a:rPr lang="en-US" sz="2852">
                  <a:solidFill>
                    <a:srgbClr val="F2B634"/>
                  </a:solidFill>
                  <a:latin typeface="Aptos"/>
                  <a:ea typeface="Aptos"/>
                  <a:cs typeface="Aptos"/>
                  <a:sym typeface="Aptos"/>
                </a:rPr>
                <a:t>💬</a:t>
              </a:r>
            </a:p>
          </p:txBody>
        </p:sp>
      </p:grpSp>
      <p:grpSp>
        <p:nvGrpSpPr>
          <p:cNvPr name="Group 32" id="32"/>
          <p:cNvGrpSpPr/>
          <p:nvPr/>
        </p:nvGrpSpPr>
        <p:grpSpPr>
          <a:xfrm rot="0">
            <a:off x="2155098" y="6492745"/>
            <a:ext cx="2402176" cy="710205"/>
            <a:chOff x="0" y="0"/>
            <a:chExt cx="3202902" cy="946939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3202902" cy="946935"/>
            </a:xfrm>
            <a:custGeom>
              <a:avLst/>
              <a:gdLst/>
              <a:ahLst/>
              <a:cxnLst/>
              <a:rect r="r" b="b" t="t" l="l"/>
              <a:pathLst>
                <a:path h="946935" w="3202902">
                  <a:moveTo>
                    <a:pt x="0" y="0"/>
                  </a:moveTo>
                  <a:lnTo>
                    <a:pt x="3202902" y="0"/>
                  </a:lnTo>
                  <a:lnTo>
                    <a:pt x="3202902" y="946935"/>
                  </a:lnTo>
                  <a:lnTo>
                    <a:pt x="0" y="946935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36913" r="0" b="5101"/>
              </a:stretch>
            </a:blipFill>
          </p:spPr>
        </p:sp>
        <p:sp>
          <p:nvSpPr>
            <p:cNvPr name="TextBox 34" id="34"/>
            <p:cNvSpPr txBox="true"/>
            <p:nvPr/>
          </p:nvSpPr>
          <p:spPr>
            <a:xfrm>
              <a:off x="0" y="-9525"/>
              <a:ext cx="3202902" cy="95646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521"/>
                </a:lnSpc>
              </a:pPr>
              <a:r>
                <a:rPr lang="en-US" sz="2101" b="true">
                  <a:solidFill>
                    <a:srgbClr val="F6F1E8"/>
                  </a:solidFill>
                  <a:latin typeface="Aptos Bold"/>
                  <a:ea typeface="Aptos Bold"/>
                  <a:cs typeface="Aptos Bold"/>
                  <a:sym typeface="Aptos Bold"/>
                </a:rPr>
                <a:t>Scattered Channels</a:t>
              </a:r>
            </a:p>
          </p:txBody>
        </p:sp>
      </p:grpSp>
      <p:grpSp>
        <p:nvGrpSpPr>
          <p:cNvPr name="Group 35" id="35"/>
          <p:cNvGrpSpPr/>
          <p:nvPr/>
        </p:nvGrpSpPr>
        <p:grpSpPr>
          <a:xfrm rot="0">
            <a:off x="1464564" y="7202949"/>
            <a:ext cx="3019882" cy="805682"/>
            <a:chOff x="0" y="0"/>
            <a:chExt cx="4026510" cy="1074242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4026506" cy="1074246"/>
            </a:xfrm>
            <a:custGeom>
              <a:avLst/>
              <a:gdLst/>
              <a:ahLst/>
              <a:cxnLst/>
              <a:rect r="r" b="b" t="t" l="l"/>
              <a:pathLst>
                <a:path h="1074246" w="4026506">
                  <a:moveTo>
                    <a:pt x="0" y="0"/>
                  </a:moveTo>
                  <a:lnTo>
                    <a:pt x="4026506" y="0"/>
                  </a:lnTo>
                  <a:lnTo>
                    <a:pt x="4026506" y="1074246"/>
                  </a:lnTo>
                  <a:lnTo>
                    <a:pt x="0" y="107424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37255" r="0" b="-8812"/>
              </a:stretch>
            </a:blipFill>
          </p:spPr>
        </p:sp>
        <p:sp>
          <p:nvSpPr>
            <p:cNvPr name="TextBox 37" id="37"/>
            <p:cNvSpPr txBox="true"/>
            <p:nvPr/>
          </p:nvSpPr>
          <p:spPr>
            <a:xfrm>
              <a:off x="0" y="0"/>
              <a:ext cx="4026510" cy="107424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91"/>
                </a:lnSpc>
              </a:pPr>
              <a:r>
                <a:rPr lang="en-US" sz="1576">
                  <a:solidFill>
                    <a:srgbClr val="C8C0B5"/>
                  </a:solidFill>
                  <a:latin typeface="Aptos"/>
                  <a:ea typeface="Aptos"/>
                  <a:cs typeface="Aptos"/>
                  <a:sym typeface="Aptos"/>
                </a:rPr>
                <a:t>Calls, chats, verbal updates and paper notes created fragmented visibility.</a:t>
              </a:r>
            </a:p>
          </p:txBody>
        </p:sp>
      </p:grpSp>
      <p:grpSp>
        <p:nvGrpSpPr>
          <p:cNvPr name="Group 38" id="38"/>
          <p:cNvGrpSpPr/>
          <p:nvPr/>
        </p:nvGrpSpPr>
        <p:grpSpPr>
          <a:xfrm rot="0">
            <a:off x="5275259" y="6236122"/>
            <a:ext cx="3725285" cy="1933654"/>
            <a:chOff x="0" y="0"/>
            <a:chExt cx="4967046" cy="2578206"/>
          </a:xfrm>
        </p:grpSpPr>
        <p:sp>
          <p:nvSpPr>
            <p:cNvPr name="Freeform 39" id="39"/>
            <p:cNvSpPr/>
            <p:nvPr/>
          </p:nvSpPr>
          <p:spPr>
            <a:xfrm flipH="false" flipV="false" rot="0">
              <a:off x="0" y="0"/>
              <a:ext cx="4966970" cy="2578103"/>
            </a:xfrm>
            <a:custGeom>
              <a:avLst/>
              <a:gdLst/>
              <a:ahLst/>
              <a:cxnLst/>
              <a:rect r="r" b="b" t="t" l="l"/>
              <a:pathLst>
                <a:path h="2578103" w="4966970">
                  <a:moveTo>
                    <a:pt x="0" y="257766"/>
                  </a:moveTo>
                  <a:cubicBezTo>
                    <a:pt x="0" y="115398"/>
                    <a:pt x="99441" y="0"/>
                    <a:pt x="222123" y="0"/>
                  </a:cubicBezTo>
                  <a:lnTo>
                    <a:pt x="4744847" y="0"/>
                  </a:lnTo>
                  <a:cubicBezTo>
                    <a:pt x="4867529" y="0"/>
                    <a:pt x="4966970" y="115398"/>
                    <a:pt x="4966970" y="257766"/>
                  </a:cubicBezTo>
                  <a:lnTo>
                    <a:pt x="4966970" y="2320336"/>
                  </a:lnTo>
                  <a:cubicBezTo>
                    <a:pt x="4966970" y="2462705"/>
                    <a:pt x="4867529" y="2578103"/>
                    <a:pt x="4744847" y="2578103"/>
                  </a:cubicBezTo>
                  <a:lnTo>
                    <a:pt x="222123" y="2578103"/>
                  </a:lnTo>
                  <a:cubicBezTo>
                    <a:pt x="99441" y="2578244"/>
                    <a:pt x="0" y="2462705"/>
                    <a:pt x="0" y="2320336"/>
                  </a:cubicBezTo>
                  <a:close/>
                </a:path>
              </a:pathLst>
            </a:custGeom>
            <a:solidFill>
              <a:srgbClr val="1B1C1F"/>
            </a:solidFill>
            <a:ln w="19065" cap="sq">
              <a:solidFill>
                <a:srgbClr val="2B2C2E"/>
              </a:solidFill>
              <a:prstDash val="solid"/>
              <a:miter/>
            </a:ln>
          </p:spPr>
        </p:sp>
      </p:grpSp>
      <p:grpSp>
        <p:nvGrpSpPr>
          <p:cNvPr name="Group 40" id="40"/>
          <p:cNvGrpSpPr/>
          <p:nvPr/>
        </p:nvGrpSpPr>
        <p:grpSpPr>
          <a:xfrm rot="0">
            <a:off x="5586774" y="6492745"/>
            <a:ext cx="549069" cy="480431"/>
            <a:chOff x="0" y="0"/>
            <a:chExt cx="732092" cy="640575"/>
          </a:xfrm>
        </p:grpSpPr>
        <p:sp>
          <p:nvSpPr>
            <p:cNvPr name="Freeform 41" id="41"/>
            <p:cNvSpPr/>
            <p:nvPr/>
          </p:nvSpPr>
          <p:spPr>
            <a:xfrm flipH="false" flipV="false" rot="0">
              <a:off x="0" y="0"/>
              <a:ext cx="732092" cy="640580"/>
            </a:xfrm>
            <a:custGeom>
              <a:avLst/>
              <a:gdLst/>
              <a:ahLst/>
              <a:cxnLst/>
              <a:rect r="r" b="b" t="t" l="l"/>
              <a:pathLst>
                <a:path h="640580" w="732092">
                  <a:moveTo>
                    <a:pt x="0" y="0"/>
                  </a:moveTo>
                  <a:lnTo>
                    <a:pt x="732092" y="0"/>
                  </a:lnTo>
                  <a:lnTo>
                    <a:pt x="732092" y="640580"/>
                  </a:lnTo>
                  <a:lnTo>
                    <a:pt x="0" y="64058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62264" t="0" r="-62264" b="0"/>
              </a:stretch>
            </a:blipFill>
          </p:spPr>
        </p:sp>
        <p:sp>
          <p:nvSpPr>
            <p:cNvPr name="TextBox 42" id="42"/>
            <p:cNvSpPr txBox="true"/>
            <p:nvPr/>
          </p:nvSpPr>
          <p:spPr>
            <a:xfrm>
              <a:off x="0" y="0"/>
              <a:ext cx="732092" cy="6405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422"/>
                </a:lnSpc>
              </a:pPr>
              <a:r>
                <a:rPr lang="en-US" sz="2852">
                  <a:solidFill>
                    <a:srgbClr val="F2B634"/>
                  </a:solidFill>
                  <a:latin typeface="Aptos"/>
                  <a:ea typeface="Aptos"/>
                  <a:cs typeface="Aptos"/>
                  <a:sym typeface="Aptos"/>
                </a:rPr>
                <a:t>❓</a:t>
              </a:r>
            </a:p>
          </p:txBody>
        </p:sp>
      </p:grpSp>
      <p:grpSp>
        <p:nvGrpSpPr>
          <p:cNvPr name="Group 43" id="43"/>
          <p:cNvGrpSpPr/>
          <p:nvPr/>
        </p:nvGrpSpPr>
        <p:grpSpPr>
          <a:xfrm rot="0">
            <a:off x="6273117" y="6492745"/>
            <a:ext cx="2402176" cy="411804"/>
            <a:chOff x="0" y="0"/>
            <a:chExt cx="3202902" cy="549072"/>
          </a:xfrm>
        </p:grpSpPr>
        <p:sp>
          <p:nvSpPr>
            <p:cNvPr name="Freeform 44" id="44"/>
            <p:cNvSpPr/>
            <p:nvPr/>
          </p:nvSpPr>
          <p:spPr>
            <a:xfrm flipH="false" flipV="false" rot="0">
              <a:off x="0" y="0"/>
              <a:ext cx="3202902" cy="549069"/>
            </a:xfrm>
            <a:custGeom>
              <a:avLst/>
              <a:gdLst/>
              <a:ahLst/>
              <a:cxnLst/>
              <a:rect r="r" b="b" t="t" l="l"/>
              <a:pathLst>
                <a:path h="549069" w="3202902">
                  <a:moveTo>
                    <a:pt x="0" y="0"/>
                  </a:moveTo>
                  <a:lnTo>
                    <a:pt x="3202902" y="0"/>
                  </a:lnTo>
                  <a:lnTo>
                    <a:pt x="3202902" y="549069"/>
                  </a:lnTo>
                  <a:lnTo>
                    <a:pt x="0" y="54906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63662" r="0" b="-63662"/>
              </a:stretch>
            </a:blipFill>
          </p:spPr>
        </p:sp>
        <p:sp>
          <p:nvSpPr>
            <p:cNvPr name="TextBox 45" id="45"/>
            <p:cNvSpPr txBox="true"/>
            <p:nvPr/>
          </p:nvSpPr>
          <p:spPr>
            <a:xfrm>
              <a:off x="0" y="-9525"/>
              <a:ext cx="3202902" cy="55859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521"/>
                </a:lnSpc>
              </a:pPr>
              <a:r>
                <a:rPr lang="en-US" sz="2101" b="true">
                  <a:solidFill>
                    <a:srgbClr val="F6F1E8"/>
                  </a:solidFill>
                  <a:latin typeface="Aptos Bold"/>
                  <a:ea typeface="Aptos Bold"/>
                  <a:cs typeface="Aptos Bold"/>
                  <a:sym typeface="Aptos Bold"/>
                </a:rPr>
                <a:t>No Clear Owner</a:t>
              </a:r>
            </a:p>
          </p:txBody>
        </p:sp>
      </p:grpSp>
      <p:grpSp>
        <p:nvGrpSpPr>
          <p:cNvPr name="Group 46" id="46"/>
          <p:cNvGrpSpPr/>
          <p:nvPr/>
        </p:nvGrpSpPr>
        <p:grpSpPr>
          <a:xfrm rot="0">
            <a:off x="5655412" y="7202949"/>
            <a:ext cx="3019882" cy="682754"/>
            <a:chOff x="0" y="0"/>
            <a:chExt cx="4026510" cy="910338"/>
          </a:xfrm>
        </p:grpSpPr>
        <p:sp>
          <p:nvSpPr>
            <p:cNvPr name="Freeform 47" id="47"/>
            <p:cNvSpPr/>
            <p:nvPr/>
          </p:nvSpPr>
          <p:spPr>
            <a:xfrm flipH="false" flipV="false" rot="0">
              <a:off x="0" y="0"/>
              <a:ext cx="4026506" cy="910342"/>
            </a:xfrm>
            <a:custGeom>
              <a:avLst/>
              <a:gdLst/>
              <a:ahLst/>
              <a:cxnLst/>
              <a:rect r="r" b="b" t="t" l="l"/>
              <a:pathLst>
                <a:path h="910342" w="4026506">
                  <a:moveTo>
                    <a:pt x="0" y="0"/>
                  </a:moveTo>
                  <a:lnTo>
                    <a:pt x="4026506" y="0"/>
                  </a:lnTo>
                  <a:lnTo>
                    <a:pt x="4026506" y="910342"/>
                  </a:lnTo>
                  <a:lnTo>
                    <a:pt x="0" y="91034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43963" r="0" b="-28403"/>
              </a:stretch>
            </a:blipFill>
          </p:spPr>
        </p:sp>
        <p:sp>
          <p:nvSpPr>
            <p:cNvPr name="TextBox 48" id="48"/>
            <p:cNvSpPr txBox="true"/>
            <p:nvPr/>
          </p:nvSpPr>
          <p:spPr>
            <a:xfrm>
              <a:off x="0" y="0"/>
              <a:ext cx="4026510" cy="91033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91"/>
                </a:lnSpc>
              </a:pPr>
              <a:r>
                <a:rPr lang="en-US" sz="1576">
                  <a:solidFill>
                    <a:srgbClr val="C8C0B5"/>
                  </a:solidFill>
                  <a:latin typeface="Aptos"/>
                  <a:ea typeface="Aptos"/>
                  <a:cs typeface="Aptos"/>
                  <a:sym typeface="Aptos"/>
                </a:rPr>
                <a:t>Teams were unsure who should act, track and close an issue.</a:t>
              </a:r>
            </a:p>
          </p:txBody>
        </p:sp>
      </p:grpSp>
      <p:grpSp>
        <p:nvGrpSpPr>
          <p:cNvPr name="Group 49" id="49"/>
          <p:cNvGrpSpPr/>
          <p:nvPr/>
        </p:nvGrpSpPr>
        <p:grpSpPr>
          <a:xfrm rot="0">
            <a:off x="9393269" y="6236122"/>
            <a:ext cx="3725285" cy="1933654"/>
            <a:chOff x="0" y="0"/>
            <a:chExt cx="4967046" cy="2578206"/>
          </a:xfrm>
        </p:grpSpPr>
        <p:sp>
          <p:nvSpPr>
            <p:cNvPr name="Freeform 50" id="50"/>
            <p:cNvSpPr/>
            <p:nvPr/>
          </p:nvSpPr>
          <p:spPr>
            <a:xfrm flipH="false" flipV="false" rot="0">
              <a:off x="0" y="0"/>
              <a:ext cx="4966970" cy="2578103"/>
            </a:xfrm>
            <a:custGeom>
              <a:avLst/>
              <a:gdLst/>
              <a:ahLst/>
              <a:cxnLst/>
              <a:rect r="r" b="b" t="t" l="l"/>
              <a:pathLst>
                <a:path h="2578103" w="4966970">
                  <a:moveTo>
                    <a:pt x="0" y="257766"/>
                  </a:moveTo>
                  <a:cubicBezTo>
                    <a:pt x="0" y="115398"/>
                    <a:pt x="99441" y="0"/>
                    <a:pt x="222123" y="0"/>
                  </a:cubicBezTo>
                  <a:lnTo>
                    <a:pt x="4744847" y="0"/>
                  </a:lnTo>
                  <a:cubicBezTo>
                    <a:pt x="4867529" y="0"/>
                    <a:pt x="4966970" y="115398"/>
                    <a:pt x="4966970" y="257766"/>
                  </a:cubicBezTo>
                  <a:lnTo>
                    <a:pt x="4966970" y="2320336"/>
                  </a:lnTo>
                  <a:cubicBezTo>
                    <a:pt x="4966970" y="2462705"/>
                    <a:pt x="4867529" y="2578103"/>
                    <a:pt x="4744847" y="2578103"/>
                  </a:cubicBezTo>
                  <a:lnTo>
                    <a:pt x="222123" y="2578103"/>
                  </a:lnTo>
                  <a:cubicBezTo>
                    <a:pt x="99441" y="2578244"/>
                    <a:pt x="0" y="2462705"/>
                    <a:pt x="0" y="2320336"/>
                  </a:cubicBezTo>
                  <a:close/>
                </a:path>
              </a:pathLst>
            </a:custGeom>
            <a:solidFill>
              <a:srgbClr val="1B1C1F"/>
            </a:solidFill>
            <a:ln w="19065" cap="sq">
              <a:solidFill>
                <a:srgbClr val="2B2C2E"/>
              </a:solidFill>
              <a:prstDash val="solid"/>
              <a:miter/>
            </a:ln>
          </p:spPr>
        </p:sp>
      </p:grpSp>
      <p:grpSp>
        <p:nvGrpSpPr>
          <p:cNvPr name="Group 51" id="51"/>
          <p:cNvGrpSpPr/>
          <p:nvPr/>
        </p:nvGrpSpPr>
        <p:grpSpPr>
          <a:xfrm rot="0">
            <a:off x="9704794" y="6492745"/>
            <a:ext cx="549069" cy="480431"/>
            <a:chOff x="0" y="0"/>
            <a:chExt cx="732092" cy="640575"/>
          </a:xfrm>
        </p:grpSpPr>
        <p:sp>
          <p:nvSpPr>
            <p:cNvPr name="Freeform 52" id="52"/>
            <p:cNvSpPr/>
            <p:nvPr/>
          </p:nvSpPr>
          <p:spPr>
            <a:xfrm flipH="false" flipV="false" rot="0">
              <a:off x="0" y="0"/>
              <a:ext cx="732092" cy="640580"/>
            </a:xfrm>
            <a:custGeom>
              <a:avLst/>
              <a:gdLst/>
              <a:ahLst/>
              <a:cxnLst/>
              <a:rect r="r" b="b" t="t" l="l"/>
              <a:pathLst>
                <a:path h="640580" w="732092">
                  <a:moveTo>
                    <a:pt x="0" y="0"/>
                  </a:moveTo>
                  <a:lnTo>
                    <a:pt x="732092" y="0"/>
                  </a:lnTo>
                  <a:lnTo>
                    <a:pt x="732092" y="640580"/>
                  </a:lnTo>
                  <a:lnTo>
                    <a:pt x="0" y="64058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62264" t="0" r="-62264" b="0"/>
              </a:stretch>
            </a:blipFill>
          </p:spPr>
        </p:sp>
        <p:sp>
          <p:nvSpPr>
            <p:cNvPr name="TextBox 53" id="53"/>
            <p:cNvSpPr txBox="true"/>
            <p:nvPr/>
          </p:nvSpPr>
          <p:spPr>
            <a:xfrm>
              <a:off x="0" y="0"/>
              <a:ext cx="732092" cy="6405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422"/>
                </a:lnSpc>
              </a:pPr>
              <a:r>
                <a:rPr lang="en-US" sz="2852">
                  <a:solidFill>
                    <a:srgbClr val="F2B634"/>
                  </a:solidFill>
                  <a:latin typeface="Aptos"/>
                  <a:ea typeface="Aptos"/>
                  <a:cs typeface="Aptos"/>
                  <a:sym typeface="Aptos"/>
                </a:rPr>
                <a:t>🔁</a:t>
              </a:r>
            </a:p>
          </p:txBody>
        </p:sp>
      </p:grpSp>
      <p:grpSp>
        <p:nvGrpSpPr>
          <p:cNvPr name="Group 54" id="54"/>
          <p:cNvGrpSpPr/>
          <p:nvPr/>
        </p:nvGrpSpPr>
        <p:grpSpPr>
          <a:xfrm rot="0">
            <a:off x="10387213" y="6386511"/>
            <a:ext cx="2402176" cy="710205"/>
            <a:chOff x="0" y="0"/>
            <a:chExt cx="3202902" cy="946939"/>
          </a:xfrm>
        </p:grpSpPr>
        <p:sp>
          <p:nvSpPr>
            <p:cNvPr name="Freeform 55" id="55"/>
            <p:cNvSpPr/>
            <p:nvPr/>
          </p:nvSpPr>
          <p:spPr>
            <a:xfrm flipH="false" flipV="false" rot="0">
              <a:off x="0" y="0"/>
              <a:ext cx="3202902" cy="946935"/>
            </a:xfrm>
            <a:custGeom>
              <a:avLst/>
              <a:gdLst/>
              <a:ahLst/>
              <a:cxnLst/>
              <a:rect r="r" b="b" t="t" l="l"/>
              <a:pathLst>
                <a:path h="946935" w="3202902">
                  <a:moveTo>
                    <a:pt x="0" y="0"/>
                  </a:moveTo>
                  <a:lnTo>
                    <a:pt x="3202902" y="0"/>
                  </a:lnTo>
                  <a:lnTo>
                    <a:pt x="3202902" y="946935"/>
                  </a:lnTo>
                  <a:lnTo>
                    <a:pt x="0" y="946935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36913" r="0" b="5101"/>
              </a:stretch>
            </a:blipFill>
          </p:spPr>
        </p:sp>
        <p:sp>
          <p:nvSpPr>
            <p:cNvPr name="TextBox 56" id="56"/>
            <p:cNvSpPr txBox="true"/>
            <p:nvPr/>
          </p:nvSpPr>
          <p:spPr>
            <a:xfrm>
              <a:off x="0" y="-9525"/>
              <a:ext cx="3202902" cy="95646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521"/>
                </a:lnSpc>
              </a:pPr>
              <a:r>
                <a:rPr lang="en-US" sz="2101" b="true">
                  <a:solidFill>
                    <a:srgbClr val="F6F1E8"/>
                  </a:solidFill>
                  <a:latin typeface="Aptos Bold"/>
                  <a:ea typeface="Aptos Bold"/>
                  <a:cs typeface="Aptos Bold"/>
                  <a:sym typeface="Aptos Bold"/>
                </a:rPr>
                <a:t>Repeated Issues Hidden</a:t>
              </a:r>
            </a:p>
          </p:txBody>
        </p:sp>
      </p:grpSp>
      <p:grpSp>
        <p:nvGrpSpPr>
          <p:cNvPr name="Group 57" id="57"/>
          <p:cNvGrpSpPr/>
          <p:nvPr/>
        </p:nvGrpSpPr>
        <p:grpSpPr>
          <a:xfrm rot="0">
            <a:off x="9791119" y="7202949"/>
            <a:ext cx="3019882" cy="805682"/>
            <a:chOff x="0" y="0"/>
            <a:chExt cx="4026510" cy="1074242"/>
          </a:xfrm>
        </p:grpSpPr>
        <p:sp>
          <p:nvSpPr>
            <p:cNvPr name="Freeform 58" id="58"/>
            <p:cNvSpPr/>
            <p:nvPr/>
          </p:nvSpPr>
          <p:spPr>
            <a:xfrm flipH="false" flipV="false" rot="0">
              <a:off x="0" y="0"/>
              <a:ext cx="4026506" cy="1074246"/>
            </a:xfrm>
            <a:custGeom>
              <a:avLst/>
              <a:gdLst/>
              <a:ahLst/>
              <a:cxnLst/>
              <a:rect r="r" b="b" t="t" l="l"/>
              <a:pathLst>
                <a:path h="1074246" w="4026506">
                  <a:moveTo>
                    <a:pt x="0" y="0"/>
                  </a:moveTo>
                  <a:lnTo>
                    <a:pt x="4026506" y="0"/>
                  </a:lnTo>
                  <a:lnTo>
                    <a:pt x="4026506" y="1074246"/>
                  </a:lnTo>
                  <a:lnTo>
                    <a:pt x="0" y="107424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37255" r="0" b="-8812"/>
              </a:stretch>
            </a:blipFill>
          </p:spPr>
        </p:sp>
        <p:sp>
          <p:nvSpPr>
            <p:cNvPr name="TextBox 59" id="59"/>
            <p:cNvSpPr txBox="true"/>
            <p:nvPr/>
          </p:nvSpPr>
          <p:spPr>
            <a:xfrm>
              <a:off x="0" y="0"/>
              <a:ext cx="4026510" cy="107424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91"/>
                </a:lnSpc>
              </a:pPr>
              <a:r>
                <a:rPr lang="en-US" sz="1576">
                  <a:solidFill>
                    <a:srgbClr val="C8C0B5"/>
                  </a:solidFill>
                  <a:latin typeface="Aptos"/>
                  <a:ea typeface="Aptos"/>
                  <a:cs typeface="Aptos"/>
                  <a:sym typeface="Aptos"/>
                </a:rPr>
                <a:t>The same complaints happened again, but patterns were hard to see.</a:t>
              </a:r>
            </a:p>
          </p:txBody>
        </p:sp>
      </p:grpSp>
      <p:grpSp>
        <p:nvGrpSpPr>
          <p:cNvPr name="Group 60" id="60"/>
          <p:cNvGrpSpPr/>
          <p:nvPr/>
        </p:nvGrpSpPr>
        <p:grpSpPr>
          <a:xfrm rot="0">
            <a:off x="13511289" y="6236122"/>
            <a:ext cx="3725285" cy="1933654"/>
            <a:chOff x="0" y="0"/>
            <a:chExt cx="4967046" cy="2578206"/>
          </a:xfrm>
        </p:grpSpPr>
        <p:sp>
          <p:nvSpPr>
            <p:cNvPr name="Freeform 61" id="61"/>
            <p:cNvSpPr/>
            <p:nvPr/>
          </p:nvSpPr>
          <p:spPr>
            <a:xfrm flipH="false" flipV="false" rot="0">
              <a:off x="0" y="0"/>
              <a:ext cx="4966970" cy="2578103"/>
            </a:xfrm>
            <a:custGeom>
              <a:avLst/>
              <a:gdLst/>
              <a:ahLst/>
              <a:cxnLst/>
              <a:rect r="r" b="b" t="t" l="l"/>
              <a:pathLst>
                <a:path h="2578103" w="4966970">
                  <a:moveTo>
                    <a:pt x="0" y="257766"/>
                  </a:moveTo>
                  <a:cubicBezTo>
                    <a:pt x="0" y="115398"/>
                    <a:pt x="99441" y="0"/>
                    <a:pt x="222123" y="0"/>
                  </a:cubicBezTo>
                  <a:lnTo>
                    <a:pt x="4744847" y="0"/>
                  </a:lnTo>
                  <a:cubicBezTo>
                    <a:pt x="4867529" y="0"/>
                    <a:pt x="4966970" y="115398"/>
                    <a:pt x="4966970" y="257766"/>
                  </a:cubicBezTo>
                  <a:lnTo>
                    <a:pt x="4966970" y="2320336"/>
                  </a:lnTo>
                  <a:cubicBezTo>
                    <a:pt x="4966970" y="2462705"/>
                    <a:pt x="4867529" y="2578103"/>
                    <a:pt x="4744847" y="2578103"/>
                  </a:cubicBezTo>
                  <a:lnTo>
                    <a:pt x="222123" y="2578103"/>
                  </a:lnTo>
                  <a:cubicBezTo>
                    <a:pt x="99441" y="2578244"/>
                    <a:pt x="0" y="2462705"/>
                    <a:pt x="0" y="2320336"/>
                  </a:cubicBezTo>
                  <a:close/>
                </a:path>
              </a:pathLst>
            </a:custGeom>
            <a:solidFill>
              <a:srgbClr val="1B1C1F"/>
            </a:solidFill>
            <a:ln w="19065" cap="sq">
              <a:solidFill>
                <a:srgbClr val="2B2C2E"/>
              </a:solidFill>
              <a:prstDash val="solid"/>
              <a:miter/>
            </a:ln>
          </p:spPr>
        </p:sp>
      </p:grpSp>
      <p:grpSp>
        <p:nvGrpSpPr>
          <p:cNvPr name="Group 62" id="62"/>
          <p:cNvGrpSpPr/>
          <p:nvPr/>
        </p:nvGrpSpPr>
        <p:grpSpPr>
          <a:xfrm rot="0">
            <a:off x="13822813" y="6492745"/>
            <a:ext cx="549069" cy="480431"/>
            <a:chOff x="0" y="0"/>
            <a:chExt cx="732092" cy="640575"/>
          </a:xfrm>
        </p:grpSpPr>
        <p:sp>
          <p:nvSpPr>
            <p:cNvPr name="Freeform 63" id="63"/>
            <p:cNvSpPr/>
            <p:nvPr/>
          </p:nvSpPr>
          <p:spPr>
            <a:xfrm flipH="false" flipV="false" rot="0">
              <a:off x="0" y="0"/>
              <a:ext cx="732092" cy="640580"/>
            </a:xfrm>
            <a:custGeom>
              <a:avLst/>
              <a:gdLst/>
              <a:ahLst/>
              <a:cxnLst/>
              <a:rect r="r" b="b" t="t" l="l"/>
              <a:pathLst>
                <a:path h="640580" w="732092">
                  <a:moveTo>
                    <a:pt x="0" y="0"/>
                  </a:moveTo>
                  <a:lnTo>
                    <a:pt x="732092" y="0"/>
                  </a:lnTo>
                  <a:lnTo>
                    <a:pt x="732092" y="640580"/>
                  </a:lnTo>
                  <a:lnTo>
                    <a:pt x="0" y="64058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62264" t="0" r="-62264" b="0"/>
              </a:stretch>
            </a:blipFill>
          </p:spPr>
        </p:sp>
        <p:sp>
          <p:nvSpPr>
            <p:cNvPr name="TextBox 64" id="64"/>
            <p:cNvSpPr txBox="true"/>
            <p:nvPr/>
          </p:nvSpPr>
          <p:spPr>
            <a:xfrm>
              <a:off x="0" y="0"/>
              <a:ext cx="732092" cy="6405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422"/>
                </a:lnSpc>
              </a:pPr>
              <a:r>
                <a:rPr lang="en-US" sz="2852">
                  <a:solidFill>
                    <a:srgbClr val="F2B634"/>
                  </a:solidFill>
                  <a:latin typeface="Aptos"/>
                  <a:ea typeface="Aptos"/>
                  <a:cs typeface="Aptos"/>
                  <a:sym typeface="Aptos"/>
                </a:rPr>
                <a:t>👁️</a:t>
              </a:r>
            </a:p>
          </p:txBody>
        </p:sp>
      </p:grpSp>
      <p:grpSp>
        <p:nvGrpSpPr>
          <p:cNvPr name="Group 65" id="65"/>
          <p:cNvGrpSpPr/>
          <p:nvPr/>
        </p:nvGrpSpPr>
        <p:grpSpPr>
          <a:xfrm rot="0">
            <a:off x="14509147" y="6492745"/>
            <a:ext cx="2402176" cy="710205"/>
            <a:chOff x="0" y="0"/>
            <a:chExt cx="3202902" cy="946939"/>
          </a:xfrm>
        </p:grpSpPr>
        <p:sp>
          <p:nvSpPr>
            <p:cNvPr name="Freeform 66" id="66"/>
            <p:cNvSpPr/>
            <p:nvPr/>
          </p:nvSpPr>
          <p:spPr>
            <a:xfrm flipH="false" flipV="false" rot="0">
              <a:off x="0" y="0"/>
              <a:ext cx="3202902" cy="946935"/>
            </a:xfrm>
            <a:custGeom>
              <a:avLst/>
              <a:gdLst/>
              <a:ahLst/>
              <a:cxnLst/>
              <a:rect r="r" b="b" t="t" l="l"/>
              <a:pathLst>
                <a:path h="946935" w="3202902">
                  <a:moveTo>
                    <a:pt x="0" y="0"/>
                  </a:moveTo>
                  <a:lnTo>
                    <a:pt x="3202902" y="0"/>
                  </a:lnTo>
                  <a:lnTo>
                    <a:pt x="3202902" y="946935"/>
                  </a:lnTo>
                  <a:lnTo>
                    <a:pt x="0" y="946935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36913" r="0" b="5101"/>
              </a:stretch>
            </a:blipFill>
          </p:spPr>
        </p:sp>
        <p:sp>
          <p:nvSpPr>
            <p:cNvPr name="TextBox 67" id="67"/>
            <p:cNvSpPr txBox="true"/>
            <p:nvPr/>
          </p:nvSpPr>
          <p:spPr>
            <a:xfrm>
              <a:off x="0" y="-9525"/>
              <a:ext cx="3202902" cy="95646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521"/>
                </a:lnSpc>
              </a:pPr>
              <a:r>
                <a:rPr lang="en-US" sz="2101" b="true">
                  <a:solidFill>
                    <a:srgbClr val="F6F1E8"/>
                  </a:solidFill>
                  <a:latin typeface="Aptos Bold"/>
                  <a:ea typeface="Aptos Bold"/>
                  <a:cs typeface="Aptos Bold"/>
                  <a:sym typeface="Aptos Bold"/>
                </a:rPr>
                <a:t>Management Blind Spots</a:t>
              </a:r>
            </a:p>
          </p:txBody>
        </p:sp>
      </p:grpSp>
      <p:grpSp>
        <p:nvGrpSpPr>
          <p:cNvPr name="Group 68" id="68"/>
          <p:cNvGrpSpPr/>
          <p:nvPr/>
        </p:nvGrpSpPr>
        <p:grpSpPr>
          <a:xfrm rot="0">
            <a:off x="13873524" y="7325878"/>
            <a:ext cx="3019882" cy="576520"/>
            <a:chOff x="0" y="0"/>
            <a:chExt cx="4026510" cy="768693"/>
          </a:xfrm>
        </p:grpSpPr>
        <p:sp>
          <p:nvSpPr>
            <p:cNvPr name="Freeform 69" id="69"/>
            <p:cNvSpPr/>
            <p:nvPr/>
          </p:nvSpPr>
          <p:spPr>
            <a:xfrm flipH="false" flipV="false" rot="0">
              <a:off x="0" y="0"/>
              <a:ext cx="4026506" cy="768697"/>
            </a:xfrm>
            <a:custGeom>
              <a:avLst/>
              <a:gdLst/>
              <a:ahLst/>
              <a:cxnLst/>
              <a:rect r="r" b="b" t="t" l="l"/>
              <a:pathLst>
                <a:path h="768697" w="4026506">
                  <a:moveTo>
                    <a:pt x="0" y="0"/>
                  </a:moveTo>
                  <a:lnTo>
                    <a:pt x="4026506" y="0"/>
                  </a:lnTo>
                  <a:lnTo>
                    <a:pt x="4026506" y="768697"/>
                  </a:lnTo>
                  <a:lnTo>
                    <a:pt x="0" y="76869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52064" r="0" b="-52064"/>
              </a:stretch>
            </a:blipFill>
          </p:spPr>
        </p:sp>
        <p:sp>
          <p:nvSpPr>
            <p:cNvPr name="TextBox 70" id="70"/>
            <p:cNvSpPr txBox="true"/>
            <p:nvPr/>
          </p:nvSpPr>
          <p:spPr>
            <a:xfrm>
              <a:off x="0" y="0"/>
              <a:ext cx="4026510" cy="76869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91"/>
                </a:lnSpc>
              </a:pPr>
              <a:r>
                <a:rPr lang="en-US" sz="1576">
                  <a:solidFill>
                    <a:srgbClr val="C8C0B5"/>
                  </a:solidFill>
                  <a:latin typeface="Aptos"/>
                  <a:ea typeface="Aptos"/>
                  <a:cs typeface="Aptos"/>
                  <a:sym typeface="Aptos"/>
                </a:rPr>
                <a:t>Leadership saw outcomes, not daily causes behind them.</a:t>
              </a:r>
            </a:p>
          </p:txBody>
        </p:sp>
      </p:grpSp>
      <p:grpSp>
        <p:nvGrpSpPr>
          <p:cNvPr name="Group 71" id="71"/>
          <p:cNvGrpSpPr/>
          <p:nvPr/>
        </p:nvGrpSpPr>
        <p:grpSpPr>
          <a:xfrm rot="0">
            <a:off x="11520916" y="1980838"/>
            <a:ext cx="5372491" cy="2421245"/>
            <a:chOff x="0" y="0"/>
            <a:chExt cx="7163321" cy="3228327"/>
          </a:xfrm>
        </p:grpSpPr>
        <p:sp>
          <p:nvSpPr>
            <p:cNvPr name="Freeform 72" id="72"/>
            <p:cNvSpPr/>
            <p:nvPr/>
          </p:nvSpPr>
          <p:spPr>
            <a:xfrm flipH="false" flipV="false" rot="0">
              <a:off x="0" y="0"/>
              <a:ext cx="7163308" cy="3228340"/>
            </a:xfrm>
            <a:custGeom>
              <a:avLst/>
              <a:gdLst/>
              <a:ahLst/>
              <a:cxnLst/>
              <a:rect r="r" b="b" t="t" l="l"/>
              <a:pathLst>
                <a:path h="3228340" w="7163308">
                  <a:moveTo>
                    <a:pt x="0" y="295148"/>
                  </a:moveTo>
                  <a:cubicBezTo>
                    <a:pt x="0" y="132207"/>
                    <a:pt x="132207" y="0"/>
                    <a:pt x="295148" y="0"/>
                  </a:cubicBezTo>
                  <a:lnTo>
                    <a:pt x="6868160" y="0"/>
                  </a:lnTo>
                  <a:cubicBezTo>
                    <a:pt x="7031228" y="0"/>
                    <a:pt x="7163308" y="132207"/>
                    <a:pt x="7163308" y="295148"/>
                  </a:cubicBezTo>
                  <a:lnTo>
                    <a:pt x="7163308" y="2933192"/>
                  </a:lnTo>
                  <a:cubicBezTo>
                    <a:pt x="7163308" y="3096260"/>
                    <a:pt x="7031101" y="3228340"/>
                    <a:pt x="6868160" y="3228340"/>
                  </a:cubicBezTo>
                  <a:lnTo>
                    <a:pt x="295148" y="3228340"/>
                  </a:lnTo>
                  <a:cubicBezTo>
                    <a:pt x="132207" y="3228340"/>
                    <a:pt x="0" y="3096133"/>
                    <a:pt x="0" y="2933192"/>
                  </a:cubicBezTo>
                  <a:close/>
                </a:path>
              </a:pathLst>
            </a:custGeom>
            <a:solidFill>
              <a:srgbClr val="251F12"/>
            </a:solidFill>
            <a:ln w="19065" cap="sq">
              <a:solidFill>
                <a:srgbClr val="F47F2A"/>
              </a:solidFill>
              <a:prstDash val="solid"/>
              <a:miter/>
            </a:ln>
          </p:spPr>
        </p:sp>
      </p:grpSp>
      <p:grpSp>
        <p:nvGrpSpPr>
          <p:cNvPr name="Group 73" id="73"/>
          <p:cNvGrpSpPr/>
          <p:nvPr/>
        </p:nvGrpSpPr>
        <p:grpSpPr>
          <a:xfrm rot="0">
            <a:off x="12010882" y="2539441"/>
            <a:ext cx="4323921" cy="1334481"/>
            <a:chOff x="0" y="0"/>
            <a:chExt cx="5765228" cy="1779308"/>
          </a:xfrm>
        </p:grpSpPr>
        <p:sp>
          <p:nvSpPr>
            <p:cNvPr name="Freeform 74" id="74"/>
            <p:cNvSpPr/>
            <p:nvPr/>
          </p:nvSpPr>
          <p:spPr>
            <a:xfrm flipH="false" flipV="false" rot="0">
              <a:off x="0" y="0"/>
              <a:ext cx="5765224" cy="1779306"/>
            </a:xfrm>
            <a:custGeom>
              <a:avLst/>
              <a:gdLst/>
              <a:ahLst/>
              <a:cxnLst/>
              <a:rect r="r" b="b" t="t" l="l"/>
              <a:pathLst>
                <a:path h="1779306" w="5765224">
                  <a:moveTo>
                    <a:pt x="0" y="0"/>
                  </a:moveTo>
                  <a:lnTo>
                    <a:pt x="5765224" y="0"/>
                  </a:lnTo>
                  <a:lnTo>
                    <a:pt x="5765224" y="1779306"/>
                  </a:lnTo>
                  <a:lnTo>
                    <a:pt x="0" y="177930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34847" r="0" b="8578"/>
              </a:stretch>
            </a:blipFill>
          </p:spPr>
        </p:sp>
        <p:sp>
          <p:nvSpPr>
            <p:cNvPr name="TextBox 75" id="75"/>
            <p:cNvSpPr txBox="true"/>
            <p:nvPr/>
          </p:nvSpPr>
          <p:spPr>
            <a:xfrm>
              <a:off x="0" y="0"/>
              <a:ext cx="5765228" cy="177930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3242"/>
                </a:lnSpc>
              </a:pPr>
              <a:r>
                <a:rPr lang="en-US" sz="2702" b="true">
                  <a:solidFill>
                    <a:srgbClr val="F6F1E8"/>
                  </a:solidFill>
                  <a:latin typeface="Aptos Bold"/>
                  <a:ea typeface="Aptos Bold"/>
                  <a:cs typeface="Aptos Bold"/>
                  <a:sym typeface="Aptos Bold"/>
                </a:rPr>
                <a:t>Small operational issues became bigger business problems.</a:t>
              </a:r>
            </a:p>
          </p:txBody>
        </p:sp>
      </p:grpSp>
      <p:grpSp>
        <p:nvGrpSpPr>
          <p:cNvPr name="Group 76" id="76"/>
          <p:cNvGrpSpPr/>
          <p:nvPr/>
        </p:nvGrpSpPr>
        <p:grpSpPr>
          <a:xfrm rot="0">
            <a:off x="12628588" y="9677343"/>
            <a:ext cx="4804353" cy="274539"/>
            <a:chOff x="0" y="0"/>
            <a:chExt cx="6405804" cy="366052"/>
          </a:xfrm>
        </p:grpSpPr>
        <p:sp>
          <p:nvSpPr>
            <p:cNvPr name="Freeform 77" id="77"/>
            <p:cNvSpPr/>
            <p:nvPr/>
          </p:nvSpPr>
          <p:spPr>
            <a:xfrm flipH="false" flipV="false" rot="0">
              <a:off x="0" y="0"/>
              <a:ext cx="6405805" cy="366046"/>
            </a:xfrm>
            <a:custGeom>
              <a:avLst/>
              <a:gdLst/>
              <a:ahLst/>
              <a:cxnLst/>
              <a:rect r="r" b="b" t="t" l="l"/>
              <a:pathLst>
                <a:path h="366046" w="6405805">
                  <a:moveTo>
                    <a:pt x="0" y="0"/>
                  </a:moveTo>
                  <a:lnTo>
                    <a:pt x="6405805" y="0"/>
                  </a:lnTo>
                  <a:lnTo>
                    <a:pt x="6405805" y="366046"/>
                  </a:lnTo>
                  <a:lnTo>
                    <a:pt x="0" y="36604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90987" r="0" b="-290988"/>
              </a:stretch>
            </a:blipFill>
          </p:spPr>
        </p:sp>
        <p:sp>
          <p:nvSpPr>
            <p:cNvPr name="TextBox 78" id="78"/>
            <p:cNvSpPr txBox="true"/>
            <p:nvPr/>
          </p:nvSpPr>
          <p:spPr>
            <a:xfrm>
              <a:off x="0" y="-9525"/>
              <a:ext cx="6405804" cy="37557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1621"/>
                </a:lnSpc>
              </a:pPr>
              <a:r>
                <a:rPr lang="en-US" sz="1351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The blind spot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E0F0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14073" y="9461906"/>
            <a:ext cx="16628402" cy="19069"/>
            <a:chOff x="0" y="0"/>
            <a:chExt cx="22171203" cy="2542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2171152" cy="25400"/>
            </a:xfrm>
            <a:custGeom>
              <a:avLst/>
              <a:gdLst/>
              <a:ahLst/>
              <a:cxnLst/>
              <a:rect r="r" b="b" t="t" l="l"/>
              <a:pathLst>
                <a:path h="25400" w="22171152">
                  <a:moveTo>
                    <a:pt x="0" y="0"/>
                  </a:moveTo>
                  <a:lnTo>
                    <a:pt x="22171152" y="25400"/>
                  </a:lnTo>
                </a:path>
              </a:pathLst>
            </a:custGeom>
            <a:blipFill>
              <a:blip r:embed="rId2">
                <a:alphaModFix amt="0"/>
              </a:blip>
              <a:stretch>
                <a:fillRect l="0" t="-16958089" r="0" b="-16958189"/>
              </a:stretch>
            </a:blipFill>
            <a:ln w="19065" cap="sq">
              <a:solidFill>
                <a:srgbClr val="2F2F2F"/>
              </a:solidFill>
              <a:prstDash val="solid"/>
              <a:miter/>
            </a:ln>
          </p:spPr>
        </p:sp>
      </p:grpSp>
      <p:grpSp>
        <p:nvGrpSpPr>
          <p:cNvPr name="Group 4" id="4"/>
          <p:cNvGrpSpPr/>
          <p:nvPr/>
        </p:nvGrpSpPr>
        <p:grpSpPr>
          <a:xfrm rot="0">
            <a:off x="814073" y="470906"/>
            <a:ext cx="650491" cy="650491"/>
            <a:chOff x="0" y="0"/>
            <a:chExt cx="867321" cy="867321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867283" cy="867283"/>
            </a:xfrm>
            <a:custGeom>
              <a:avLst/>
              <a:gdLst/>
              <a:ahLst/>
              <a:cxnLst/>
              <a:rect r="r" b="b" t="t" l="l"/>
              <a:pathLst>
                <a:path h="867283" w="867283">
                  <a:moveTo>
                    <a:pt x="0" y="169672"/>
                  </a:moveTo>
                  <a:cubicBezTo>
                    <a:pt x="0" y="75946"/>
                    <a:pt x="75946" y="0"/>
                    <a:pt x="169672" y="0"/>
                  </a:cubicBezTo>
                  <a:lnTo>
                    <a:pt x="697611" y="0"/>
                  </a:lnTo>
                  <a:cubicBezTo>
                    <a:pt x="791337" y="0"/>
                    <a:pt x="867283" y="75946"/>
                    <a:pt x="867283" y="169672"/>
                  </a:cubicBezTo>
                  <a:lnTo>
                    <a:pt x="867283" y="697611"/>
                  </a:lnTo>
                  <a:cubicBezTo>
                    <a:pt x="867283" y="791337"/>
                    <a:pt x="791337" y="867283"/>
                    <a:pt x="697611" y="867283"/>
                  </a:cubicBezTo>
                  <a:lnTo>
                    <a:pt x="169672" y="867283"/>
                  </a:lnTo>
                  <a:cubicBezTo>
                    <a:pt x="75946" y="867283"/>
                    <a:pt x="0" y="791337"/>
                    <a:pt x="0" y="697611"/>
                  </a:cubicBezTo>
                  <a:close/>
                </a:path>
              </a:pathLst>
            </a:custGeom>
            <a:solidFill>
              <a:srgbClr val="F47F2A"/>
            </a:solidFill>
            <a:ln w="19065" cap="sq">
              <a:solidFill>
                <a:srgbClr val="F2B634"/>
              </a:solidFill>
              <a:prstDash val="solid"/>
              <a:miter/>
            </a:ln>
          </p:spPr>
        </p:sp>
      </p:grpSp>
      <p:grpSp>
        <p:nvGrpSpPr>
          <p:cNvPr name="Group 6" id="6"/>
          <p:cNvGrpSpPr/>
          <p:nvPr/>
        </p:nvGrpSpPr>
        <p:grpSpPr>
          <a:xfrm rot="0">
            <a:off x="1057275" y="646281"/>
            <a:ext cx="301990" cy="274539"/>
            <a:chOff x="0" y="0"/>
            <a:chExt cx="402654" cy="366052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402651" cy="366046"/>
            </a:xfrm>
            <a:custGeom>
              <a:avLst/>
              <a:gdLst/>
              <a:ahLst/>
              <a:cxnLst/>
              <a:rect r="r" b="b" t="t" l="l"/>
              <a:pathLst>
                <a:path h="366046" w="402651">
                  <a:moveTo>
                    <a:pt x="0" y="0"/>
                  </a:moveTo>
                  <a:lnTo>
                    <a:pt x="402651" y="0"/>
                  </a:lnTo>
                  <a:lnTo>
                    <a:pt x="402651" y="366046"/>
                  </a:lnTo>
                  <a:lnTo>
                    <a:pt x="0" y="36604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66641" t="0" r="-66641" b="-1"/>
              </a:stretch>
            </a:blipFill>
          </p:spPr>
        </p:sp>
        <p:sp>
          <p:nvSpPr>
            <p:cNvPr name="TextBox 8" id="8"/>
            <p:cNvSpPr txBox="true"/>
            <p:nvPr/>
          </p:nvSpPr>
          <p:spPr>
            <a:xfrm>
              <a:off x="0" y="0"/>
              <a:ext cx="402654" cy="36605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161"/>
                </a:lnSpc>
              </a:pPr>
              <a:r>
                <a:rPr lang="en-US" sz="1801" b="true">
                  <a:solidFill>
                    <a:srgbClr val="0E0F0E"/>
                  </a:solidFill>
                  <a:latin typeface="Aptos Bold"/>
                  <a:ea typeface="Aptos Bold"/>
                  <a:cs typeface="Aptos Bold"/>
                  <a:sym typeface="Aptos Bold"/>
                </a:rPr>
                <a:t>V</a:t>
              </a: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551118" y="521618"/>
            <a:ext cx="2333539" cy="411804"/>
            <a:chOff x="0" y="0"/>
            <a:chExt cx="3111386" cy="549072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3111391" cy="549069"/>
            </a:xfrm>
            <a:custGeom>
              <a:avLst/>
              <a:gdLst/>
              <a:ahLst/>
              <a:cxnLst/>
              <a:rect r="r" b="b" t="t" l="l"/>
              <a:pathLst>
                <a:path h="549069" w="3111391">
                  <a:moveTo>
                    <a:pt x="0" y="0"/>
                  </a:moveTo>
                  <a:lnTo>
                    <a:pt x="3111391" y="0"/>
                  </a:lnTo>
                  <a:lnTo>
                    <a:pt x="3111391" y="549069"/>
                  </a:lnTo>
                  <a:lnTo>
                    <a:pt x="0" y="54906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60414" r="0" b="-60415"/>
              </a:stretch>
            </a:blipFill>
          </p:spPr>
        </p:sp>
        <p:sp>
          <p:nvSpPr>
            <p:cNvPr name="TextBox 11" id="11"/>
            <p:cNvSpPr txBox="true"/>
            <p:nvPr/>
          </p:nvSpPr>
          <p:spPr>
            <a:xfrm>
              <a:off x="0" y="0"/>
              <a:ext cx="3111386" cy="54907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242"/>
                </a:lnSpc>
              </a:pPr>
              <a:r>
                <a:rPr lang="en-US" sz="2702" b="true">
                  <a:solidFill>
                    <a:srgbClr val="F6F1E8"/>
                  </a:solidFill>
                  <a:latin typeface="Aptos Bold"/>
                  <a:ea typeface="Aptos Bold"/>
                  <a:cs typeface="Aptos Bold"/>
                  <a:sym typeface="Aptos Bold"/>
                </a:rPr>
                <a:t>VoiceFirst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564843" y="960872"/>
            <a:ext cx="3568951" cy="301990"/>
            <a:chOff x="0" y="0"/>
            <a:chExt cx="4758601" cy="402654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4758598" cy="402651"/>
            </a:xfrm>
            <a:custGeom>
              <a:avLst/>
              <a:gdLst/>
              <a:ahLst/>
              <a:cxnLst/>
              <a:rect r="r" b="b" t="t" l="l"/>
              <a:pathLst>
                <a:path h="402651" w="4758598">
                  <a:moveTo>
                    <a:pt x="0" y="0"/>
                  </a:moveTo>
                  <a:lnTo>
                    <a:pt x="4758598" y="0"/>
                  </a:lnTo>
                  <a:lnTo>
                    <a:pt x="4758598" y="402651"/>
                  </a:lnTo>
                  <a:lnTo>
                    <a:pt x="0" y="40265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80277" r="0" b="-180278"/>
              </a:stretch>
            </a:blip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9525"/>
              <a:ext cx="4758601" cy="41217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531"/>
                </a:lnSpc>
              </a:pPr>
              <a:r>
                <a:rPr lang="en-US" b="true" sz="1275">
                  <a:solidFill>
                    <a:srgbClr val="F47F2A"/>
                  </a:solidFill>
                  <a:latin typeface="Aptos Bold"/>
                  <a:ea typeface="Aptos Bold"/>
                  <a:cs typeface="Aptos Bold"/>
                  <a:sym typeface="Aptos Bold"/>
                </a:rPr>
                <a:t>FOR FITNESS CENTRES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16952500" y="617706"/>
            <a:ext cx="480431" cy="343167"/>
            <a:chOff x="0" y="0"/>
            <a:chExt cx="640575" cy="457556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640580" cy="457557"/>
            </a:xfrm>
            <a:custGeom>
              <a:avLst/>
              <a:gdLst/>
              <a:ahLst/>
              <a:cxnLst/>
              <a:rect r="r" b="b" t="t" l="l"/>
              <a:pathLst>
                <a:path h="457557" w="640580">
                  <a:moveTo>
                    <a:pt x="0" y="0"/>
                  </a:moveTo>
                  <a:lnTo>
                    <a:pt x="640580" y="0"/>
                  </a:lnTo>
                  <a:lnTo>
                    <a:pt x="640580" y="457557"/>
                  </a:lnTo>
                  <a:lnTo>
                    <a:pt x="0" y="45755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41645" t="0" r="-41644" b="0"/>
              </a:stretch>
            </a:blipFill>
          </p:spPr>
        </p:sp>
        <p:sp>
          <p:nvSpPr>
            <p:cNvPr name="TextBox 17" id="17"/>
            <p:cNvSpPr txBox="true"/>
            <p:nvPr/>
          </p:nvSpPr>
          <p:spPr>
            <a:xfrm>
              <a:off x="0" y="0"/>
              <a:ext cx="640575" cy="457556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2161"/>
                </a:lnSpc>
              </a:pPr>
              <a:r>
                <a:rPr lang="en-US" sz="1801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04</a:t>
              </a: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1098137" y="1853108"/>
            <a:ext cx="9059637" cy="411804"/>
            <a:chOff x="0" y="0"/>
            <a:chExt cx="12079516" cy="549072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12079517" cy="549069"/>
            </a:xfrm>
            <a:custGeom>
              <a:avLst/>
              <a:gdLst/>
              <a:ahLst/>
              <a:cxnLst/>
              <a:rect r="r" b="b" t="t" l="l"/>
              <a:pathLst>
                <a:path h="549069" w="12079517">
                  <a:moveTo>
                    <a:pt x="0" y="0"/>
                  </a:moveTo>
                  <a:lnTo>
                    <a:pt x="12079517" y="0"/>
                  </a:lnTo>
                  <a:lnTo>
                    <a:pt x="12079517" y="549069"/>
                  </a:lnTo>
                  <a:lnTo>
                    <a:pt x="0" y="54906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378670" r="0" b="-378671"/>
              </a:stretch>
            </a:blipFill>
          </p:spPr>
        </p:sp>
        <p:sp>
          <p:nvSpPr>
            <p:cNvPr name="TextBox 20" id="20"/>
            <p:cNvSpPr txBox="true"/>
            <p:nvPr/>
          </p:nvSpPr>
          <p:spPr>
            <a:xfrm>
              <a:off x="0" y="0"/>
              <a:ext cx="12079516" cy="54907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981"/>
                </a:lnSpc>
              </a:pPr>
              <a:r>
                <a:rPr lang="en-US" b="true" sz="1651">
                  <a:solidFill>
                    <a:srgbClr val="F47F2A"/>
                  </a:solidFill>
                  <a:latin typeface="Aptos Bold"/>
                  <a:ea typeface="Aptos Bold"/>
                  <a:cs typeface="Aptos Bold"/>
                  <a:sym typeface="Aptos Bold"/>
                </a:rPr>
                <a:t>WHAT IT CAPTURES</a:t>
              </a: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1098137" y="2361000"/>
            <a:ext cx="8098765" cy="1262863"/>
            <a:chOff x="0" y="0"/>
            <a:chExt cx="10798353" cy="1683817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10798356" cy="1683812"/>
            </a:xfrm>
            <a:custGeom>
              <a:avLst/>
              <a:gdLst/>
              <a:ahLst/>
              <a:cxnLst/>
              <a:rect r="r" b="b" t="t" l="l"/>
              <a:pathLst>
                <a:path h="1683812" w="10798356">
                  <a:moveTo>
                    <a:pt x="0" y="0"/>
                  </a:moveTo>
                  <a:lnTo>
                    <a:pt x="10798356" y="0"/>
                  </a:lnTo>
                  <a:lnTo>
                    <a:pt x="10798356" y="1683812"/>
                  </a:lnTo>
                  <a:lnTo>
                    <a:pt x="0" y="168381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74958" r="0" b="-74958"/>
              </a:stretch>
            </a:blipFill>
          </p:spPr>
        </p:sp>
        <p:sp>
          <p:nvSpPr>
            <p:cNvPr name="TextBox 23" id="23"/>
            <p:cNvSpPr txBox="true"/>
            <p:nvPr/>
          </p:nvSpPr>
          <p:spPr>
            <a:xfrm>
              <a:off x="0" y="-9525"/>
              <a:ext cx="10798353" cy="169334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6124"/>
                </a:lnSpc>
              </a:pPr>
              <a:r>
                <a:rPr lang="en-US" sz="5103" b="true">
                  <a:solidFill>
                    <a:srgbClr val="F6F1E8"/>
                  </a:solidFill>
                  <a:latin typeface="Aptos Bold"/>
                  <a:ea typeface="Aptos Bold"/>
                  <a:cs typeface="Aptos Bold"/>
                  <a:sym typeface="Aptos Bold"/>
                </a:rPr>
                <a:t>Everything that matters inside a fitness centre</a:t>
              </a:r>
            </a:p>
          </p:txBody>
        </p:sp>
      </p:grpSp>
      <p:grpSp>
        <p:nvGrpSpPr>
          <p:cNvPr name="Group 24" id="24"/>
          <p:cNvGrpSpPr/>
          <p:nvPr/>
        </p:nvGrpSpPr>
        <p:grpSpPr>
          <a:xfrm rot="0">
            <a:off x="1125588" y="3816029"/>
            <a:ext cx="8098765" cy="686333"/>
            <a:chOff x="0" y="0"/>
            <a:chExt cx="10798353" cy="915111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10798356" cy="915115"/>
            </a:xfrm>
            <a:custGeom>
              <a:avLst/>
              <a:gdLst/>
              <a:ahLst/>
              <a:cxnLst/>
              <a:rect r="r" b="b" t="t" l="l"/>
              <a:pathLst>
                <a:path h="915115" w="10798356">
                  <a:moveTo>
                    <a:pt x="0" y="0"/>
                  </a:moveTo>
                  <a:lnTo>
                    <a:pt x="10798356" y="0"/>
                  </a:lnTo>
                  <a:lnTo>
                    <a:pt x="10798356" y="915115"/>
                  </a:lnTo>
                  <a:lnTo>
                    <a:pt x="0" y="915115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79923" r="0" b="-179923"/>
              </a:stretch>
            </a:blipFill>
          </p:spPr>
        </p:sp>
        <p:sp>
          <p:nvSpPr>
            <p:cNvPr name="TextBox 26" id="26"/>
            <p:cNvSpPr txBox="true"/>
            <p:nvPr/>
          </p:nvSpPr>
          <p:spPr>
            <a:xfrm>
              <a:off x="0" y="0"/>
              <a:ext cx="10798353" cy="91511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431"/>
                </a:lnSpc>
              </a:pPr>
              <a:r>
                <a:rPr lang="en-US" sz="2026">
                  <a:solidFill>
                    <a:srgbClr val="C8C0B5"/>
                  </a:solidFill>
                  <a:latin typeface="Aptos"/>
                  <a:ea typeface="Aptos"/>
                  <a:cs typeface="Aptos"/>
                  <a:sym typeface="Aptos"/>
                </a:rPr>
                <a:t>VoiceFirst captures member issues, staff observations, safety risks and improvement ideas in one place.</a:t>
              </a:r>
            </a:p>
          </p:txBody>
        </p:sp>
      </p:grpSp>
      <p:grpSp>
        <p:nvGrpSpPr>
          <p:cNvPr name="Group 27" id="27"/>
          <p:cNvGrpSpPr/>
          <p:nvPr/>
        </p:nvGrpSpPr>
        <p:grpSpPr>
          <a:xfrm rot="0">
            <a:off x="1157240" y="5206622"/>
            <a:ext cx="4892050" cy="1460373"/>
            <a:chOff x="0" y="0"/>
            <a:chExt cx="6522733" cy="1947164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6522720" cy="1947164"/>
            </a:xfrm>
            <a:custGeom>
              <a:avLst/>
              <a:gdLst/>
              <a:ahLst/>
              <a:cxnLst/>
              <a:rect r="r" b="b" t="t" l="l"/>
              <a:pathLst>
                <a:path h="1947164" w="6522720">
                  <a:moveTo>
                    <a:pt x="0" y="222504"/>
                  </a:moveTo>
                  <a:cubicBezTo>
                    <a:pt x="0" y="99695"/>
                    <a:pt x="99695" y="0"/>
                    <a:pt x="222504" y="0"/>
                  </a:cubicBezTo>
                  <a:lnTo>
                    <a:pt x="6300216" y="0"/>
                  </a:lnTo>
                  <a:cubicBezTo>
                    <a:pt x="6423152" y="0"/>
                    <a:pt x="6522720" y="99695"/>
                    <a:pt x="6522720" y="222504"/>
                  </a:cubicBezTo>
                  <a:lnTo>
                    <a:pt x="6522720" y="1724660"/>
                  </a:lnTo>
                  <a:cubicBezTo>
                    <a:pt x="6522720" y="1847596"/>
                    <a:pt x="6423025" y="1947164"/>
                    <a:pt x="6300216" y="1947164"/>
                  </a:cubicBezTo>
                  <a:lnTo>
                    <a:pt x="222504" y="1947164"/>
                  </a:lnTo>
                  <a:cubicBezTo>
                    <a:pt x="99695" y="1947164"/>
                    <a:pt x="0" y="1847469"/>
                    <a:pt x="0" y="1724660"/>
                  </a:cubicBezTo>
                  <a:close/>
                </a:path>
              </a:pathLst>
            </a:custGeom>
            <a:solidFill>
              <a:srgbClr val="1B1C1F"/>
            </a:solidFill>
            <a:ln w="19065" cap="sq">
              <a:solidFill>
                <a:srgbClr val="2B2C2E"/>
              </a:solidFill>
              <a:prstDash val="solid"/>
              <a:miter/>
            </a:ln>
          </p:spPr>
        </p:sp>
      </p:grpSp>
      <p:grpSp>
        <p:nvGrpSpPr>
          <p:cNvPr name="Group 29" id="29"/>
          <p:cNvGrpSpPr/>
          <p:nvPr/>
        </p:nvGrpSpPr>
        <p:grpSpPr>
          <a:xfrm rot="0">
            <a:off x="1468755" y="5463235"/>
            <a:ext cx="549069" cy="480431"/>
            <a:chOff x="0" y="0"/>
            <a:chExt cx="732092" cy="640575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732092" cy="640580"/>
            </a:xfrm>
            <a:custGeom>
              <a:avLst/>
              <a:gdLst/>
              <a:ahLst/>
              <a:cxnLst/>
              <a:rect r="r" b="b" t="t" l="l"/>
              <a:pathLst>
                <a:path h="640580" w="732092">
                  <a:moveTo>
                    <a:pt x="0" y="0"/>
                  </a:moveTo>
                  <a:lnTo>
                    <a:pt x="732092" y="0"/>
                  </a:lnTo>
                  <a:lnTo>
                    <a:pt x="732092" y="640580"/>
                  </a:lnTo>
                  <a:lnTo>
                    <a:pt x="0" y="64058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62264" t="0" r="-62264" b="0"/>
              </a:stretch>
            </a:blipFill>
          </p:spPr>
        </p:sp>
        <p:sp>
          <p:nvSpPr>
            <p:cNvPr name="TextBox 31" id="31"/>
            <p:cNvSpPr txBox="true"/>
            <p:nvPr/>
          </p:nvSpPr>
          <p:spPr>
            <a:xfrm>
              <a:off x="0" y="0"/>
              <a:ext cx="732092" cy="6405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422"/>
                </a:lnSpc>
              </a:pPr>
              <a:r>
                <a:rPr lang="en-US" sz="2852">
                  <a:solidFill>
                    <a:srgbClr val="F2B634"/>
                  </a:solidFill>
                  <a:latin typeface="Aptos"/>
                  <a:ea typeface="Aptos"/>
                  <a:cs typeface="Aptos"/>
                  <a:sym typeface="Aptos"/>
                </a:rPr>
                <a:t>🏋️</a:t>
              </a:r>
            </a:p>
          </p:txBody>
        </p:sp>
      </p:grpSp>
      <p:grpSp>
        <p:nvGrpSpPr>
          <p:cNvPr name="Group 32" id="32"/>
          <p:cNvGrpSpPr/>
          <p:nvPr/>
        </p:nvGrpSpPr>
        <p:grpSpPr>
          <a:xfrm rot="0">
            <a:off x="2155098" y="5463235"/>
            <a:ext cx="3568951" cy="411804"/>
            <a:chOff x="0" y="0"/>
            <a:chExt cx="4758601" cy="549072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4758598" cy="549069"/>
            </a:xfrm>
            <a:custGeom>
              <a:avLst/>
              <a:gdLst/>
              <a:ahLst/>
              <a:cxnLst/>
              <a:rect r="r" b="b" t="t" l="l"/>
              <a:pathLst>
                <a:path h="549069" w="4758598">
                  <a:moveTo>
                    <a:pt x="0" y="0"/>
                  </a:moveTo>
                  <a:lnTo>
                    <a:pt x="4758598" y="0"/>
                  </a:lnTo>
                  <a:lnTo>
                    <a:pt x="4758598" y="549069"/>
                  </a:lnTo>
                  <a:lnTo>
                    <a:pt x="0" y="54906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18870" r="0" b="-118870"/>
              </a:stretch>
            </a:blipFill>
          </p:spPr>
        </p:sp>
        <p:sp>
          <p:nvSpPr>
            <p:cNvPr name="TextBox 34" id="34"/>
            <p:cNvSpPr txBox="true"/>
            <p:nvPr/>
          </p:nvSpPr>
          <p:spPr>
            <a:xfrm>
              <a:off x="0" y="-9525"/>
              <a:ext cx="4758601" cy="55859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521"/>
                </a:lnSpc>
              </a:pPr>
              <a:r>
                <a:rPr lang="en-US" sz="2101" b="true">
                  <a:solidFill>
                    <a:srgbClr val="F6F1E8"/>
                  </a:solidFill>
                  <a:latin typeface="Aptos Bold"/>
                  <a:ea typeface="Aptos Bold"/>
                  <a:cs typeface="Aptos Bold"/>
                  <a:sym typeface="Aptos Bold"/>
                </a:rPr>
                <a:t>Equipment</a:t>
              </a:r>
            </a:p>
          </p:txBody>
        </p:sp>
      </p:grpSp>
      <p:grpSp>
        <p:nvGrpSpPr>
          <p:cNvPr name="Group 35" id="35"/>
          <p:cNvGrpSpPr/>
          <p:nvPr/>
        </p:nvGrpSpPr>
        <p:grpSpPr>
          <a:xfrm rot="0">
            <a:off x="1509941" y="6067215"/>
            <a:ext cx="4186647" cy="599780"/>
            <a:chOff x="0" y="0"/>
            <a:chExt cx="5582196" cy="799706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5582201" cy="799711"/>
            </a:xfrm>
            <a:custGeom>
              <a:avLst/>
              <a:gdLst/>
              <a:ahLst/>
              <a:cxnLst/>
              <a:rect r="r" b="b" t="t" l="l"/>
              <a:pathLst>
                <a:path h="799711" w="5582201">
                  <a:moveTo>
                    <a:pt x="0" y="0"/>
                  </a:moveTo>
                  <a:lnTo>
                    <a:pt x="5582201" y="0"/>
                  </a:lnTo>
                  <a:lnTo>
                    <a:pt x="5582201" y="799711"/>
                  </a:lnTo>
                  <a:lnTo>
                    <a:pt x="0" y="79971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05114" r="0" b="-66906"/>
              </a:stretch>
            </a:blipFill>
          </p:spPr>
        </p:sp>
        <p:sp>
          <p:nvSpPr>
            <p:cNvPr name="TextBox 37" id="37"/>
            <p:cNvSpPr txBox="true"/>
            <p:nvPr/>
          </p:nvSpPr>
          <p:spPr>
            <a:xfrm>
              <a:off x="0" y="0"/>
              <a:ext cx="5582196" cy="799706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91"/>
                </a:lnSpc>
              </a:pPr>
              <a:r>
                <a:rPr lang="en-US" sz="1576">
                  <a:solidFill>
                    <a:srgbClr val="C8C0B5"/>
                  </a:solidFill>
                  <a:latin typeface="Aptos"/>
                  <a:ea typeface="Aptos"/>
                  <a:cs typeface="Aptos"/>
                  <a:sym typeface="Aptos"/>
                </a:rPr>
                <a:t>Broken treadmills, damaged benches, missing weights</a:t>
              </a:r>
            </a:p>
          </p:txBody>
        </p:sp>
      </p:grpSp>
      <p:grpSp>
        <p:nvGrpSpPr>
          <p:cNvPr name="Group 38" id="38"/>
          <p:cNvGrpSpPr/>
          <p:nvPr/>
        </p:nvGrpSpPr>
        <p:grpSpPr>
          <a:xfrm rot="0">
            <a:off x="6716563" y="5206622"/>
            <a:ext cx="4892050" cy="1460373"/>
            <a:chOff x="0" y="0"/>
            <a:chExt cx="6522733" cy="1947164"/>
          </a:xfrm>
        </p:grpSpPr>
        <p:sp>
          <p:nvSpPr>
            <p:cNvPr name="Freeform 39" id="39"/>
            <p:cNvSpPr/>
            <p:nvPr/>
          </p:nvSpPr>
          <p:spPr>
            <a:xfrm flipH="false" flipV="false" rot="0">
              <a:off x="0" y="0"/>
              <a:ext cx="6522720" cy="1947164"/>
            </a:xfrm>
            <a:custGeom>
              <a:avLst/>
              <a:gdLst/>
              <a:ahLst/>
              <a:cxnLst/>
              <a:rect r="r" b="b" t="t" l="l"/>
              <a:pathLst>
                <a:path h="1947164" w="6522720">
                  <a:moveTo>
                    <a:pt x="0" y="222504"/>
                  </a:moveTo>
                  <a:cubicBezTo>
                    <a:pt x="0" y="99695"/>
                    <a:pt x="99695" y="0"/>
                    <a:pt x="222504" y="0"/>
                  </a:cubicBezTo>
                  <a:lnTo>
                    <a:pt x="6300216" y="0"/>
                  </a:lnTo>
                  <a:cubicBezTo>
                    <a:pt x="6423152" y="0"/>
                    <a:pt x="6522720" y="99695"/>
                    <a:pt x="6522720" y="222504"/>
                  </a:cubicBezTo>
                  <a:lnTo>
                    <a:pt x="6522720" y="1724660"/>
                  </a:lnTo>
                  <a:cubicBezTo>
                    <a:pt x="6522720" y="1847596"/>
                    <a:pt x="6423025" y="1947164"/>
                    <a:pt x="6300216" y="1947164"/>
                  </a:cubicBezTo>
                  <a:lnTo>
                    <a:pt x="222504" y="1947164"/>
                  </a:lnTo>
                  <a:cubicBezTo>
                    <a:pt x="99695" y="1947164"/>
                    <a:pt x="0" y="1847469"/>
                    <a:pt x="0" y="1724660"/>
                  </a:cubicBezTo>
                  <a:close/>
                </a:path>
              </a:pathLst>
            </a:custGeom>
            <a:solidFill>
              <a:srgbClr val="1B1C1F"/>
            </a:solidFill>
            <a:ln w="19065" cap="sq">
              <a:solidFill>
                <a:srgbClr val="2B2C2E"/>
              </a:solidFill>
              <a:prstDash val="solid"/>
              <a:miter/>
            </a:ln>
          </p:spPr>
        </p:sp>
      </p:grpSp>
      <p:grpSp>
        <p:nvGrpSpPr>
          <p:cNvPr name="Group 40" id="40"/>
          <p:cNvGrpSpPr/>
          <p:nvPr/>
        </p:nvGrpSpPr>
        <p:grpSpPr>
          <a:xfrm rot="0">
            <a:off x="7028078" y="5463235"/>
            <a:ext cx="549069" cy="480431"/>
            <a:chOff x="0" y="0"/>
            <a:chExt cx="732092" cy="640575"/>
          </a:xfrm>
        </p:grpSpPr>
        <p:sp>
          <p:nvSpPr>
            <p:cNvPr name="Freeform 41" id="41"/>
            <p:cNvSpPr/>
            <p:nvPr/>
          </p:nvSpPr>
          <p:spPr>
            <a:xfrm flipH="false" flipV="false" rot="0">
              <a:off x="0" y="0"/>
              <a:ext cx="732092" cy="640580"/>
            </a:xfrm>
            <a:custGeom>
              <a:avLst/>
              <a:gdLst/>
              <a:ahLst/>
              <a:cxnLst/>
              <a:rect r="r" b="b" t="t" l="l"/>
              <a:pathLst>
                <a:path h="640580" w="732092">
                  <a:moveTo>
                    <a:pt x="0" y="0"/>
                  </a:moveTo>
                  <a:lnTo>
                    <a:pt x="732092" y="0"/>
                  </a:lnTo>
                  <a:lnTo>
                    <a:pt x="732092" y="640580"/>
                  </a:lnTo>
                  <a:lnTo>
                    <a:pt x="0" y="64058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62264" t="0" r="-62264" b="0"/>
              </a:stretch>
            </a:blipFill>
          </p:spPr>
        </p:sp>
        <p:sp>
          <p:nvSpPr>
            <p:cNvPr name="TextBox 42" id="42"/>
            <p:cNvSpPr txBox="true"/>
            <p:nvPr/>
          </p:nvSpPr>
          <p:spPr>
            <a:xfrm>
              <a:off x="0" y="0"/>
              <a:ext cx="732092" cy="6405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422"/>
                </a:lnSpc>
              </a:pPr>
              <a:r>
                <a:rPr lang="en-US" sz="2852">
                  <a:solidFill>
                    <a:srgbClr val="F2B634"/>
                  </a:solidFill>
                  <a:latin typeface="Aptos"/>
                  <a:ea typeface="Aptos"/>
                  <a:cs typeface="Aptos"/>
                  <a:sym typeface="Aptos"/>
                </a:rPr>
                <a:t>🧼</a:t>
              </a:r>
            </a:p>
          </p:txBody>
        </p:sp>
      </p:grpSp>
      <p:grpSp>
        <p:nvGrpSpPr>
          <p:cNvPr name="Group 43" id="43"/>
          <p:cNvGrpSpPr/>
          <p:nvPr/>
        </p:nvGrpSpPr>
        <p:grpSpPr>
          <a:xfrm rot="0">
            <a:off x="7714421" y="5463235"/>
            <a:ext cx="3568951" cy="411804"/>
            <a:chOff x="0" y="0"/>
            <a:chExt cx="4758601" cy="549072"/>
          </a:xfrm>
        </p:grpSpPr>
        <p:sp>
          <p:nvSpPr>
            <p:cNvPr name="Freeform 44" id="44"/>
            <p:cNvSpPr/>
            <p:nvPr/>
          </p:nvSpPr>
          <p:spPr>
            <a:xfrm flipH="false" flipV="false" rot="0">
              <a:off x="0" y="0"/>
              <a:ext cx="4758598" cy="549069"/>
            </a:xfrm>
            <a:custGeom>
              <a:avLst/>
              <a:gdLst/>
              <a:ahLst/>
              <a:cxnLst/>
              <a:rect r="r" b="b" t="t" l="l"/>
              <a:pathLst>
                <a:path h="549069" w="4758598">
                  <a:moveTo>
                    <a:pt x="0" y="0"/>
                  </a:moveTo>
                  <a:lnTo>
                    <a:pt x="4758598" y="0"/>
                  </a:lnTo>
                  <a:lnTo>
                    <a:pt x="4758598" y="549069"/>
                  </a:lnTo>
                  <a:lnTo>
                    <a:pt x="0" y="54906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18870" r="0" b="-118870"/>
              </a:stretch>
            </a:blipFill>
          </p:spPr>
        </p:sp>
        <p:sp>
          <p:nvSpPr>
            <p:cNvPr name="TextBox 45" id="45"/>
            <p:cNvSpPr txBox="true"/>
            <p:nvPr/>
          </p:nvSpPr>
          <p:spPr>
            <a:xfrm>
              <a:off x="0" y="-9525"/>
              <a:ext cx="4758601" cy="55859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521"/>
                </a:lnSpc>
              </a:pPr>
              <a:r>
                <a:rPr lang="en-US" sz="2101" b="true">
                  <a:solidFill>
                    <a:srgbClr val="F6F1E8"/>
                  </a:solidFill>
                  <a:latin typeface="Aptos Bold"/>
                  <a:ea typeface="Aptos Bold"/>
                  <a:cs typeface="Aptos Bold"/>
                  <a:sym typeface="Aptos Bold"/>
                </a:rPr>
                <a:t>Cleanliness</a:t>
              </a:r>
            </a:p>
          </p:txBody>
        </p:sp>
      </p:grpSp>
      <p:grpSp>
        <p:nvGrpSpPr>
          <p:cNvPr name="Group 46" id="46"/>
          <p:cNvGrpSpPr/>
          <p:nvPr/>
        </p:nvGrpSpPr>
        <p:grpSpPr>
          <a:xfrm rot="0">
            <a:off x="7069264" y="6067215"/>
            <a:ext cx="4186647" cy="370618"/>
            <a:chOff x="0" y="0"/>
            <a:chExt cx="5582196" cy="494157"/>
          </a:xfrm>
        </p:grpSpPr>
        <p:sp>
          <p:nvSpPr>
            <p:cNvPr name="Freeform 47" id="47"/>
            <p:cNvSpPr/>
            <p:nvPr/>
          </p:nvSpPr>
          <p:spPr>
            <a:xfrm flipH="false" flipV="false" rot="0">
              <a:off x="0" y="0"/>
              <a:ext cx="5582201" cy="494162"/>
            </a:xfrm>
            <a:custGeom>
              <a:avLst/>
              <a:gdLst/>
              <a:ahLst/>
              <a:cxnLst/>
              <a:rect r="r" b="b" t="t" l="l"/>
              <a:pathLst>
                <a:path h="494162" w="5582201">
                  <a:moveTo>
                    <a:pt x="0" y="0"/>
                  </a:moveTo>
                  <a:lnTo>
                    <a:pt x="5582201" y="0"/>
                  </a:lnTo>
                  <a:lnTo>
                    <a:pt x="5582201" y="494162"/>
                  </a:lnTo>
                  <a:lnTo>
                    <a:pt x="0" y="49416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70109" r="0" b="-170108"/>
              </a:stretch>
            </a:blipFill>
          </p:spPr>
        </p:sp>
        <p:sp>
          <p:nvSpPr>
            <p:cNvPr name="TextBox 48" id="48"/>
            <p:cNvSpPr txBox="true"/>
            <p:nvPr/>
          </p:nvSpPr>
          <p:spPr>
            <a:xfrm>
              <a:off x="0" y="0"/>
              <a:ext cx="5582196" cy="49415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91"/>
                </a:lnSpc>
              </a:pPr>
              <a:r>
                <a:rPr lang="en-US" sz="1576">
                  <a:solidFill>
                    <a:srgbClr val="C8C0B5"/>
                  </a:solidFill>
                  <a:latin typeface="Aptos"/>
                  <a:ea typeface="Aptos"/>
                  <a:cs typeface="Aptos"/>
                  <a:sym typeface="Aptos"/>
                </a:rPr>
                <a:t>Locker rooms, showers, wet floors, odour</a:t>
              </a:r>
            </a:p>
          </p:txBody>
        </p:sp>
      </p:grpSp>
      <p:grpSp>
        <p:nvGrpSpPr>
          <p:cNvPr name="Group 49" id="49"/>
          <p:cNvGrpSpPr/>
          <p:nvPr/>
        </p:nvGrpSpPr>
        <p:grpSpPr>
          <a:xfrm rot="0">
            <a:off x="12275887" y="5206622"/>
            <a:ext cx="4892050" cy="1460373"/>
            <a:chOff x="0" y="0"/>
            <a:chExt cx="6522733" cy="1947164"/>
          </a:xfrm>
        </p:grpSpPr>
        <p:sp>
          <p:nvSpPr>
            <p:cNvPr name="Freeform 50" id="50"/>
            <p:cNvSpPr/>
            <p:nvPr/>
          </p:nvSpPr>
          <p:spPr>
            <a:xfrm flipH="false" flipV="false" rot="0">
              <a:off x="0" y="0"/>
              <a:ext cx="6522720" cy="1947164"/>
            </a:xfrm>
            <a:custGeom>
              <a:avLst/>
              <a:gdLst/>
              <a:ahLst/>
              <a:cxnLst/>
              <a:rect r="r" b="b" t="t" l="l"/>
              <a:pathLst>
                <a:path h="1947164" w="6522720">
                  <a:moveTo>
                    <a:pt x="0" y="222504"/>
                  </a:moveTo>
                  <a:cubicBezTo>
                    <a:pt x="0" y="99695"/>
                    <a:pt x="99695" y="0"/>
                    <a:pt x="222504" y="0"/>
                  </a:cubicBezTo>
                  <a:lnTo>
                    <a:pt x="6300216" y="0"/>
                  </a:lnTo>
                  <a:cubicBezTo>
                    <a:pt x="6423152" y="0"/>
                    <a:pt x="6522720" y="99695"/>
                    <a:pt x="6522720" y="222504"/>
                  </a:cubicBezTo>
                  <a:lnTo>
                    <a:pt x="6522720" y="1724660"/>
                  </a:lnTo>
                  <a:cubicBezTo>
                    <a:pt x="6522720" y="1847596"/>
                    <a:pt x="6423025" y="1947164"/>
                    <a:pt x="6300216" y="1947164"/>
                  </a:cubicBezTo>
                  <a:lnTo>
                    <a:pt x="222504" y="1947164"/>
                  </a:lnTo>
                  <a:cubicBezTo>
                    <a:pt x="99695" y="1947164"/>
                    <a:pt x="0" y="1847469"/>
                    <a:pt x="0" y="1724660"/>
                  </a:cubicBezTo>
                  <a:close/>
                </a:path>
              </a:pathLst>
            </a:custGeom>
            <a:solidFill>
              <a:srgbClr val="1B1C1F"/>
            </a:solidFill>
            <a:ln w="19065" cap="sq">
              <a:solidFill>
                <a:srgbClr val="2B2C2E"/>
              </a:solidFill>
              <a:prstDash val="solid"/>
              <a:miter/>
            </a:ln>
          </p:spPr>
        </p:sp>
      </p:grpSp>
      <p:grpSp>
        <p:nvGrpSpPr>
          <p:cNvPr name="Group 51" id="51"/>
          <p:cNvGrpSpPr/>
          <p:nvPr/>
        </p:nvGrpSpPr>
        <p:grpSpPr>
          <a:xfrm rot="0">
            <a:off x="12587402" y="5463235"/>
            <a:ext cx="549069" cy="480431"/>
            <a:chOff x="0" y="0"/>
            <a:chExt cx="732092" cy="640575"/>
          </a:xfrm>
        </p:grpSpPr>
        <p:sp>
          <p:nvSpPr>
            <p:cNvPr name="Freeform 52" id="52"/>
            <p:cNvSpPr/>
            <p:nvPr/>
          </p:nvSpPr>
          <p:spPr>
            <a:xfrm flipH="false" flipV="false" rot="0">
              <a:off x="0" y="0"/>
              <a:ext cx="732092" cy="640580"/>
            </a:xfrm>
            <a:custGeom>
              <a:avLst/>
              <a:gdLst/>
              <a:ahLst/>
              <a:cxnLst/>
              <a:rect r="r" b="b" t="t" l="l"/>
              <a:pathLst>
                <a:path h="640580" w="732092">
                  <a:moveTo>
                    <a:pt x="0" y="0"/>
                  </a:moveTo>
                  <a:lnTo>
                    <a:pt x="732092" y="0"/>
                  </a:lnTo>
                  <a:lnTo>
                    <a:pt x="732092" y="640580"/>
                  </a:lnTo>
                  <a:lnTo>
                    <a:pt x="0" y="64058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62264" t="0" r="-62264" b="0"/>
              </a:stretch>
            </a:blipFill>
          </p:spPr>
        </p:sp>
        <p:sp>
          <p:nvSpPr>
            <p:cNvPr name="TextBox 53" id="53"/>
            <p:cNvSpPr txBox="true"/>
            <p:nvPr/>
          </p:nvSpPr>
          <p:spPr>
            <a:xfrm>
              <a:off x="0" y="0"/>
              <a:ext cx="732092" cy="6405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422"/>
                </a:lnSpc>
              </a:pPr>
              <a:r>
                <a:rPr lang="en-US" sz="2852">
                  <a:solidFill>
                    <a:srgbClr val="F2B634"/>
                  </a:solidFill>
                  <a:latin typeface="Aptos"/>
                  <a:ea typeface="Aptos"/>
                  <a:cs typeface="Aptos"/>
                  <a:sym typeface="Aptos"/>
                </a:rPr>
                <a:t>⭐</a:t>
              </a:r>
            </a:p>
          </p:txBody>
        </p:sp>
      </p:grpSp>
      <p:grpSp>
        <p:nvGrpSpPr>
          <p:cNvPr name="Group 54" id="54"/>
          <p:cNvGrpSpPr/>
          <p:nvPr/>
        </p:nvGrpSpPr>
        <p:grpSpPr>
          <a:xfrm rot="0">
            <a:off x="13273745" y="5463235"/>
            <a:ext cx="3568951" cy="411804"/>
            <a:chOff x="0" y="0"/>
            <a:chExt cx="4758601" cy="549072"/>
          </a:xfrm>
        </p:grpSpPr>
        <p:sp>
          <p:nvSpPr>
            <p:cNvPr name="Freeform 55" id="55"/>
            <p:cNvSpPr/>
            <p:nvPr/>
          </p:nvSpPr>
          <p:spPr>
            <a:xfrm flipH="false" flipV="false" rot="0">
              <a:off x="0" y="0"/>
              <a:ext cx="4758598" cy="549069"/>
            </a:xfrm>
            <a:custGeom>
              <a:avLst/>
              <a:gdLst/>
              <a:ahLst/>
              <a:cxnLst/>
              <a:rect r="r" b="b" t="t" l="l"/>
              <a:pathLst>
                <a:path h="549069" w="4758598">
                  <a:moveTo>
                    <a:pt x="0" y="0"/>
                  </a:moveTo>
                  <a:lnTo>
                    <a:pt x="4758598" y="0"/>
                  </a:lnTo>
                  <a:lnTo>
                    <a:pt x="4758598" y="549069"/>
                  </a:lnTo>
                  <a:lnTo>
                    <a:pt x="0" y="54906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18870" r="0" b="-118870"/>
              </a:stretch>
            </a:blipFill>
          </p:spPr>
        </p:sp>
        <p:sp>
          <p:nvSpPr>
            <p:cNvPr name="TextBox 56" id="56"/>
            <p:cNvSpPr txBox="true"/>
            <p:nvPr/>
          </p:nvSpPr>
          <p:spPr>
            <a:xfrm>
              <a:off x="0" y="-9525"/>
              <a:ext cx="4758601" cy="55859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521"/>
                </a:lnSpc>
              </a:pPr>
              <a:r>
                <a:rPr lang="en-US" sz="2101" b="true">
                  <a:solidFill>
                    <a:srgbClr val="F6F1E8"/>
                  </a:solidFill>
                  <a:latin typeface="Aptos Bold"/>
                  <a:ea typeface="Aptos Bold"/>
                  <a:cs typeface="Aptos Bold"/>
                  <a:sym typeface="Aptos Bold"/>
                </a:rPr>
                <a:t>Member Experience</a:t>
              </a:r>
            </a:p>
          </p:txBody>
        </p:sp>
      </p:grpSp>
      <p:grpSp>
        <p:nvGrpSpPr>
          <p:cNvPr name="Group 57" id="57"/>
          <p:cNvGrpSpPr/>
          <p:nvPr/>
        </p:nvGrpSpPr>
        <p:grpSpPr>
          <a:xfrm rot="0">
            <a:off x="12628588" y="6085708"/>
            <a:ext cx="4186647" cy="562794"/>
            <a:chOff x="0" y="0"/>
            <a:chExt cx="5582196" cy="750392"/>
          </a:xfrm>
        </p:grpSpPr>
        <p:sp>
          <p:nvSpPr>
            <p:cNvPr name="Freeform 58" id="58"/>
            <p:cNvSpPr/>
            <p:nvPr/>
          </p:nvSpPr>
          <p:spPr>
            <a:xfrm flipH="false" flipV="false" rot="0">
              <a:off x="0" y="0"/>
              <a:ext cx="5582201" cy="750397"/>
            </a:xfrm>
            <a:custGeom>
              <a:avLst/>
              <a:gdLst/>
              <a:ahLst/>
              <a:cxnLst/>
              <a:rect r="r" b="b" t="t" l="l"/>
              <a:pathLst>
                <a:path h="750397" w="5582201">
                  <a:moveTo>
                    <a:pt x="0" y="0"/>
                  </a:moveTo>
                  <a:lnTo>
                    <a:pt x="5582201" y="0"/>
                  </a:lnTo>
                  <a:lnTo>
                    <a:pt x="5582201" y="750397"/>
                  </a:lnTo>
                  <a:lnTo>
                    <a:pt x="0" y="75039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12022" r="0" b="-77875"/>
              </a:stretch>
            </a:blipFill>
          </p:spPr>
        </p:sp>
        <p:sp>
          <p:nvSpPr>
            <p:cNvPr name="TextBox 59" id="59"/>
            <p:cNvSpPr txBox="true"/>
            <p:nvPr/>
          </p:nvSpPr>
          <p:spPr>
            <a:xfrm>
              <a:off x="0" y="0"/>
              <a:ext cx="5582196" cy="75039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91"/>
                </a:lnSpc>
              </a:pPr>
              <a:r>
                <a:rPr lang="en-US" sz="1576">
                  <a:solidFill>
                    <a:srgbClr val="C8C0B5"/>
                  </a:solidFill>
                  <a:latin typeface="Aptos"/>
                  <a:ea typeface="Aptos"/>
                  <a:cs typeface="Aptos"/>
                  <a:sym typeface="Aptos"/>
                </a:rPr>
                <a:t>Billing confusion, trainer feedback, access issues</a:t>
              </a:r>
            </a:p>
          </p:txBody>
        </p:sp>
      </p:grpSp>
      <p:grpSp>
        <p:nvGrpSpPr>
          <p:cNvPr name="Group 60" id="60"/>
          <p:cNvGrpSpPr/>
          <p:nvPr/>
        </p:nvGrpSpPr>
        <p:grpSpPr>
          <a:xfrm rot="0">
            <a:off x="1157240" y="6991093"/>
            <a:ext cx="4892050" cy="1460373"/>
            <a:chOff x="0" y="0"/>
            <a:chExt cx="6522733" cy="1947164"/>
          </a:xfrm>
        </p:grpSpPr>
        <p:sp>
          <p:nvSpPr>
            <p:cNvPr name="Freeform 61" id="61"/>
            <p:cNvSpPr/>
            <p:nvPr/>
          </p:nvSpPr>
          <p:spPr>
            <a:xfrm flipH="false" flipV="false" rot="0">
              <a:off x="0" y="0"/>
              <a:ext cx="6522720" cy="1947164"/>
            </a:xfrm>
            <a:custGeom>
              <a:avLst/>
              <a:gdLst/>
              <a:ahLst/>
              <a:cxnLst/>
              <a:rect r="r" b="b" t="t" l="l"/>
              <a:pathLst>
                <a:path h="1947164" w="6522720">
                  <a:moveTo>
                    <a:pt x="0" y="222504"/>
                  </a:moveTo>
                  <a:cubicBezTo>
                    <a:pt x="0" y="99695"/>
                    <a:pt x="99695" y="0"/>
                    <a:pt x="222504" y="0"/>
                  </a:cubicBezTo>
                  <a:lnTo>
                    <a:pt x="6300216" y="0"/>
                  </a:lnTo>
                  <a:cubicBezTo>
                    <a:pt x="6423152" y="0"/>
                    <a:pt x="6522720" y="99695"/>
                    <a:pt x="6522720" y="222504"/>
                  </a:cubicBezTo>
                  <a:lnTo>
                    <a:pt x="6522720" y="1724660"/>
                  </a:lnTo>
                  <a:cubicBezTo>
                    <a:pt x="6522720" y="1847596"/>
                    <a:pt x="6423025" y="1947164"/>
                    <a:pt x="6300216" y="1947164"/>
                  </a:cubicBezTo>
                  <a:lnTo>
                    <a:pt x="222504" y="1947164"/>
                  </a:lnTo>
                  <a:cubicBezTo>
                    <a:pt x="99695" y="1947164"/>
                    <a:pt x="0" y="1847469"/>
                    <a:pt x="0" y="1724660"/>
                  </a:cubicBezTo>
                  <a:close/>
                </a:path>
              </a:pathLst>
            </a:custGeom>
            <a:solidFill>
              <a:srgbClr val="1B1C1F"/>
            </a:solidFill>
            <a:ln w="19065" cap="sq">
              <a:solidFill>
                <a:srgbClr val="2B2C2E"/>
              </a:solidFill>
              <a:prstDash val="solid"/>
              <a:miter/>
            </a:ln>
          </p:spPr>
        </p:sp>
      </p:grpSp>
      <p:grpSp>
        <p:nvGrpSpPr>
          <p:cNvPr name="Group 62" id="62"/>
          <p:cNvGrpSpPr/>
          <p:nvPr/>
        </p:nvGrpSpPr>
        <p:grpSpPr>
          <a:xfrm rot="0">
            <a:off x="1468755" y="7247706"/>
            <a:ext cx="549069" cy="480431"/>
            <a:chOff x="0" y="0"/>
            <a:chExt cx="732092" cy="640575"/>
          </a:xfrm>
        </p:grpSpPr>
        <p:sp>
          <p:nvSpPr>
            <p:cNvPr name="Freeform 63" id="63"/>
            <p:cNvSpPr/>
            <p:nvPr/>
          </p:nvSpPr>
          <p:spPr>
            <a:xfrm flipH="false" flipV="false" rot="0">
              <a:off x="0" y="0"/>
              <a:ext cx="732092" cy="640580"/>
            </a:xfrm>
            <a:custGeom>
              <a:avLst/>
              <a:gdLst/>
              <a:ahLst/>
              <a:cxnLst/>
              <a:rect r="r" b="b" t="t" l="l"/>
              <a:pathLst>
                <a:path h="640580" w="732092">
                  <a:moveTo>
                    <a:pt x="0" y="0"/>
                  </a:moveTo>
                  <a:lnTo>
                    <a:pt x="732092" y="0"/>
                  </a:lnTo>
                  <a:lnTo>
                    <a:pt x="732092" y="640580"/>
                  </a:lnTo>
                  <a:lnTo>
                    <a:pt x="0" y="64058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62264" t="0" r="-62264" b="0"/>
              </a:stretch>
            </a:blipFill>
          </p:spPr>
        </p:sp>
        <p:sp>
          <p:nvSpPr>
            <p:cNvPr name="TextBox 64" id="64"/>
            <p:cNvSpPr txBox="true"/>
            <p:nvPr/>
          </p:nvSpPr>
          <p:spPr>
            <a:xfrm>
              <a:off x="0" y="0"/>
              <a:ext cx="732092" cy="6405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422"/>
                </a:lnSpc>
              </a:pPr>
              <a:r>
                <a:rPr lang="en-US" sz="2852">
                  <a:solidFill>
                    <a:srgbClr val="F2B634"/>
                  </a:solidFill>
                  <a:latin typeface="Aptos"/>
                  <a:ea typeface="Aptos"/>
                  <a:cs typeface="Aptos"/>
                  <a:sym typeface="Aptos"/>
                </a:rPr>
                <a:t>🛡️</a:t>
              </a:r>
            </a:p>
          </p:txBody>
        </p:sp>
      </p:grpSp>
      <p:grpSp>
        <p:nvGrpSpPr>
          <p:cNvPr name="Group 65" id="65"/>
          <p:cNvGrpSpPr/>
          <p:nvPr/>
        </p:nvGrpSpPr>
        <p:grpSpPr>
          <a:xfrm rot="0">
            <a:off x="2155098" y="7247706"/>
            <a:ext cx="3568951" cy="411804"/>
            <a:chOff x="0" y="0"/>
            <a:chExt cx="4758601" cy="549072"/>
          </a:xfrm>
        </p:grpSpPr>
        <p:sp>
          <p:nvSpPr>
            <p:cNvPr name="Freeform 66" id="66"/>
            <p:cNvSpPr/>
            <p:nvPr/>
          </p:nvSpPr>
          <p:spPr>
            <a:xfrm flipH="false" flipV="false" rot="0">
              <a:off x="0" y="0"/>
              <a:ext cx="4758598" cy="549069"/>
            </a:xfrm>
            <a:custGeom>
              <a:avLst/>
              <a:gdLst/>
              <a:ahLst/>
              <a:cxnLst/>
              <a:rect r="r" b="b" t="t" l="l"/>
              <a:pathLst>
                <a:path h="549069" w="4758598">
                  <a:moveTo>
                    <a:pt x="0" y="0"/>
                  </a:moveTo>
                  <a:lnTo>
                    <a:pt x="4758598" y="0"/>
                  </a:lnTo>
                  <a:lnTo>
                    <a:pt x="4758598" y="549069"/>
                  </a:lnTo>
                  <a:lnTo>
                    <a:pt x="0" y="54906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18870" r="0" b="-118870"/>
              </a:stretch>
            </a:blipFill>
          </p:spPr>
        </p:sp>
        <p:sp>
          <p:nvSpPr>
            <p:cNvPr name="TextBox 67" id="67"/>
            <p:cNvSpPr txBox="true"/>
            <p:nvPr/>
          </p:nvSpPr>
          <p:spPr>
            <a:xfrm>
              <a:off x="0" y="-9525"/>
              <a:ext cx="4758601" cy="55859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521"/>
                </a:lnSpc>
              </a:pPr>
              <a:r>
                <a:rPr lang="en-US" sz="2101" b="true">
                  <a:solidFill>
                    <a:srgbClr val="F6F1E8"/>
                  </a:solidFill>
                  <a:latin typeface="Aptos Bold"/>
                  <a:ea typeface="Aptos Bold"/>
                  <a:cs typeface="Aptos Bold"/>
                  <a:sym typeface="Aptos Bold"/>
                </a:rPr>
                <a:t>Safety &amp; Risk</a:t>
              </a:r>
            </a:p>
          </p:txBody>
        </p:sp>
      </p:grpSp>
      <p:grpSp>
        <p:nvGrpSpPr>
          <p:cNvPr name="Group 68" id="68"/>
          <p:cNvGrpSpPr/>
          <p:nvPr/>
        </p:nvGrpSpPr>
        <p:grpSpPr>
          <a:xfrm rot="0">
            <a:off x="1509941" y="7851686"/>
            <a:ext cx="4186647" cy="370618"/>
            <a:chOff x="0" y="0"/>
            <a:chExt cx="5582196" cy="494157"/>
          </a:xfrm>
        </p:grpSpPr>
        <p:sp>
          <p:nvSpPr>
            <p:cNvPr name="Freeform 69" id="69"/>
            <p:cNvSpPr/>
            <p:nvPr/>
          </p:nvSpPr>
          <p:spPr>
            <a:xfrm flipH="false" flipV="false" rot="0">
              <a:off x="0" y="0"/>
              <a:ext cx="5582201" cy="494162"/>
            </a:xfrm>
            <a:custGeom>
              <a:avLst/>
              <a:gdLst/>
              <a:ahLst/>
              <a:cxnLst/>
              <a:rect r="r" b="b" t="t" l="l"/>
              <a:pathLst>
                <a:path h="494162" w="5582201">
                  <a:moveTo>
                    <a:pt x="0" y="0"/>
                  </a:moveTo>
                  <a:lnTo>
                    <a:pt x="5582201" y="0"/>
                  </a:lnTo>
                  <a:lnTo>
                    <a:pt x="5582201" y="494162"/>
                  </a:lnTo>
                  <a:lnTo>
                    <a:pt x="0" y="49416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70109" r="0" b="-170108"/>
              </a:stretch>
            </a:blipFill>
          </p:spPr>
        </p:sp>
        <p:sp>
          <p:nvSpPr>
            <p:cNvPr name="TextBox 70" id="70"/>
            <p:cNvSpPr txBox="true"/>
            <p:nvPr/>
          </p:nvSpPr>
          <p:spPr>
            <a:xfrm>
              <a:off x="0" y="0"/>
              <a:ext cx="5582196" cy="49415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91"/>
                </a:lnSpc>
              </a:pPr>
              <a:r>
                <a:rPr lang="en-US" sz="1576">
                  <a:solidFill>
                    <a:srgbClr val="C8C0B5"/>
                  </a:solidFill>
                  <a:latin typeface="Aptos"/>
                  <a:ea typeface="Aptos"/>
                  <a:cs typeface="Aptos"/>
                  <a:sym typeface="Aptos"/>
                </a:rPr>
                <a:t>Slippery floors, unsafe equipment, blocked exits</a:t>
              </a:r>
            </a:p>
          </p:txBody>
        </p:sp>
      </p:grpSp>
      <p:grpSp>
        <p:nvGrpSpPr>
          <p:cNvPr name="Group 71" id="71"/>
          <p:cNvGrpSpPr/>
          <p:nvPr/>
        </p:nvGrpSpPr>
        <p:grpSpPr>
          <a:xfrm rot="0">
            <a:off x="6716563" y="6991093"/>
            <a:ext cx="4892050" cy="1460373"/>
            <a:chOff x="0" y="0"/>
            <a:chExt cx="6522733" cy="1947164"/>
          </a:xfrm>
        </p:grpSpPr>
        <p:sp>
          <p:nvSpPr>
            <p:cNvPr name="Freeform 72" id="72"/>
            <p:cNvSpPr/>
            <p:nvPr/>
          </p:nvSpPr>
          <p:spPr>
            <a:xfrm flipH="false" flipV="false" rot="0">
              <a:off x="0" y="0"/>
              <a:ext cx="6522720" cy="1947164"/>
            </a:xfrm>
            <a:custGeom>
              <a:avLst/>
              <a:gdLst/>
              <a:ahLst/>
              <a:cxnLst/>
              <a:rect r="r" b="b" t="t" l="l"/>
              <a:pathLst>
                <a:path h="1947164" w="6522720">
                  <a:moveTo>
                    <a:pt x="0" y="222504"/>
                  </a:moveTo>
                  <a:cubicBezTo>
                    <a:pt x="0" y="99695"/>
                    <a:pt x="99695" y="0"/>
                    <a:pt x="222504" y="0"/>
                  </a:cubicBezTo>
                  <a:lnTo>
                    <a:pt x="6300216" y="0"/>
                  </a:lnTo>
                  <a:cubicBezTo>
                    <a:pt x="6423152" y="0"/>
                    <a:pt x="6522720" y="99695"/>
                    <a:pt x="6522720" y="222504"/>
                  </a:cubicBezTo>
                  <a:lnTo>
                    <a:pt x="6522720" y="1724660"/>
                  </a:lnTo>
                  <a:cubicBezTo>
                    <a:pt x="6522720" y="1847596"/>
                    <a:pt x="6423025" y="1947164"/>
                    <a:pt x="6300216" y="1947164"/>
                  </a:cubicBezTo>
                  <a:lnTo>
                    <a:pt x="222504" y="1947164"/>
                  </a:lnTo>
                  <a:cubicBezTo>
                    <a:pt x="99695" y="1947164"/>
                    <a:pt x="0" y="1847469"/>
                    <a:pt x="0" y="1724660"/>
                  </a:cubicBezTo>
                  <a:close/>
                </a:path>
              </a:pathLst>
            </a:custGeom>
            <a:solidFill>
              <a:srgbClr val="1B1C1F"/>
            </a:solidFill>
            <a:ln w="19065" cap="sq">
              <a:solidFill>
                <a:srgbClr val="2B2C2E"/>
              </a:solidFill>
              <a:prstDash val="solid"/>
              <a:miter/>
            </a:ln>
          </p:spPr>
        </p:sp>
      </p:grpSp>
      <p:grpSp>
        <p:nvGrpSpPr>
          <p:cNvPr name="Group 73" id="73"/>
          <p:cNvGrpSpPr/>
          <p:nvPr/>
        </p:nvGrpSpPr>
        <p:grpSpPr>
          <a:xfrm rot="0">
            <a:off x="7028078" y="7247706"/>
            <a:ext cx="549069" cy="480431"/>
            <a:chOff x="0" y="0"/>
            <a:chExt cx="732092" cy="640575"/>
          </a:xfrm>
        </p:grpSpPr>
        <p:sp>
          <p:nvSpPr>
            <p:cNvPr name="Freeform 74" id="74"/>
            <p:cNvSpPr/>
            <p:nvPr/>
          </p:nvSpPr>
          <p:spPr>
            <a:xfrm flipH="false" flipV="false" rot="0">
              <a:off x="0" y="0"/>
              <a:ext cx="732092" cy="640580"/>
            </a:xfrm>
            <a:custGeom>
              <a:avLst/>
              <a:gdLst/>
              <a:ahLst/>
              <a:cxnLst/>
              <a:rect r="r" b="b" t="t" l="l"/>
              <a:pathLst>
                <a:path h="640580" w="732092">
                  <a:moveTo>
                    <a:pt x="0" y="0"/>
                  </a:moveTo>
                  <a:lnTo>
                    <a:pt x="732092" y="0"/>
                  </a:lnTo>
                  <a:lnTo>
                    <a:pt x="732092" y="640580"/>
                  </a:lnTo>
                  <a:lnTo>
                    <a:pt x="0" y="64058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62264" t="0" r="-62264" b="0"/>
              </a:stretch>
            </a:blipFill>
          </p:spPr>
        </p:sp>
        <p:sp>
          <p:nvSpPr>
            <p:cNvPr name="TextBox 75" id="75"/>
            <p:cNvSpPr txBox="true"/>
            <p:nvPr/>
          </p:nvSpPr>
          <p:spPr>
            <a:xfrm>
              <a:off x="0" y="0"/>
              <a:ext cx="732092" cy="6405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422"/>
                </a:lnSpc>
              </a:pPr>
              <a:r>
                <a:rPr lang="en-US" sz="2852">
                  <a:solidFill>
                    <a:srgbClr val="F2B634"/>
                  </a:solidFill>
                  <a:latin typeface="Aptos"/>
                  <a:ea typeface="Aptos"/>
                  <a:cs typeface="Aptos"/>
                  <a:sym typeface="Aptos"/>
                </a:rPr>
                <a:t>⚙️</a:t>
              </a:r>
            </a:p>
          </p:txBody>
        </p:sp>
      </p:grpSp>
      <p:grpSp>
        <p:nvGrpSpPr>
          <p:cNvPr name="Group 76" id="76"/>
          <p:cNvGrpSpPr/>
          <p:nvPr/>
        </p:nvGrpSpPr>
        <p:grpSpPr>
          <a:xfrm rot="0">
            <a:off x="7714421" y="7247706"/>
            <a:ext cx="3568951" cy="411804"/>
            <a:chOff x="0" y="0"/>
            <a:chExt cx="4758601" cy="549072"/>
          </a:xfrm>
        </p:grpSpPr>
        <p:sp>
          <p:nvSpPr>
            <p:cNvPr name="Freeform 77" id="77"/>
            <p:cNvSpPr/>
            <p:nvPr/>
          </p:nvSpPr>
          <p:spPr>
            <a:xfrm flipH="false" flipV="false" rot="0">
              <a:off x="0" y="0"/>
              <a:ext cx="4758598" cy="549069"/>
            </a:xfrm>
            <a:custGeom>
              <a:avLst/>
              <a:gdLst/>
              <a:ahLst/>
              <a:cxnLst/>
              <a:rect r="r" b="b" t="t" l="l"/>
              <a:pathLst>
                <a:path h="549069" w="4758598">
                  <a:moveTo>
                    <a:pt x="0" y="0"/>
                  </a:moveTo>
                  <a:lnTo>
                    <a:pt x="4758598" y="0"/>
                  </a:lnTo>
                  <a:lnTo>
                    <a:pt x="4758598" y="549069"/>
                  </a:lnTo>
                  <a:lnTo>
                    <a:pt x="0" y="54906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18870" r="0" b="-118870"/>
              </a:stretch>
            </a:blipFill>
          </p:spPr>
        </p:sp>
        <p:sp>
          <p:nvSpPr>
            <p:cNvPr name="TextBox 78" id="78"/>
            <p:cNvSpPr txBox="true"/>
            <p:nvPr/>
          </p:nvSpPr>
          <p:spPr>
            <a:xfrm>
              <a:off x="0" y="-9525"/>
              <a:ext cx="4758601" cy="55859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521"/>
                </a:lnSpc>
              </a:pPr>
              <a:r>
                <a:rPr lang="en-US" sz="2101" b="true">
                  <a:solidFill>
                    <a:srgbClr val="F6F1E8"/>
                  </a:solidFill>
                  <a:latin typeface="Aptos Bold"/>
                  <a:ea typeface="Aptos Bold"/>
                  <a:cs typeface="Aptos Bold"/>
                  <a:sym typeface="Aptos Bold"/>
                </a:rPr>
                <a:t>Staff &amp; Process</a:t>
              </a:r>
            </a:p>
          </p:txBody>
        </p:sp>
      </p:grpSp>
      <p:grpSp>
        <p:nvGrpSpPr>
          <p:cNvPr name="Group 79" id="79"/>
          <p:cNvGrpSpPr/>
          <p:nvPr/>
        </p:nvGrpSpPr>
        <p:grpSpPr>
          <a:xfrm rot="0">
            <a:off x="7069264" y="7851686"/>
            <a:ext cx="4186647" cy="370618"/>
            <a:chOff x="0" y="0"/>
            <a:chExt cx="5582196" cy="494157"/>
          </a:xfrm>
        </p:grpSpPr>
        <p:sp>
          <p:nvSpPr>
            <p:cNvPr name="Freeform 80" id="80"/>
            <p:cNvSpPr/>
            <p:nvPr/>
          </p:nvSpPr>
          <p:spPr>
            <a:xfrm flipH="false" flipV="false" rot="0">
              <a:off x="0" y="0"/>
              <a:ext cx="5582201" cy="494162"/>
            </a:xfrm>
            <a:custGeom>
              <a:avLst/>
              <a:gdLst/>
              <a:ahLst/>
              <a:cxnLst/>
              <a:rect r="r" b="b" t="t" l="l"/>
              <a:pathLst>
                <a:path h="494162" w="5582201">
                  <a:moveTo>
                    <a:pt x="0" y="0"/>
                  </a:moveTo>
                  <a:lnTo>
                    <a:pt x="5582201" y="0"/>
                  </a:lnTo>
                  <a:lnTo>
                    <a:pt x="5582201" y="494162"/>
                  </a:lnTo>
                  <a:lnTo>
                    <a:pt x="0" y="49416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70109" r="0" b="-170108"/>
              </a:stretch>
            </a:blipFill>
          </p:spPr>
        </p:sp>
        <p:sp>
          <p:nvSpPr>
            <p:cNvPr name="TextBox 81" id="81"/>
            <p:cNvSpPr txBox="true"/>
            <p:nvPr/>
          </p:nvSpPr>
          <p:spPr>
            <a:xfrm>
              <a:off x="0" y="0"/>
              <a:ext cx="5582196" cy="49415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91"/>
                </a:lnSpc>
              </a:pPr>
              <a:r>
                <a:rPr lang="en-US" sz="1576">
                  <a:solidFill>
                    <a:srgbClr val="C8C0B5"/>
                  </a:solidFill>
                  <a:latin typeface="Aptos"/>
                  <a:ea typeface="Aptos"/>
                  <a:cs typeface="Aptos"/>
                  <a:sym typeface="Aptos"/>
                </a:rPr>
                <a:t>Shift delays, training gaps, ownership issues</a:t>
              </a:r>
            </a:p>
          </p:txBody>
        </p:sp>
      </p:grpSp>
      <p:grpSp>
        <p:nvGrpSpPr>
          <p:cNvPr name="Group 82" id="82"/>
          <p:cNvGrpSpPr/>
          <p:nvPr/>
        </p:nvGrpSpPr>
        <p:grpSpPr>
          <a:xfrm rot="0">
            <a:off x="12275887" y="6991093"/>
            <a:ext cx="4892050" cy="1460373"/>
            <a:chOff x="0" y="0"/>
            <a:chExt cx="6522733" cy="1947164"/>
          </a:xfrm>
        </p:grpSpPr>
        <p:sp>
          <p:nvSpPr>
            <p:cNvPr name="Freeform 83" id="83"/>
            <p:cNvSpPr/>
            <p:nvPr/>
          </p:nvSpPr>
          <p:spPr>
            <a:xfrm flipH="false" flipV="false" rot="0">
              <a:off x="0" y="0"/>
              <a:ext cx="6522720" cy="1947164"/>
            </a:xfrm>
            <a:custGeom>
              <a:avLst/>
              <a:gdLst/>
              <a:ahLst/>
              <a:cxnLst/>
              <a:rect r="r" b="b" t="t" l="l"/>
              <a:pathLst>
                <a:path h="1947164" w="6522720">
                  <a:moveTo>
                    <a:pt x="0" y="222504"/>
                  </a:moveTo>
                  <a:cubicBezTo>
                    <a:pt x="0" y="99695"/>
                    <a:pt x="99695" y="0"/>
                    <a:pt x="222504" y="0"/>
                  </a:cubicBezTo>
                  <a:lnTo>
                    <a:pt x="6300216" y="0"/>
                  </a:lnTo>
                  <a:cubicBezTo>
                    <a:pt x="6423152" y="0"/>
                    <a:pt x="6522720" y="99695"/>
                    <a:pt x="6522720" y="222504"/>
                  </a:cubicBezTo>
                  <a:lnTo>
                    <a:pt x="6522720" y="1724660"/>
                  </a:lnTo>
                  <a:cubicBezTo>
                    <a:pt x="6522720" y="1847596"/>
                    <a:pt x="6423025" y="1947164"/>
                    <a:pt x="6300216" y="1947164"/>
                  </a:cubicBezTo>
                  <a:lnTo>
                    <a:pt x="222504" y="1947164"/>
                  </a:lnTo>
                  <a:cubicBezTo>
                    <a:pt x="99695" y="1947164"/>
                    <a:pt x="0" y="1847469"/>
                    <a:pt x="0" y="1724660"/>
                  </a:cubicBezTo>
                  <a:close/>
                </a:path>
              </a:pathLst>
            </a:custGeom>
            <a:solidFill>
              <a:srgbClr val="1B1C1F"/>
            </a:solidFill>
            <a:ln w="19065" cap="sq">
              <a:solidFill>
                <a:srgbClr val="2B2C2E"/>
              </a:solidFill>
              <a:prstDash val="solid"/>
              <a:miter/>
            </a:ln>
          </p:spPr>
        </p:sp>
      </p:grpSp>
      <p:grpSp>
        <p:nvGrpSpPr>
          <p:cNvPr name="Group 84" id="84"/>
          <p:cNvGrpSpPr/>
          <p:nvPr/>
        </p:nvGrpSpPr>
        <p:grpSpPr>
          <a:xfrm rot="0">
            <a:off x="12587402" y="7247706"/>
            <a:ext cx="549069" cy="480431"/>
            <a:chOff x="0" y="0"/>
            <a:chExt cx="732092" cy="640575"/>
          </a:xfrm>
        </p:grpSpPr>
        <p:sp>
          <p:nvSpPr>
            <p:cNvPr name="Freeform 85" id="85"/>
            <p:cNvSpPr/>
            <p:nvPr/>
          </p:nvSpPr>
          <p:spPr>
            <a:xfrm flipH="false" flipV="false" rot="0">
              <a:off x="0" y="0"/>
              <a:ext cx="732092" cy="640580"/>
            </a:xfrm>
            <a:custGeom>
              <a:avLst/>
              <a:gdLst/>
              <a:ahLst/>
              <a:cxnLst/>
              <a:rect r="r" b="b" t="t" l="l"/>
              <a:pathLst>
                <a:path h="640580" w="732092">
                  <a:moveTo>
                    <a:pt x="0" y="0"/>
                  </a:moveTo>
                  <a:lnTo>
                    <a:pt x="732092" y="0"/>
                  </a:lnTo>
                  <a:lnTo>
                    <a:pt x="732092" y="640580"/>
                  </a:lnTo>
                  <a:lnTo>
                    <a:pt x="0" y="64058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62264" t="0" r="-62264" b="0"/>
              </a:stretch>
            </a:blipFill>
          </p:spPr>
        </p:sp>
        <p:sp>
          <p:nvSpPr>
            <p:cNvPr name="TextBox 86" id="86"/>
            <p:cNvSpPr txBox="true"/>
            <p:nvPr/>
          </p:nvSpPr>
          <p:spPr>
            <a:xfrm>
              <a:off x="0" y="0"/>
              <a:ext cx="732092" cy="6405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422"/>
                </a:lnSpc>
              </a:pPr>
              <a:r>
                <a:rPr lang="en-US" sz="2852">
                  <a:solidFill>
                    <a:srgbClr val="F2B634"/>
                  </a:solidFill>
                  <a:latin typeface="Aptos"/>
                  <a:ea typeface="Aptos"/>
                  <a:cs typeface="Aptos"/>
                  <a:sym typeface="Aptos"/>
                </a:rPr>
                <a:t>💡</a:t>
              </a:r>
            </a:p>
          </p:txBody>
        </p:sp>
      </p:grpSp>
      <p:grpSp>
        <p:nvGrpSpPr>
          <p:cNvPr name="Group 87" id="87"/>
          <p:cNvGrpSpPr/>
          <p:nvPr/>
        </p:nvGrpSpPr>
        <p:grpSpPr>
          <a:xfrm rot="0">
            <a:off x="13273745" y="7247706"/>
            <a:ext cx="3568951" cy="411804"/>
            <a:chOff x="0" y="0"/>
            <a:chExt cx="4758601" cy="549072"/>
          </a:xfrm>
        </p:grpSpPr>
        <p:sp>
          <p:nvSpPr>
            <p:cNvPr name="Freeform 88" id="88"/>
            <p:cNvSpPr/>
            <p:nvPr/>
          </p:nvSpPr>
          <p:spPr>
            <a:xfrm flipH="false" flipV="false" rot="0">
              <a:off x="0" y="0"/>
              <a:ext cx="4758598" cy="549069"/>
            </a:xfrm>
            <a:custGeom>
              <a:avLst/>
              <a:gdLst/>
              <a:ahLst/>
              <a:cxnLst/>
              <a:rect r="r" b="b" t="t" l="l"/>
              <a:pathLst>
                <a:path h="549069" w="4758598">
                  <a:moveTo>
                    <a:pt x="0" y="0"/>
                  </a:moveTo>
                  <a:lnTo>
                    <a:pt x="4758598" y="0"/>
                  </a:lnTo>
                  <a:lnTo>
                    <a:pt x="4758598" y="549069"/>
                  </a:lnTo>
                  <a:lnTo>
                    <a:pt x="0" y="54906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18870" r="0" b="-118870"/>
              </a:stretch>
            </a:blipFill>
          </p:spPr>
        </p:sp>
        <p:sp>
          <p:nvSpPr>
            <p:cNvPr name="TextBox 89" id="89"/>
            <p:cNvSpPr txBox="true"/>
            <p:nvPr/>
          </p:nvSpPr>
          <p:spPr>
            <a:xfrm>
              <a:off x="0" y="-9525"/>
              <a:ext cx="4758601" cy="55859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521"/>
                </a:lnSpc>
              </a:pPr>
              <a:r>
                <a:rPr lang="en-US" sz="2101" b="true">
                  <a:solidFill>
                    <a:srgbClr val="F6F1E8"/>
                  </a:solidFill>
                  <a:latin typeface="Aptos Bold"/>
                  <a:ea typeface="Aptos Bold"/>
                  <a:cs typeface="Aptos Bold"/>
                  <a:sym typeface="Aptos Bold"/>
                </a:rPr>
                <a:t>Suggestions</a:t>
              </a:r>
            </a:p>
          </p:txBody>
        </p:sp>
      </p:grpSp>
      <p:grpSp>
        <p:nvGrpSpPr>
          <p:cNvPr name="Group 90" id="90"/>
          <p:cNvGrpSpPr/>
          <p:nvPr/>
        </p:nvGrpSpPr>
        <p:grpSpPr>
          <a:xfrm rot="0">
            <a:off x="12628588" y="7851686"/>
            <a:ext cx="4186647" cy="370618"/>
            <a:chOff x="0" y="0"/>
            <a:chExt cx="5582196" cy="494157"/>
          </a:xfrm>
        </p:grpSpPr>
        <p:sp>
          <p:nvSpPr>
            <p:cNvPr name="Freeform 91" id="91"/>
            <p:cNvSpPr/>
            <p:nvPr/>
          </p:nvSpPr>
          <p:spPr>
            <a:xfrm flipH="false" flipV="false" rot="0">
              <a:off x="0" y="0"/>
              <a:ext cx="5582201" cy="494162"/>
            </a:xfrm>
            <a:custGeom>
              <a:avLst/>
              <a:gdLst/>
              <a:ahLst/>
              <a:cxnLst/>
              <a:rect r="r" b="b" t="t" l="l"/>
              <a:pathLst>
                <a:path h="494162" w="5582201">
                  <a:moveTo>
                    <a:pt x="0" y="0"/>
                  </a:moveTo>
                  <a:lnTo>
                    <a:pt x="5582201" y="0"/>
                  </a:lnTo>
                  <a:lnTo>
                    <a:pt x="5582201" y="494162"/>
                  </a:lnTo>
                  <a:lnTo>
                    <a:pt x="0" y="49416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70109" r="0" b="-170108"/>
              </a:stretch>
            </a:blipFill>
          </p:spPr>
        </p:sp>
        <p:sp>
          <p:nvSpPr>
            <p:cNvPr name="TextBox 92" id="92"/>
            <p:cNvSpPr txBox="true"/>
            <p:nvPr/>
          </p:nvSpPr>
          <p:spPr>
            <a:xfrm>
              <a:off x="0" y="0"/>
              <a:ext cx="5582196" cy="49415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91"/>
                </a:lnSpc>
              </a:pPr>
              <a:r>
                <a:rPr lang="en-US" sz="1576">
                  <a:solidFill>
                    <a:srgbClr val="C8C0B5"/>
                  </a:solidFill>
                  <a:latin typeface="Aptos"/>
                  <a:ea typeface="Aptos"/>
                  <a:cs typeface="Aptos"/>
                  <a:sym typeface="Aptos"/>
                </a:rPr>
                <a:t>Ideas that improve service, speed and retention</a:t>
              </a:r>
            </a:p>
          </p:txBody>
        </p:sp>
      </p:grpSp>
      <p:grpSp>
        <p:nvGrpSpPr>
          <p:cNvPr name="Group 93" id="93"/>
          <p:cNvGrpSpPr/>
          <p:nvPr/>
        </p:nvGrpSpPr>
        <p:grpSpPr>
          <a:xfrm rot="0">
            <a:off x="12628588" y="9677343"/>
            <a:ext cx="4804353" cy="274539"/>
            <a:chOff x="0" y="0"/>
            <a:chExt cx="6405804" cy="366052"/>
          </a:xfrm>
        </p:grpSpPr>
        <p:sp>
          <p:nvSpPr>
            <p:cNvPr name="Freeform 94" id="94"/>
            <p:cNvSpPr/>
            <p:nvPr/>
          </p:nvSpPr>
          <p:spPr>
            <a:xfrm flipH="false" flipV="false" rot="0">
              <a:off x="0" y="0"/>
              <a:ext cx="6405805" cy="366046"/>
            </a:xfrm>
            <a:custGeom>
              <a:avLst/>
              <a:gdLst/>
              <a:ahLst/>
              <a:cxnLst/>
              <a:rect r="r" b="b" t="t" l="l"/>
              <a:pathLst>
                <a:path h="366046" w="6405805">
                  <a:moveTo>
                    <a:pt x="0" y="0"/>
                  </a:moveTo>
                  <a:lnTo>
                    <a:pt x="6405805" y="0"/>
                  </a:lnTo>
                  <a:lnTo>
                    <a:pt x="6405805" y="366046"/>
                  </a:lnTo>
                  <a:lnTo>
                    <a:pt x="0" y="36604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90987" r="0" b="-290988"/>
              </a:stretch>
            </a:blipFill>
          </p:spPr>
        </p:sp>
        <p:sp>
          <p:nvSpPr>
            <p:cNvPr name="TextBox 95" id="95"/>
            <p:cNvSpPr txBox="true"/>
            <p:nvPr/>
          </p:nvSpPr>
          <p:spPr>
            <a:xfrm>
              <a:off x="0" y="-9525"/>
              <a:ext cx="6405804" cy="37557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1621"/>
                </a:lnSpc>
              </a:pPr>
              <a:r>
                <a:rPr lang="en-US" sz="1351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One place for every issue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E0F0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14073" y="9461906"/>
            <a:ext cx="16628402" cy="19069"/>
            <a:chOff x="0" y="0"/>
            <a:chExt cx="22171203" cy="2542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2171152" cy="25400"/>
            </a:xfrm>
            <a:custGeom>
              <a:avLst/>
              <a:gdLst/>
              <a:ahLst/>
              <a:cxnLst/>
              <a:rect r="r" b="b" t="t" l="l"/>
              <a:pathLst>
                <a:path h="25400" w="22171152">
                  <a:moveTo>
                    <a:pt x="0" y="0"/>
                  </a:moveTo>
                  <a:lnTo>
                    <a:pt x="22171152" y="25400"/>
                  </a:lnTo>
                </a:path>
              </a:pathLst>
            </a:custGeom>
            <a:blipFill>
              <a:blip r:embed="rId2">
                <a:alphaModFix amt="0"/>
              </a:blip>
              <a:stretch>
                <a:fillRect l="0" t="-16958089" r="0" b="-16958189"/>
              </a:stretch>
            </a:blipFill>
            <a:ln w="19065" cap="sq">
              <a:solidFill>
                <a:srgbClr val="2F2F2F"/>
              </a:solidFill>
              <a:prstDash val="solid"/>
              <a:miter/>
            </a:ln>
          </p:spPr>
        </p:sp>
      </p:grpSp>
      <p:grpSp>
        <p:nvGrpSpPr>
          <p:cNvPr name="Group 4" id="4"/>
          <p:cNvGrpSpPr/>
          <p:nvPr/>
        </p:nvGrpSpPr>
        <p:grpSpPr>
          <a:xfrm rot="0">
            <a:off x="814073" y="470906"/>
            <a:ext cx="650491" cy="650491"/>
            <a:chOff x="0" y="0"/>
            <a:chExt cx="867321" cy="867321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867283" cy="867283"/>
            </a:xfrm>
            <a:custGeom>
              <a:avLst/>
              <a:gdLst/>
              <a:ahLst/>
              <a:cxnLst/>
              <a:rect r="r" b="b" t="t" l="l"/>
              <a:pathLst>
                <a:path h="867283" w="867283">
                  <a:moveTo>
                    <a:pt x="0" y="169672"/>
                  </a:moveTo>
                  <a:cubicBezTo>
                    <a:pt x="0" y="75946"/>
                    <a:pt x="75946" y="0"/>
                    <a:pt x="169672" y="0"/>
                  </a:cubicBezTo>
                  <a:lnTo>
                    <a:pt x="697611" y="0"/>
                  </a:lnTo>
                  <a:cubicBezTo>
                    <a:pt x="791337" y="0"/>
                    <a:pt x="867283" y="75946"/>
                    <a:pt x="867283" y="169672"/>
                  </a:cubicBezTo>
                  <a:lnTo>
                    <a:pt x="867283" y="697611"/>
                  </a:lnTo>
                  <a:cubicBezTo>
                    <a:pt x="867283" y="791337"/>
                    <a:pt x="791337" y="867283"/>
                    <a:pt x="697611" y="867283"/>
                  </a:cubicBezTo>
                  <a:lnTo>
                    <a:pt x="169672" y="867283"/>
                  </a:lnTo>
                  <a:cubicBezTo>
                    <a:pt x="75946" y="867283"/>
                    <a:pt x="0" y="791337"/>
                    <a:pt x="0" y="697611"/>
                  </a:cubicBezTo>
                  <a:close/>
                </a:path>
              </a:pathLst>
            </a:custGeom>
            <a:solidFill>
              <a:srgbClr val="F47F2A"/>
            </a:solidFill>
            <a:ln w="19065" cap="sq">
              <a:solidFill>
                <a:srgbClr val="F2B634"/>
              </a:solidFill>
              <a:prstDash val="solid"/>
              <a:miter/>
            </a:ln>
          </p:spPr>
        </p:sp>
      </p:grpSp>
      <p:grpSp>
        <p:nvGrpSpPr>
          <p:cNvPr name="Group 6" id="6"/>
          <p:cNvGrpSpPr/>
          <p:nvPr/>
        </p:nvGrpSpPr>
        <p:grpSpPr>
          <a:xfrm rot="0">
            <a:off x="1047750" y="617706"/>
            <a:ext cx="301990" cy="274539"/>
            <a:chOff x="0" y="0"/>
            <a:chExt cx="402654" cy="366052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402651" cy="366046"/>
            </a:xfrm>
            <a:custGeom>
              <a:avLst/>
              <a:gdLst/>
              <a:ahLst/>
              <a:cxnLst/>
              <a:rect r="r" b="b" t="t" l="l"/>
              <a:pathLst>
                <a:path h="366046" w="402651">
                  <a:moveTo>
                    <a:pt x="0" y="0"/>
                  </a:moveTo>
                  <a:lnTo>
                    <a:pt x="402651" y="0"/>
                  </a:lnTo>
                  <a:lnTo>
                    <a:pt x="402651" y="366046"/>
                  </a:lnTo>
                  <a:lnTo>
                    <a:pt x="0" y="36604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66641" t="0" r="-66641" b="-1"/>
              </a:stretch>
            </a:blipFill>
          </p:spPr>
        </p:sp>
        <p:sp>
          <p:nvSpPr>
            <p:cNvPr name="TextBox 8" id="8"/>
            <p:cNvSpPr txBox="true"/>
            <p:nvPr/>
          </p:nvSpPr>
          <p:spPr>
            <a:xfrm>
              <a:off x="0" y="0"/>
              <a:ext cx="402654" cy="36605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161"/>
                </a:lnSpc>
              </a:pPr>
              <a:r>
                <a:rPr lang="en-US" sz="1801" b="true">
                  <a:solidFill>
                    <a:srgbClr val="0E0F0E"/>
                  </a:solidFill>
                  <a:latin typeface="Aptos Bold"/>
                  <a:ea typeface="Aptos Bold"/>
                  <a:cs typeface="Aptos Bold"/>
                  <a:sym typeface="Aptos Bold"/>
                </a:rPr>
                <a:t>V</a:t>
              </a: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551118" y="521618"/>
            <a:ext cx="2333539" cy="411804"/>
            <a:chOff x="0" y="0"/>
            <a:chExt cx="3111386" cy="549072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3111391" cy="549069"/>
            </a:xfrm>
            <a:custGeom>
              <a:avLst/>
              <a:gdLst/>
              <a:ahLst/>
              <a:cxnLst/>
              <a:rect r="r" b="b" t="t" l="l"/>
              <a:pathLst>
                <a:path h="549069" w="3111391">
                  <a:moveTo>
                    <a:pt x="0" y="0"/>
                  </a:moveTo>
                  <a:lnTo>
                    <a:pt x="3111391" y="0"/>
                  </a:lnTo>
                  <a:lnTo>
                    <a:pt x="3111391" y="549069"/>
                  </a:lnTo>
                  <a:lnTo>
                    <a:pt x="0" y="54906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60414" r="0" b="-60415"/>
              </a:stretch>
            </a:blipFill>
          </p:spPr>
        </p:sp>
        <p:sp>
          <p:nvSpPr>
            <p:cNvPr name="TextBox 11" id="11"/>
            <p:cNvSpPr txBox="true"/>
            <p:nvPr/>
          </p:nvSpPr>
          <p:spPr>
            <a:xfrm>
              <a:off x="0" y="0"/>
              <a:ext cx="3111386" cy="54907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242"/>
                </a:lnSpc>
              </a:pPr>
              <a:r>
                <a:rPr lang="en-US" sz="2702" b="true">
                  <a:solidFill>
                    <a:srgbClr val="F6F1E8"/>
                  </a:solidFill>
                  <a:latin typeface="Aptos Bold"/>
                  <a:ea typeface="Aptos Bold"/>
                  <a:cs typeface="Aptos Bold"/>
                  <a:sym typeface="Aptos Bold"/>
                </a:rPr>
                <a:t>VoiceFirst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564843" y="960872"/>
            <a:ext cx="3568951" cy="301990"/>
            <a:chOff x="0" y="0"/>
            <a:chExt cx="4758601" cy="402654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4758598" cy="402651"/>
            </a:xfrm>
            <a:custGeom>
              <a:avLst/>
              <a:gdLst/>
              <a:ahLst/>
              <a:cxnLst/>
              <a:rect r="r" b="b" t="t" l="l"/>
              <a:pathLst>
                <a:path h="402651" w="4758598">
                  <a:moveTo>
                    <a:pt x="0" y="0"/>
                  </a:moveTo>
                  <a:lnTo>
                    <a:pt x="4758598" y="0"/>
                  </a:lnTo>
                  <a:lnTo>
                    <a:pt x="4758598" y="402651"/>
                  </a:lnTo>
                  <a:lnTo>
                    <a:pt x="0" y="40265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80277" r="0" b="-180278"/>
              </a:stretch>
            </a:blip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9525"/>
              <a:ext cx="4758601" cy="41217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531"/>
                </a:lnSpc>
              </a:pPr>
              <a:r>
                <a:rPr lang="en-US" b="true" sz="1275">
                  <a:solidFill>
                    <a:srgbClr val="F47F2A"/>
                  </a:solidFill>
                  <a:latin typeface="Aptos Bold"/>
                  <a:ea typeface="Aptos Bold"/>
                  <a:cs typeface="Aptos Bold"/>
                  <a:sym typeface="Aptos Bold"/>
                </a:rPr>
                <a:t>FOR FITNESS CENTRES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16952500" y="617706"/>
            <a:ext cx="480431" cy="343167"/>
            <a:chOff x="0" y="0"/>
            <a:chExt cx="640575" cy="457556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640580" cy="457557"/>
            </a:xfrm>
            <a:custGeom>
              <a:avLst/>
              <a:gdLst/>
              <a:ahLst/>
              <a:cxnLst/>
              <a:rect r="r" b="b" t="t" l="l"/>
              <a:pathLst>
                <a:path h="457557" w="640580">
                  <a:moveTo>
                    <a:pt x="0" y="0"/>
                  </a:moveTo>
                  <a:lnTo>
                    <a:pt x="640580" y="0"/>
                  </a:lnTo>
                  <a:lnTo>
                    <a:pt x="640580" y="457557"/>
                  </a:lnTo>
                  <a:lnTo>
                    <a:pt x="0" y="45755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41645" t="0" r="-41644" b="0"/>
              </a:stretch>
            </a:blipFill>
          </p:spPr>
        </p:sp>
        <p:sp>
          <p:nvSpPr>
            <p:cNvPr name="TextBox 17" id="17"/>
            <p:cNvSpPr txBox="true"/>
            <p:nvPr/>
          </p:nvSpPr>
          <p:spPr>
            <a:xfrm>
              <a:off x="0" y="0"/>
              <a:ext cx="640575" cy="457556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2161"/>
                </a:lnSpc>
              </a:pPr>
              <a:r>
                <a:rPr lang="en-US" sz="1801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05</a:t>
              </a: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1098137" y="1853108"/>
            <a:ext cx="9059637" cy="411804"/>
            <a:chOff x="0" y="0"/>
            <a:chExt cx="12079516" cy="549072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12079517" cy="549069"/>
            </a:xfrm>
            <a:custGeom>
              <a:avLst/>
              <a:gdLst/>
              <a:ahLst/>
              <a:cxnLst/>
              <a:rect r="r" b="b" t="t" l="l"/>
              <a:pathLst>
                <a:path h="549069" w="12079517">
                  <a:moveTo>
                    <a:pt x="0" y="0"/>
                  </a:moveTo>
                  <a:lnTo>
                    <a:pt x="12079517" y="0"/>
                  </a:lnTo>
                  <a:lnTo>
                    <a:pt x="12079517" y="549069"/>
                  </a:lnTo>
                  <a:lnTo>
                    <a:pt x="0" y="54906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378670" r="0" b="-378671"/>
              </a:stretch>
            </a:blipFill>
          </p:spPr>
        </p:sp>
        <p:sp>
          <p:nvSpPr>
            <p:cNvPr name="TextBox 20" id="20"/>
            <p:cNvSpPr txBox="true"/>
            <p:nvPr/>
          </p:nvSpPr>
          <p:spPr>
            <a:xfrm>
              <a:off x="0" y="0"/>
              <a:ext cx="12079516" cy="54907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981"/>
                </a:lnSpc>
              </a:pPr>
              <a:r>
                <a:rPr lang="en-US" b="true" sz="1651">
                  <a:solidFill>
                    <a:srgbClr val="F47F2A"/>
                  </a:solidFill>
                  <a:latin typeface="Aptos Bold"/>
                  <a:ea typeface="Aptos Bold"/>
                  <a:cs typeface="Aptos Bold"/>
                  <a:sym typeface="Aptos Bold"/>
                </a:rPr>
                <a:t>HOW VOICEFIRST WORKS</a:t>
              </a: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1098137" y="2361000"/>
            <a:ext cx="8098765" cy="1262863"/>
            <a:chOff x="0" y="0"/>
            <a:chExt cx="10798353" cy="1683817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10798356" cy="1683812"/>
            </a:xfrm>
            <a:custGeom>
              <a:avLst/>
              <a:gdLst/>
              <a:ahLst/>
              <a:cxnLst/>
              <a:rect r="r" b="b" t="t" l="l"/>
              <a:pathLst>
                <a:path h="1683812" w="10798356">
                  <a:moveTo>
                    <a:pt x="0" y="0"/>
                  </a:moveTo>
                  <a:lnTo>
                    <a:pt x="10798356" y="0"/>
                  </a:lnTo>
                  <a:lnTo>
                    <a:pt x="10798356" y="1683812"/>
                  </a:lnTo>
                  <a:lnTo>
                    <a:pt x="0" y="168381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74958" r="0" b="-74958"/>
              </a:stretch>
            </a:blipFill>
          </p:spPr>
        </p:sp>
        <p:sp>
          <p:nvSpPr>
            <p:cNvPr name="TextBox 23" id="23"/>
            <p:cNvSpPr txBox="true"/>
            <p:nvPr/>
          </p:nvSpPr>
          <p:spPr>
            <a:xfrm>
              <a:off x="0" y="-9525"/>
              <a:ext cx="10798353" cy="169334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6124"/>
                </a:lnSpc>
              </a:pPr>
              <a:r>
                <a:rPr lang="en-US" sz="5103" b="true">
                  <a:solidFill>
                    <a:srgbClr val="F6F1E8"/>
                  </a:solidFill>
                  <a:latin typeface="Aptos Bold"/>
                  <a:ea typeface="Aptos Bold"/>
                  <a:cs typeface="Aptos Bold"/>
                  <a:sym typeface="Aptos Bold"/>
                </a:rPr>
                <a:t>Report. Route. Resolve. Learn.</a:t>
              </a:r>
            </a:p>
          </p:txBody>
        </p:sp>
      </p:grpSp>
      <p:grpSp>
        <p:nvGrpSpPr>
          <p:cNvPr name="Group 24" id="24"/>
          <p:cNvGrpSpPr/>
          <p:nvPr/>
        </p:nvGrpSpPr>
        <p:grpSpPr>
          <a:xfrm rot="0">
            <a:off x="1125588" y="3816029"/>
            <a:ext cx="8098765" cy="686333"/>
            <a:chOff x="0" y="0"/>
            <a:chExt cx="10798353" cy="915111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10798356" cy="915115"/>
            </a:xfrm>
            <a:custGeom>
              <a:avLst/>
              <a:gdLst/>
              <a:ahLst/>
              <a:cxnLst/>
              <a:rect r="r" b="b" t="t" l="l"/>
              <a:pathLst>
                <a:path h="915115" w="10798356">
                  <a:moveTo>
                    <a:pt x="0" y="0"/>
                  </a:moveTo>
                  <a:lnTo>
                    <a:pt x="10798356" y="0"/>
                  </a:lnTo>
                  <a:lnTo>
                    <a:pt x="10798356" y="915115"/>
                  </a:lnTo>
                  <a:lnTo>
                    <a:pt x="0" y="915115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79923" r="0" b="-179923"/>
              </a:stretch>
            </a:blipFill>
          </p:spPr>
        </p:sp>
        <p:sp>
          <p:nvSpPr>
            <p:cNvPr name="TextBox 26" id="26"/>
            <p:cNvSpPr txBox="true"/>
            <p:nvPr/>
          </p:nvSpPr>
          <p:spPr>
            <a:xfrm>
              <a:off x="0" y="0"/>
              <a:ext cx="10798353" cy="91511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431"/>
                </a:lnSpc>
              </a:pPr>
              <a:r>
                <a:rPr lang="en-US" sz="2026">
                  <a:solidFill>
                    <a:srgbClr val="C8C0B5"/>
                  </a:solidFill>
                  <a:latin typeface="Aptos"/>
                  <a:ea typeface="Aptos"/>
                  <a:cs typeface="Aptos"/>
                  <a:sym typeface="Aptos"/>
                </a:rPr>
                <a:t>Members and staff can report in seconds using voice, photo, video or text.</a:t>
              </a:r>
            </a:p>
          </p:txBody>
        </p:sp>
      </p:grpSp>
      <p:grpSp>
        <p:nvGrpSpPr>
          <p:cNvPr name="Group 27" id="27"/>
          <p:cNvGrpSpPr/>
          <p:nvPr/>
        </p:nvGrpSpPr>
        <p:grpSpPr>
          <a:xfrm rot="0">
            <a:off x="9883245" y="2333539"/>
            <a:ext cx="7137892" cy="4255284"/>
            <a:chOff x="0" y="0"/>
            <a:chExt cx="9517190" cy="5673712"/>
          </a:xfrm>
        </p:grpSpPr>
        <p:sp>
          <p:nvSpPr>
            <p:cNvPr name="Freeform 28" id="28" descr="/mnt/data/how_to_report_an_issue_step_by_step.png"/>
            <p:cNvSpPr/>
            <p:nvPr/>
          </p:nvSpPr>
          <p:spPr>
            <a:xfrm flipH="false" flipV="false" rot="0">
              <a:off x="0" y="0"/>
              <a:ext cx="9517253" cy="5673725"/>
            </a:xfrm>
            <a:custGeom>
              <a:avLst/>
              <a:gdLst/>
              <a:ahLst/>
              <a:cxnLst/>
              <a:rect r="r" b="b" t="t" l="l"/>
              <a:pathLst>
                <a:path h="5673725" w="9517253">
                  <a:moveTo>
                    <a:pt x="0" y="0"/>
                  </a:moveTo>
                  <a:lnTo>
                    <a:pt x="9517253" y="0"/>
                  </a:lnTo>
                  <a:lnTo>
                    <a:pt x="9517253" y="5673725"/>
                  </a:lnTo>
                  <a:lnTo>
                    <a:pt x="0" y="56737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962" t="0" r="-2963" b="0"/>
              </a:stretch>
            </a:blipFill>
          </p:spPr>
        </p:sp>
      </p:grpSp>
      <p:grpSp>
        <p:nvGrpSpPr>
          <p:cNvPr name="Group 29" id="29"/>
          <p:cNvGrpSpPr/>
          <p:nvPr/>
        </p:nvGrpSpPr>
        <p:grpSpPr>
          <a:xfrm rot="0">
            <a:off x="1157240" y="5340435"/>
            <a:ext cx="3519383" cy="1326560"/>
            <a:chOff x="0" y="0"/>
            <a:chExt cx="4692510" cy="1768747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4692523" cy="1768785"/>
            </a:xfrm>
            <a:custGeom>
              <a:avLst/>
              <a:gdLst/>
              <a:ahLst/>
              <a:cxnLst/>
              <a:rect r="r" b="b" t="t" l="l"/>
              <a:pathLst>
                <a:path h="1768785" w="4692523">
                  <a:moveTo>
                    <a:pt x="0" y="249762"/>
                  </a:moveTo>
                  <a:cubicBezTo>
                    <a:pt x="0" y="111810"/>
                    <a:pt x="99949" y="0"/>
                    <a:pt x="223266" y="0"/>
                  </a:cubicBezTo>
                  <a:lnTo>
                    <a:pt x="4469257" y="0"/>
                  </a:lnTo>
                  <a:cubicBezTo>
                    <a:pt x="4592574" y="0"/>
                    <a:pt x="4692523" y="111810"/>
                    <a:pt x="4692523" y="249762"/>
                  </a:cubicBezTo>
                  <a:lnTo>
                    <a:pt x="4692523" y="1519028"/>
                  </a:lnTo>
                  <a:cubicBezTo>
                    <a:pt x="4692523" y="1656979"/>
                    <a:pt x="4592574" y="1768785"/>
                    <a:pt x="4469257" y="1768785"/>
                  </a:cubicBezTo>
                  <a:lnTo>
                    <a:pt x="223266" y="1768785"/>
                  </a:lnTo>
                  <a:cubicBezTo>
                    <a:pt x="99949" y="1768785"/>
                    <a:pt x="0" y="1656979"/>
                    <a:pt x="0" y="1519028"/>
                  </a:cubicBezTo>
                  <a:close/>
                </a:path>
              </a:pathLst>
            </a:custGeom>
            <a:solidFill>
              <a:srgbClr val="1B1C1F"/>
            </a:solidFill>
            <a:ln w="19065" cap="sq">
              <a:solidFill>
                <a:srgbClr val="2B2C2E"/>
              </a:solidFill>
              <a:prstDash val="solid"/>
              <a:miter/>
            </a:ln>
          </p:spPr>
        </p:sp>
      </p:grpSp>
      <p:grpSp>
        <p:nvGrpSpPr>
          <p:cNvPr name="Group 31" id="31"/>
          <p:cNvGrpSpPr/>
          <p:nvPr/>
        </p:nvGrpSpPr>
        <p:grpSpPr>
          <a:xfrm rot="0">
            <a:off x="1468755" y="5357660"/>
            <a:ext cx="549069" cy="480431"/>
            <a:chOff x="0" y="0"/>
            <a:chExt cx="732092" cy="640575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732092" cy="640580"/>
            </a:xfrm>
            <a:custGeom>
              <a:avLst/>
              <a:gdLst/>
              <a:ahLst/>
              <a:cxnLst/>
              <a:rect r="r" b="b" t="t" l="l"/>
              <a:pathLst>
                <a:path h="640580" w="732092">
                  <a:moveTo>
                    <a:pt x="0" y="0"/>
                  </a:moveTo>
                  <a:lnTo>
                    <a:pt x="732092" y="0"/>
                  </a:lnTo>
                  <a:lnTo>
                    <a:pt x="732092" y="640580"/>
                  </a:lnTo>
                  <a:lnTo>
                    <a:pt x="0" y="64058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62264" t="0" r="-62264" b="0"/>
              </a:stretch>
            </a:blipFill>
          </p:spPr>
        </p:sp>
        <p:sp>
          <p:nvSpPr>
            <p:cNvPr name="TextBox 33" id="33"/>
            <p:cNvSpPr txBox="true"/>
            <p:nvPr/>
          </p:nvSpPr>
          <p:spPr>
            <a:xfrm>
              <a:off x="0" y="0"/>
              <a:ext cx="732092" cy="6405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422"/>
                </a:lnSpc>
              </a:pPr>
              <a:r>
                <a:rPr lang="en-US" sz="2852">
                  <a:solidFill>
                    <a:srgbClr val="F47F2A"/>
                  </a:solidFill>
                  <a:latin typeface="Aptos"/>
                  <a:ea typeface="Aptos"/>
                  <a:cs typeface="Aptos"/>
                  <a:sym typeface="Aptos"/>
                </a:rPr>
                <a:t>①</a:t>
              </a:r>
            </a:p>
          </p:txBody>
        </p:sp>
      </p:grpSp>
      <p:grpSp>
        <p:nvGrpSpPr>
          <p:cNvPr name="Group 34" id="34"/>
          <p:cNvGrpSpPr/>
          <p:nvPr/>
        </p:nvGrpSpPr>
        <p:grpSpPr>
          <a:xfrm rot="0">
            <a:off x="2251181" y="5426288"/>
            <a:ext cx="2196274" cy="411804"/>
            <a:chOff x="0" y="0"/>
            <a:chExt cx="2928366" cy="549072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2928368" cy="549069"/>
            </a:xfrm>
            <a:custGeom>
              <a:avLst/>
              <a:gdLst/>
              <a:ahLst/>
              <a:cxnLst/>
              <a:rect r="r" b="b" t="t" l="l"/>
              <a:pathLst>
                <a:path h="549069" w="2928368">
                  <a:moveTo>
                    <a:pt x="0" y="0"/>
                  </a:moveTo>
                  <a:lnTo>
                    <a:pt x="2928368" y="0"/>
                  </a:lnTo>
                  <a:lnTo>
                    <a:pt x="2928368" y="549069"/>
                  </a:lnTo>
                  <a:lnTo>
                    <a:pt x="0" y="54906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53919" r="0" b="-53920"/>
              </a:stretch>
            </a:blipFill>
          </p:spPr>
        </p:sp>
        <p:sp>
          <p:nvSpPr>
            <p:cNvPr name="TextBox 36" id="36"/>
            <p:cNvSpPr txBox="true"/>
            <p:nvPr/>
          </p:nvSpPr>
          <p:spPr>
            <a:xfrm>
              <a:off x="0" y="-9525"/>
              <a:ext cx="2928366" cy="55859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521"/>
                </a:lnSpc>
              </a:pPr>
              <a:r>
                <a:rPr lang="en-US" sz="2101" b="true">
                  <a:solidFill>
                    <a:srgbClr val="F6F1E8"/>
                  </a:solidFill>
                  <a:latin typeface="Aptos Bold"/>
                  <a:ea typeface="Aptos Bold"/>
                  <a:cs typeface="Aptos Bold"/>
                  <a:sym typeface="Aptos Bold"/>
                </a:rPr>
                <a:t>Report</a:t>
              </a:r>
            </a:p>
          </p:txBody>
        </p:sp>
      </p:grpSp>
      <p:grpSp>
        <p:nvGrpSpPr>
          <p:cNvPr name="Group 37" id="37"/>
          <p:cNvGrpSpPr/>
          <p:nvPr/>
        </p:nvGrpSpPr>
        <p:grpSpPr>
          <a:xfrm rot="0">
            <a:off x="1551118" y="6038926"/>
            <a:ext cx="2813980" cy="296479"/>
            <a:chOff x="0" y="0"/>
            <a:chExt cx="3751974" cy="395305"/>
          </a:xfrm>
        </p:grpSpPr>
        <p:sp>
          <p:nvSpPr>
            <p:cNvPr name="Freeform 38" id="38"/>
            <p:cNvSpPr/>
            <p:nvPr/>
          </p:nvSpPr>
          <p:spPr>
            <a:xfrm flipH="false" flipV="false" rot="0">
              <a:off x="0" y="0"/>
              <a:ext cx="3751971" cy="395300"/>
            </a:xfrm>
            <a:custGeom>
              <a:avLst/>
              <a:gdLst/>
              <a:ahLst/>
              <a:cxnLst/>
              <a:rect r="r" b="b" t="t" l="l"/>
              <a:pathLst>
                <a:path h="395300" w="3751971">
                  <a:moveTo>
                    <a:pt x="0" y="0"/>
                  </a:moveTo>
                  <a:lnTo>
                    <a:pt x="3751971" y="0"/>
                  </a:lnTo>
                  <a:lnTo>
                    <a:pt x="3751971" y="395300"/>
                  </a:lnTo>
                  <a:lnTo>
                    <a:pt x="0" y="3953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68736" r="0" b="-101146"/>
              </a:stretch>
            </a:blipFill>
          </p:spPr>
        </p:sp>
        <p:sp>
          <p:nvSpPr>
            <p:cNvPr name="TextBox 39" id="39"/>
            <p:cNvSpPr txBox="true"/>
            <p:nvPr/>
          </p:nvSpPr>
          <p:spPr>
            <a:xfrm>
              <a:off x="0" y="0"/>
              <a:ext cx="3751974" cy="39530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91"/>
                </a:lnSpc>
              </a:pPr>
              <a:r>
                <a:rPr lang="en-US" sz="1576">
                  <a:solidFill>
                    <a:srgbClr val="C8C0B5"/>
                  </a:solidFill>
                  <a:latin typeface="Aptos"/>
                  <a:ea typeface="Aptos"/>
                  <a:cs typeface="Aptos"/>
                  <a:sym typeface="Aptos"/>
                </a:rPr>
                <a:t>Member or staff flags an issue.</a:t>
              </a:r>
            </a:p>
          </p:txBody>
        </p:sp>
      </p:grpSp>
      <p:grpSp>
        <p:nvGrpSpPr>
          <p:cNvPr name="Group 40" id="40"/>
          <p:cNvGrpSpPr/>
          <p:nvPr/>
        </p:nvGrpSpPr>
        <p:grpSpPr>
          <a:xfrm rot="0">
            <a:off x="5137985" y="5340435"/>
            <a:ext cx="3519383" cy="1326560"/>
            <a:chOff x="0" y="0"/>
            <a:chExt cx="4692510" cy="1768747"/>
          </a:xfrm>
        </p:grpSpPr>
        <p:sp>
          <p:nvSpPr>
            <p:cNvPr name="Freeform 41" id="41"/>
            <p:cNvSpPr/>
            <p:nvPr/>
          </p:nvSpPr>
          <p:spPr>
            <a:xfrm flipH="false" flipV="false" rot="0">
              <a:off x="0" y="0"/>
              <a:ext cx="4692523" cy="1768785"/>
            </a:xfrm>
            <a:custGeom>
              <a:avLst/>
              <a:gdLst/>
              <a:ahLst/>
              <a:cxnLst/>
              <a:rect r="r" b="b" t="t" l="l"/>
              <a:pathLst>
                <a:path h="1768785" w="4692523">
                  <a:moveTo>
                    <a:pt x="0" y="249762"/>
                  </a:moveTo>
                  <a:cubicBezTo>
                    <a:pt x="0" y="111810"/>
                    <a:pt x="99949" y="0"/>
                    <a:pt x="223266" y="0"/>
                  </a:cubicBezTo>
                  <a:lnTo>
                    <a:pt x="4469257" y="0"/>
                  </a:lnTo>
                  <a:cubicBezTo>
                    <a:pt x="4592574" y="0"/>
                    <a:pt x="4692523" y="111810"/>
                    <a:pt x="4692523" y="249762"/>
                  </a:cubicBezTo>
                  <a:lnTo>
                    <a:pt x="4692523" y="1519028"/>
                  </a:lnTo>
                  <a:cubicBezTo>
                    <a:pt x="4692523" y="1656979"/>
                    <a:pt x="4592574" y="1768785"/>
                    <a:pt x="4469257" y="1768785"/>
                  </a:cubicBezTo>
                  <a:lnTo>
                    <a:pt x="223266" y="1768785"/>
                  </a:lnTo>
                  <a:cubicBezTo>
                    <a:pt x="99949" y="1768785"/>
                    <a:pt x="0" y="1656979"/>
                    <a:pt x="0" y="1519028"/>
                  </a:cubicBezTo>
                  <a:close/>
                </a:path>
              </a:pathLst>
            </a:custGeom>
            <a:solidFill>
              <a:srgbClr val="1B1C1F"/>
            </a:solidFill>
            <a:ln w="19065" cap="sq">
              <a:solidFill>
                <a:srgbClr val="2B2C2E"/>
              </a:solidFill>
              <a:prstDash val="solid"/>
              <a:miter/>
            </a:ln>
          </p:spPr>
        </p:sp>
      </p:grpSp>
      <p:grpSp>
        <p:nvGrpSpPr>
          <p:cNvPr name="Group 42" id="42"/>
          <p:cNvGrpSpPr/>
          <p:nvPr/>
        </p:nvGrpSpPr>
        <p:grpSpPr>
          <a:xfrm rot="0">
            <a:off x="5586774" y="5463245"/>
            <a:ext cx="549069" cy="480431"/>
            <a:chOff x="0" y="0"/>
            <a:chExt cx="732092" cy="640575"/>
          </a:xfrm>
        </p:grpSpPr>
        <p:sp>
          <p:nvSpPr>
            <p:cNvPr name="Freeform 43" id="43"/>
            <p:cNvSpPr/>
            <p:nvPr/>
          </p:nvSpPr>
          <p:spPr>
            <a:xfrm flipH="false" flipV="false" rot="0">
              <a:off x="0" y="0"/>
              <a:ext cx="732092" cy="640580"/>
            </a:xfrm>
            <a:custGeom>
              <a:avLst/>
              <a:gdLst/>
              <a:ahLst/>
              <a:cxnLst/>
              <a:rect r="r" b="b" t="t" l="l"/>
              <a:pathLst>
                <a:path h="640580" w="732092">
                  <a:moveTo>
                    <a:pt x="0" y="0"/>
                  </a:moveTo>
                  <a:lnTo>
                    <a:pt x="732092" y="0"/>
                  </a:lnTo>
                  <a:lnTo>
                    <a:pt x="732092" y="640580"/>
                  </a:lnTo>
                  <a:lnTo>
                    <a:pt x="0" y="64058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62264" t="0" r="-62264" b="0"/>
              </a:stretch>
            </a:blipFill>
          </p:spPr>
        </p:sp>
        <p:sp>
          <p:nvSpPr>
            <p:cNvPr name="TextBox 44" id="44"/>
            <p:cNvSpPr txBox="true"/>
            <p:nvPr/>
          </p:nvSpPr>
          <p:spPr>
            <a:xfrm>
              <a:off x="0" y="0"/>
              <a:ext cx="732092" cy="6405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422"/>
                </a:lnSpc>
              </a:pPr>
              <a:r>
                <a:rPr lang="en-US" sz="2852">
                  <a:solidFill>
                    <a:srgbClr val="F47F2A"/>
                  </a:solidFill>
                  <a:latin typeface="Aptos"/>
                  <a:ea typeface="Aptos"/>
                  <a:cs typeface="Aptos"/>
                  <a:sym typeface="Aptos"/>
                </a:rPr>
                <a:t>②</a:t>
              </a:r>
            </a:p>
          </p:txBody>
        </p:sp>
      </p:grpSp>
      <p:grpSp>
        <p:nvGrpSpPr>
          <p:cNvPr name="Group 45" id="45"/>
          <p:cNvGrpSpPr/>
          <p:nvPr/>
        </p:nvGrpSpPr>
        <p:grpSpPr>
          <a:xfrm rot="0">
            <a:off x="6108392" y="5531872"/>
            <a:ext cx="2196274" cy="411804"/>
            <a:chOff x="0" y="0"/>
            <a:chExt cx="2928366" cy="549072"/>
          </a:xfrm>
        </p:grpSpPr>
        <p:sp>
          <p:nvSpPr>
            <p:cNvPr name="Freeform 46" id="46"/>
            <p:cNvSpPr/>
            <p:nvPr/>
          </p:nvSpPr>
          <p:spPr>
            <a:xfrm flipH="false" flipV="false" rot="0">
              <a:off x="0" y="0"/>
              <a:ext cx="2928368" cy="549069"/>
            </a:xfrm>
            <a:custGeom>
              <a:avLst/>
              <a:gdLst/>
              <a:ahLst/>
              <a:cxnLst/>
              <a:rect r="r" b="b" t="t" l="l"/>
              <a:pathLst>
                <a:path h="549069" w="2928368">
                  <a:moveTo>
                    <a:pt x="0" y="0"/>
                  </a:moveTo>
                  <a:lnTo>
                    <a:pt x="2928368" y="0"/>
                  </a:lnTo>
                  <a:lnTo>
                    <a:pt x="2928368" y="549069"/>
                  </a:lnTo>
                  <a:lnTo>
                    <a:pt x="0" y="54906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53919" r="0" b="-53920"/>
              </a:stretch>
            </a:blipFill>
          </p:spPr>
        </p:sp>
        <p:sp>
          <p:nvSpPr>
            <p:cNvPr name="TextBox 47" id="47"/>
            <p:cNvSpPr txBox="true"/>
            <p:nvPr/>
          </p:nvSpPr>
          <p:spPr>
            <a:xfrm>
              <a:off x="0" y="-9525"/>
              <a:ext cx="2928366" cy="55859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521"/>
                </a:lnSpc>
              </a:pPr>
              <a:r>
                <a:rPr lang="en-US" sz="2101" b="true">
                  <a:solidFill>
                    <a:srgbClr val="F6F1E8"/>
                  </a:solidFill>
                  <a:latin typeface="Aptos Bold"/>
                  <a:ea typeface="Aptos Bold"/>
                  <a:cs typeface="Aptos Bold"/>
                  <a:sym typeface="Aptos Bold"/>
                </a:rPr>
                <a:t>Classify</a:t>
              </a:r>
            </a:p>
          </p:txBody>
        </p:sp>
      </p:grpSp>
      <p:grpSp>
        <p:nvGrpSpPr>
          <p:cNvPr name="Group 48" id="48"/>
          <p:cNvGrpSpPr/>
          <p:nvPr/>
        </p:nvGrpSpPr>
        <p:grpSpPr>
          <a:xfrm rot="0">
            <a:off x="5627956" y="6038926"/>
            <a:ext cx="2813980" cy="534604"/>
            <a:chOff x="0" y="0"/>
            <a:chExt cx="3751974" cy="712805"/>
          </a:xfrm>
        </p:grpSpPr>
        <p:sp>
          <p:nvSpPr>
            <p:cNvPr name="Freeform 49" id="49"/>
            <p:cNvSpPr/>
            <p:nvPr/>
          </p:nvSpPr>
          <p:spPr>
            <a:xfrm flipH="false" flipV="false" rot="0">
              <a:off x="0" y="0"/>
              <a:ext cx="3751971" cy="712796"/>
            </a:xfrm>
            <a:custGeom>
              <a:avLst/>
              <a:gdLst/>
              <a:ahLst/>
              <a:cxnLst/>
              <a:rect r="r" b="b" t="t" l="l"/>
              <a:pathLst>
                <a:path h="712796" w="3751971">
                  <a:moveTo>
                    <a:pt x="0" y="0"/>
                  </a:moveTo>
                  <a:lnTo>
                    <a:pt x="3751971" y="0"/>
                  </a:lnTo>
                  <a:lnTo>
                    <a:pt x="3751971" y="712796"/>
                  </a:lnTo>
                  <a:lnTo>
                    <a:pt x="0" y="71279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93577" r="0" b="-11551"/>
              </a:stretch>
            </a:blipFill>
          </p:spPr>
        </p:sp>
        <p:sp>
          <p:nvSpPr>
            <p:cNvPr name="TextBox 50" id="50"/>
            <p:cNvSpPr txBox="true"/>
            <p:nvPr/>
          </p:nvSpPr>
          <p:spPr>
            <a:xfrm>
              <a:off x="0" y="0"/>
              <a:ext cx="3751974" cy="71280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91"/>
                </a:lnSpc>
              </a:pPr>
              <a:r>
                <a:rPr lang="en-US" sz="1576">
                  <a:solidFill>
                    <a:srgbClr val="C8C0B5"/>
                  </a:solidFill>
                  <a:latin typeface="Aptos"/>
                  <a:ea typeface="Aptos"/>
                  <a:cs typeface="Aptos"/>
                  <a:sym typeface="Aptos"/>
                </a:rPr>
                <a:t>Branch, type and priority are organized.</a:t>
              </a:r>
            </a:p>
          </p:txBody>
        </p:sp>
      </p:grpSp>
      <p:grpSp>
        <p:nvGrpSpPr>
          <p:cNvPr name="Group 51" id="51"/>
          <p:cNvGrpSpPr/>
          <p:nvPr/>
        </p:nvGrpSpPr>
        <p:grpSpPr>
          <a:xfrm rot="0">
            <a:off x="1157240" y="6997965"/>
            <a:ext cx="3519383" cy="1453213"/>
            <a:chOff x="0" y="0"/>
            <a:chExt cx="4692510" cy="1937618"/>
          </a:xfrm>
        </p:grpSpPr>
        <p:sp>
          <p:nvSpPr>
            <p:cNvPr name="Freeform 52" id="52"/>
            <p:cNvSpPr/>
            <p:nvPr/>
          </p:nvSpPr>
          <p:spPr>
            <a:xfrm flipH="false" flipV="false" rot="0">
              <a:off x="0" y="0"/>
              <a:ext cx="4692523" cy="1937656"/>
            </a:xfrm>
            <a:custGeom>
              <a:avLst/>
              <a:gdLst/>
              <a:ahLst/>
              <a:cxnLst/>
              <a:rect r="r" b="b" t="t" l="l"/>
              <a:pathLst>
                <a:path h="1937656" w="4692523">
                  <a:moveTo>
                    <a:pt x="0" y="273608"/>
                  </a:moveTo>
                  <a:cubicBezTo>
                    <a:pt x="0" y="122485"/>
                    <a:pt x="99949" y="0"/>
                    <a:pt x="223266" y="0"/>
                  </a:cubicBezTo>
                  <a:lnTo>
                    <a:pt x="4469257" y="0"/>
                  </a:lnTo>
                  <a:cubicBezTo>
                    <a:pt x="4592574" y="0"/>
                    <a:pt x="4692523" y="122485"/>
                    <a:pt x="4692523" y="273608"/>
                  </a:cubicBezTo>
                  <a:lnTo>
                    <a:pt x="4692523" y="1664057"/>
                  </a:lnTo>
                  <a:cubicBezTo>
                    <a:pt x="4692523" y="1815179"/>
                    <a:pt x="4592574" y="1937656"/>
                    <a:pt x="4469257" y="1937656"/>
                  </a:cubicBezTo>
                  <a:lnTo>
                    <a:pt x="223266" y="1937656"/>
                  </a:lnTo>
                  <a:cubicBezTo>
                    <a:pt x="99949" y="1937656"/>
                    <a:pt x="0" y="1815179"/>
                    <a:pt x="0" y="1664057"/>
                  </a:cubicBezTo>
                  <a:close/>
                </a:path>
              </a:pathLst>
            </a:custGeom>
            <a:solidFill>
              <a:srgbClr val="1B1C1F"/>
            </a:solidFill>
            <a:ln w="19065" cap="sq">
              <a:solidFill>
                <a:srgbClr val="2B2C2E"/>
              </a:solidFill>
              <a:prstDash val="solid"/>
              <a:miter/>
            </a:ln>
          </p:spPr>
        </p:sp>
      </p:grpSp>
      <p:grpSp>
        <p:nvGrpSpPr>
          <p:cNvPr name="Group 53" id="53"/>
          <p:cNvGrpSpPr/>
          <p:nvPr/>
        </p:nvGrpSpPr>
        <p:grpSpPr>
          <a:xfrm rot="0">
            <a:off x="1468755" y="7179078"/>
            <a:ext cx="549069" cy="480431"/>
            <a:chOff x="0" y="0"/>
            <a:chExt cx="732092" cy="640575"/>
          </a:xfrm>
        </p:grpSpPr>
        <p:sp>
          <p:nvSpPr>
            <p:cNvPr name="Freeform 54" id="54"/>
            <p:cNvSpPr/>
            <p:nvPr/>
          </p:nvSpPr>
          <p:spPr>
            <a:xfrm flipH="false" flipV="false" rot="0">
              <a:off x="0" y="0"/>
              <a:ext cx="732092" cy="640580"/>
            </a:xfrm>
            <a:custGeom>
              <a:avLst/>
              <a:gdLst/>
              <a:ahLst/>
              <a:cxnLst/>
              <a:rect r="r" b="b" t="t" l="l"/>
              <a:pathLst>
                <a:path h="640580" w="732092">
                  <a:moveTo>
                    <a:pt x="0" y="0"/>
                  </a:moveTo>
                  <a:lnTo>
                    <a:pt x="732092" y="0"/>
                  </a:lnTo>
                  <a:lnTo>
                    <a:pt x="732092" y="640580"/>
                  </a:lnTo>
                  <a:lnTo>
                    <a:pt x="0" y="64058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62264" t="0" r="-62264" b="0"/>
              </a:stretch>
            </a:blipFill>
          </p:spPr>
        </p:sp>
        <p:sp>
          <p:nvSpPr>
            <p:cNvPr name="TextBox 55" id="55"/>
            <p:cNvSpPr txBox="true"/>
            <p:nvPr/>
          </p:nvSpPr>
          <p:spPr>
            <a:xfrm>
              <a:off x="0" y="0"/>
              <a:ext cx="732092" cy="6405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422"/>
                </a:lnSpc>
              </a:pPr>
              <a:r>
                <a:rPr lang="en-US" sz="2852">
                  <a:solidFill>
                    <a:srgbClr val="F47F2A"/>
                  </a:solidFill>
                  <a:latin typeface="Aptos"/>
                  <a:ea typeface="Aptos"/>
                  <a:cs typeface="Aptos"/>
                  <a:sym typeface="Aptos"/>
                </a:rPr>
                <a:t>③</a:t>
              </a:r>
            </a:p>
          </p:txBody>
        </p:sp>
      </p:grpSp>
      <p:grpSp>
        <p:nvGrpSpPr>
          <p:cNvPr name="Group 56" id="56"/>
          <p:cNvGrpSpPr/>
          <p:nvPr/>
        </p:nvGrpSpPr>
        <p:grpSpPr>
          <a:xfrm rot="0">
            <a:off x="2155098" y="7179078"/>
            <a:ext cx="2196274" cy="411804"/>
            <a:chOff x="0" y="0"/>
            <a:chExt cx="2928366" cy="549072"/>
          </a:xfrm>
        </p:grpSpPr>
        <p:sp>
          <p:nvSpPr>
            <p:cNvPr name="Freeform 57" id="57"/>
            <p:cNvSpPr/>
            <p:nvPr/>
          </p:nvSpPr>
          <p:spPr>
            <a:xfrm flipH="false" flipV="false" rot="0">
              <a:off x="0" y="0"/>
              <a:ext cx="2928368" cy="549069"/>
            </a:xfrm>
            <a:custGeom>
              <a:avLst/>
              <a:gdLst/>
              <a:ahLst/>
              <a:cxnLst/>
              <a:rect r="r" b="b" t="t" l="l"/>
              <a:pathLst>
                <a:path h="549069" w="2928368">
                  <a:moveTo>
                    <a:pt x="0" y="0"/>
                  </a:moveTo>
                  <a:lnTo>
                    <a:pt x="2928368" y="0"/>
                  </a:lnTo>
                  <a:lnTo>
                    <a:pt x="2928368" y="549069"/>
                  </a:lnTo>
                  <a:lnTo>
                    <a:pt x="0" y="54906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53919" r="0" b="-53920"/>
              </a:stretch>
            </a:blipFill>
          </p:spPr>
        </p:sp>
        <p:sp>
          <p:nvSpPr>
            <p:cNvPr name="TextBox 58" id="58"/>
            <p:cNvSpPr txBox="true"/>
            <p:nvPr/>
          </p:nvSpPr>
          <p:spPr>
            <a:xfrm>
              <a:off x="0" y="-9525"/>
              <a:ext cx="2928366" cy="55859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521"/>
                </a:lnSpc>
              </a:pPr>
              <a:r>
                <a:rPr lang="en-US" sz="2101" b="true">
                  <a:solidFill>
                    <a:srgbClr val="F6F1E8"/>
                  </a:solidFill>
                  <a:latin typeface="Aptos Bold"/>
                  <a:ea typeface="Aptos Bold"/>
                  <a:cs typeface="Aptos Bold"/>
                  <a:sym typeface="Aptos Bold"/>
                </a:rPr>
                <a:t>Route</a:t>
              </a:r>
            </a:p>
          </p:txBody>
        </p:sp>
      </p:grpSp>
      <p:grpSp>
        <p:nvGrpSpPr>
          <p:cNvPr name="Group 59" id="59"/>
          <p:cNvGrpSpPr/>
          <p:nvPr/>
        </p:nvGrpSpPr>
        <p:grpSpPr>
          <a:xfrm rot="0">
            <a:off x="1537392" y="7754760"/>
            <a:ext cx="2813980" cy="534604"/>
            <a:chOff x="0" y="0"/>
            <a:chExt cx="3751974" cy="712805"/>
          </a:xfrm>
        </p:grpSpPr>
        <p:sp>
          <p:nvSpPr>
            <p:cNvPr name="Freeform 60" id="60"/>
            <p:cNvSpPr/>
            <p:nvPr/>
          </p:nvSpPr>
          <p:spPr>
            <a:xfrm flipH="false" flipV="false" rot="0">
              <a:off x="0" y="0"/>
              <a:ext cx="3751971" cy="712796"/>
            </a:xfrm>
            <a:custGeom>
              <a:avLst/>
              <a:gdLst/>
              <a:ahLst/>
              <a:cxnLst/>
              <a:rect r="r" b="b" t="t" l="l"/>
              <a:pathLst>
                <a:path h="712796" w="3751971">
                  <a:moveTo>
                    <a:pt x="0" y="0"/>
                  </a:moveTo>
                  <a:lnTo>
                    <a:pt x="3751971" y="0"/>
                  </a:lnTo>
                  <a:lnTo>
                    <a:pt x="3751971" y="712796"/>
                  </a:lnTo>
                  <a:lnTo>
                    <a:pt x="0" y="71279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93577" r="0" b="-11551"/>
              </a:stretch>
            </a:blipFill>
          </p:spPr>
        </p:sp>
        <p:sp>
          <p:nvSpPr>
            <p:cNvPr name="TextBox 61" id="61"/>
            <p:cNvSpPr txBox="true"/>
            <p:nvPr/>
          </p:nvSpPr>
          <p:spPr>
            <a:xfrm>
              <a:off x="0" y="0"/>
              <a:ext cx="3751974" cy="71280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91"/>
                </a:lnSpc>
              </a:pPr>
              <a:r>
                <a:rPr lang="en-US" sz="1576">
                  <a:solidFill>
                    <a:srgbClr val="C8C0B5"/>
                  </a:solidFill>
                  <a:latin typeface="Aptos"/>
                  <a:ea typeface="Aptos"/>
                  <a:cs typeface="Aptos"/>
                  <a:sym typeface="Aptos"/>
                </a:rPr>
                <a:t>Right person and supervisor receive it.</a:t>
              </a:r>
            </a:p>
          </p:txBody>
        </p:sp>
      </p:grpSp>
      <p:grpSp>
        <p:nvGrpSpPr>
          <p:cNvPr name="Group 62" id="62"/>
          <p:cNvGrpSpPr/>
          <p:nvPr/>
        </p:nvGrpSpPr>
        <p:grpSpPr>
          <a:xfrm rot="0">
            <a:off x="5137985" y="6997965"/>
            <a:ext cx="3519383" cy="1453213"/>
            <a:chOff x="0" y="0"/>
            <a:chExt cx="4692510" cy="1937618"/>
          </a:xfrm>
        </p:grpSpPr>
        <p:sp>
          <p:nvSpPr>
            <p:cNvPr name="Freeform 63" id="63"/>
            <p:cNvSpPr/>
            <p:nvPr/>
          </p:nvSpPr>
          <p:spPr>
            <a:xfrm flipH="false" flipV="false" rot="0">
              <a:off x="0" y="0"/>
              <a:ext cx="4692523" cy="1937656"/>
            </a:xfrm>
            <a:custGeom>
              <a:avLst/>
              <a:gdLst/>
              <a:ahLst/>
              <a:cxnLst/>
              <a:rect r="r" b="b" t="t" l="l"/>
              <a:pathLst>
                <a:path h="1937656" w="4692523">
                  <a:moveTo>
                    <a:pt x="0" y="273608"/>
                  </a:moveTo>
                  <a:cubicBezTo>
                    <a:pt x="0" y="122485"/>
                    <a:pt x="99949" y="0"/>
                    <a:pt x="223266" y="0"/>
                  </a:cubicBezTo>
                  <a:lnTo>
                    <a:pt x="4469257" y="0"/>
                  </a:lnTo>
                  <a:cubicBezTo>
                    <a:pt x="4592574" y="0"/>
                    <a:pt x="4692523" y="122485"/>
                    <a:pt x="4692523" y="273608"/>
                  </a:cubicBezTo>
                  <a:lnTo>
                    <a:pt x="4692523" y="1664057"/>
                  </a:lnTo>
                  <a:cubicBezTo>
                    <a:pt x="4692523" y="1815179"/>
                    <a:pt x="4592574" y="1937656"/>
                    <a:pt x="4469257" y="1937656"/>
                  </a:cubicBezTo>
                  <a:lnTo>
                    <a:pt x="223266" y="1937656"/>
                  </a:lnTo>
                  <a:cubicBezTo>
                    <a:pt x="99949" y="1937656"/>
                    <a:pt x="0" y="1815179"/>
                    <a:pt x="0" y="1664057"/>
                  </a:cubicBezTo>
                  <a:close/>
                </a:path>
              </a:pathLst>
            </a:custGeom>
            <a:solidFill>
              <a:srgbClr val="1B1C1F"/>
            </a:solidFill>
            <a:ln w="19065" cap="sq">
              <a:solidFill>
                <a:srgbClr val="2B2C2E"/>
              </a:solidFill>
              <a:prstDash val="solid"/>
              <a:miter/>
            </a:ln>
          </p:spPr>
        </p:sp>
      </p:grpSp>
      <p:grpSp>
        <p:nvGrpSpPr>
          <p:cNvPr name="Group 64" id="64"/>
          <p:cNvGrpSpPr/>
          <p:nvPr/>
        </p:nvGrpSpPr>
        <p:grpSpPr>
          <a:xfrm rot="0">
            <a:off x="5449510" y="7179078"/>
            <a:ext cx="549069" cy="480431"/>
            <a:chOff x="0" y="0"/>
            <a:chExt cx="732092" cy="640575"/>
          </a:xfrm>
        </p:grpSpPr>
        <p:sp>
          <p:nvSpPr>
            <p:cNvPr name="Freeform 65" id="65"/>
            <p:cNvSpPr/>
            <p:nvPr/>
          </p:nvSpPr>
          <p:spPr>
            <a:xfrm flipH="false" flipV="false" rot="0">
              <a:off x="0" y="0"/>
              <a:ext cx="732092" cy="640580"/>
            </a:xfrm>
            <a:custGeom>
              <a:avLst/>
              <a:gdLst/>
              <a:ahLst/>
              <a:cxnLst/>
              <a:rect r="r" b="b" t="t" l="l"/>
              <a:pathLst>
                <a:path h="640580" w="732092">
                  <a:moveTo>
                    <a:pt x="0" y="0"/>
                  </a:moveTo>
                  <a:lnTo>
                    <a:pt x="732092" y="0"/>
                  </a:lnTo>
                  <a:lnTo>
                    <a:pt x="732092" y="640580"/>
                  </a:lnTo>
                  <a:lnTo>
                    <a:pt x="0" y="64058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62264" t="0" r="-62264" b="0"/>
              </a:stretch>
            </a:blipFill>
          </p:spPr>
        </p:sp>
        <p:sp>
          <p:nvSpPr>
            <p:cNvPr name="TextBox 66" id="66"/>
            <p:cNvSpPr txBox="true"/>
            <p:nvPr/>
          </p:nvSpPr>
          <p:spPr>
            <a:xfrm>
              <a:off x="0" y="0"/>
              <a:ext cx="732092" cy="6405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422"/>
                </a:lnSpc>
              </a:pPr>
              <a:r>
                <a:rPr lang="en-US" sz="2852">
                  <a:solidFill>
                    <a:srgbClr val="F47F2A"/>
                  </a:solidFill>
                  <a:latin typeface="Aptos"/>
                  <a:ea typeface="Aptos"/>
                  <a:cs typeface="Aptos"/>
                  <a:sym typeface="Aptos"/>
                </a:rPr>
                <a:t>④</a:t>
              </a:r>
            </a:p>
          </p:txBody>
        </p:sp>
      </p:grpSp>
      <p:grpSp>
        <p:nvGrpSpPr>
          <p:cNvPr name="Group 67" id="67"/>
          <p:cNvGrpSpPr/>
          <p:nvPr/>
        </p:nvGrpSpPr>
        <p:grpSpPr>
          <a:xfrm rot="0">
            <a:off x="6135843" y="7179078"/>
            <a:ext cx="2196274" cy="411804"/>
            <a:chOff x="0" y="0"/>
            <a:chExt cx="2928366" cy="549072"/>
          </a:xfrm>
        </p:grpSpPr>
        <p:sp>
          <p:nvSpPr>
            <p:cNvPr name="Freeform 68" id="68"/>
            <p:cNvSpPr/>
            <p:nvPr/>
          </p:nvSpPr>
          <p:spPr>
            <a:xfrm flipH="false" flipV="false" rot="0">
              <a:off x="0" y="0"/>
              <a:ext cx="2928368" cy="549069"/>
            </a:xfrm>
            <a:custGeom>
              <a:avLst/>
              <a:gdLst/>
              <a:ahLst/>
              <a:cxnLst/>
              <a:rect r="r" b="b" t="t" l="l"/>
              <a:pathLst>
                <a:path h="549069" w="2928368">
                  <a:moveTo>
                    <a:pt x="0" y="0"/>
                  </a:moveTo>
                  <a:lnTo>
                    <a:pt x="2928368" y="0"/>
                  </a:lnTo>
                  <a:lnTo>
                    <a:pt x="2928368" y="549069"/>
                  </a:lnTo>
                  <a:lnTo>
                    <a:pt x="0" y="54906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53919" r="0" b="-53920"/>
              </a:stretch>
            </a:blipFill>
          </p:spPr>
        </p:sp>
        <p:sp>
          <p:nvSpPr>
            <p:cNvPr name="TextBox 69" id="69"/>
            <p:cNvSpPr txBox="true"/>
            <p:nvPr/>
          </p:nvSpPr>
          <p:spPr>
            <a:xfrm>
              <a:off x="0" y="-9525"/>
              <a:ext cx="2928366" cy="55859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521"/>
                </a:lnSpc>
              </a:pPr>
              <a:r>
                <a:rPr lang="en-US" sz="2101" b="true">
                  <a:solidFill>
                    <a:srgbClr val="F6F1E8"/>
                  </a:solidFill>
                  <a:latin typeface="Aptos Bold"/>
                  <a:ea typeface="Aptos Bold"/>
                  <a:cs typeface="Aptos Bold"/>
                  <a:sym typeface="Aptos Bold"/>
                </a:rPr>
                <a:t>Resolve</a:t>
              </a:r>
            </a:p>
          </p:txBody>
        </p:sp>
      </p:grpSp>
      <p:grpSp>
        <p:nvGrpSpPr>
          <p:cNvPr name="Group 70" id="70"/>
          <p:cNvGrpSpPr/>
          <p:nvPr/>
        </p:nvGrpSpPr>
        <p:grpSpPr>
          <a:xfrm rot="0">
            <a:off x="5490686" y="7659510"/>
            <a:ext cx="2813980" cy="420018"/>
            <a:chOff x="0" y="0"/>
            <a:chExt cx="3751974" cy="560024"/>
          </a:xfrm>
        </p:grpSpPr>
        <p:sp>
          <p:nvSpPr>
            <p:cNvPr name="Freeform 71" id="71"/>
            <p:cNvSpPr/>
            <p:nvPr/>
          </p:nvSpPr>
          <p:spPr>
            <a:xfrm flipH="false" flipV="false" rot="0">
              <a:off x="0" y="0"/>
              <a:ext cx="3751971" cy="560017"/>
            </a:xfrm>
            <a:custGeom>
              <a:avLst/>
              <a:gdLst/>
              <a:ahLst/>
              <a:cxnLst/>
              <a:rect r="r" b="b" t="t" l="l"/>
              <a:pathLst>
                <a:path h="560017" w="3751971">
                  <a:moveTo>
                    <a:pt x="0" y="0"/>
                  </a:moveTo>
                  <a:lnTo>
                    <a:pt x="3751971" y="0"/>
                  </a:lnTo>
                  <a:lnTo>
                    <a:pt x="3751971" y="560017"/>
                  </a:lnTo>
                  <a:lnTo>
                    <a:pt x="0" y="56001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19106" r="0" b="-41983"/>
              </a:stretch>
            </a:blipFill>
          </p:spPr>
        </p:sp>
        <p:sp>
          <p:nvSpPr>
            <p:cNvPr name="TextBox 72" id="72"/>
            <p:cNvSpPr txBox="true"/>
            <p:nvPr/>
          </p:nvSpPr>
          <p:spPr>
            <a:xfrm>
              <a:off x="0" y="0"/>
              <a:ext cx="3751974" cy="56002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91"/>
                </a:lnSpc>
              </a:pPr>
              <a:r>
                <a:rPr lang="en-US" sz="1576">
                  <a:solidFill>
                    <a:srgbClr val="C8C0B5"/>
                  </a:solidFill>
                  <a:latin typeface="Aptos"/>
                  <a:ea typeface="Aptos"/>
                  <a:cs typeface="Aptos"/>
                  <a:sym typeface="Aptos"/>
                </a:rPr>
                <a:t>Tracked until it is closed.</a:t>
              </a:r>
            </a:p>
          </p:txBody>
        </p:sp>
      </p:grpSp>
      <p:grpSp>
        <p:nvGrpSpPr>
          <p:cNvPr name="Group 73" id="73"/>
          <p:cNvGrpSpPr/>
          <p:nvPr/>
        </p:nvGrpSpPr>
        <p:grpSpPr>
          <a:xfrm rot="0">
            <a:off x="12628588" y="9677343"/>
            <a:ext cx="4804353" cy="274539"/>
            <a:chOff x="0" y="0"/>
            <a:chExt cx="6405804" cy="366052"/>
          </a:xfrm>
        </p:grpSpPr>
        <p:sp>
          <p:nvSpPr>
            <p:cNvPr name="Freeform 74" id="74"/>
            <p:cNvSpPr/>
            <p:nvPr/>
          </p:nvSpPr>
          <p:spPr>
            <a:xfrm flipH="false" flipV="false" rot="0">
              <a:off x="0" y="0"/>
              <a:ext cx="6405805" cy="366046"/>
            </a:xfrm>
            <a:custGeom>
              <a:avLst/>
              <a:gdLst/>
              <a:ahLst/>
              <a:cxnLst/>
              <a:rect r="r" b="b" t="t" l="l"/>
              <a:pathLst>
                <a:path h="366046" w="6405805">
                  <a:moveTo>
                    <a:pt x="0" y="0"/>
                  </a:moveTo>
                  <a:lnTo>
                    <a:pt x="6405805" y="0"/>
                  </a:lnTo>
                  <a:lnTo>
                    <a:pt x="6405805" y="366046"/>
                  </a:lnTo>
                  <a:lnTo>
                    <a:pt x="0" y="36604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90987" r="0" b="-290988"/>
              </a:stretch>
            </a:blipFill>
          </p:spPr>
        </p:sp>
        <p:sp>
          <p:nvSpPr>
            <p:cNvPr name="TextBox 75" id="75"/>
            <p:cNvSpPr txBox="true"/>
            <p:nvPr/>
          </p:nvSpPr>
          <p:spPr>
            <a:xfrm>
              <a:off x="0" y="-9525"/>
              <a:ext cx="6405804" cy="37557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1621"/>
                </a:lnSpc>
              </a:pPr>
              <a:r>
                <a:rPr lang="en-US" sz="1351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Register once, report in seconds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E0F0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14073" y="9461906"/>
            <a:ext cx="16628402" cy="19069"/>
            <a:chOff x="0" y="0"/>
            <a:chExt cx="22171203" cy="2542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2171152" cy="25400"/>
            </a:xfrm>
            <a:custGeom>
              <a:avLst/>
              <a:gdLst/>
              <a:ahLst/>
              <a:cxnLst/>
              <a:rect r="r" b="b" t="t" l="l"/>
              <a:pathLst>
                <a:path h="25400" w="22171152">
                  <a:moveTo>
                    <a:pt x="0" y="0"/>
                  </a:moveTo>
                  <a:lnTo>
                    <a:pt x="22171152" y="25400"/>
                  </a:lnTo>
                </a:path>
              </a:pathLst>
            </a:custGeom>
            <a:blipFill>
              <a:blip r:embed="rId2">
                <a:alphaModFix amt="0"/>
              </a:blip>
              <a:stretch>
                <a:fillRect l="0" t="-16958089" r="0" b="-16958189"/>
              </a:stretch>
            </a:blipFill>
            <a:ln w="19065" cap="sq">
              <a:solidFill>
                <a:srgbClr val="2F2F2F"/>
              </a:solidFill>
              <a:prstDash val="solid"/>
              <a:miter/>
            </a:ln>
          </p:spPr>
        </p:sp>
      </p:grpSp>
      <p:grpSp>
        <p:nvGrpSpPr>
          <p:cNvPr name="Group 4" id="4"/>
          <p:cNvGrpSpPr/>
          <p:nvPr/>
        </p:nvGrpSpPr>
        <p:grpSpPr>
          <a:xfrm rot="0">
            <a:off x="814073" y="470906"/>
            <a:ext cx="650491" cy="650491"/>
            <a:chOff x="0" y="0"/>
            <a:chExt cx="867321" cy="867321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867283" cy="867283"/>
            </a:xfrm>
            <a:custGeom>
              <a:avLst/>
              <a:gdLst/>
              <a:ahLst/>
              <a:cxnLst/>
              <a:rect r="r" b="b" t="t" l="l"/>
              <a:pathLst>
                <a:path h="867283" w="867283">
                  <a:moveTo>
                    <a:pt x="0" y="169672"/>
                  </a:moveTo>
                  <a:cubicBezTo>
                    <a:pt x="0" y="75946"/>
                    <a:pt x="75946" y="0"/>
                    <a:pt x="169672" y="0"/>
                  </a:cubicBezTo>
                  <a:lnTo>
                    <a:pt x="697611" y="0"/>
                  </a:lnTo>
                  <a:cubicBezTo>
                    <a:pt x="791337" y="0"/>
                    <a:pt x="867283" y="75946"/>
                    <a:pt x="867283" y="169672"/>
                  </a:cubicBezTo>
                  <a:lnTo>
                    <a:pt x="867283" y="697611"/>
                  </a:lnTo>
                  <a:cubicBezTo>
                    <a:pt x="867283" y="791337"/>
                    <a:pt x="791337" y="867283"/>
                    <a:pt x="697611" y="867283"/>
                  </a:cubicBezTo>
                  <a:lnTo>
                    <a:pt x="169672" y="867283"/>
                  </a:lnTo>
                  <a:cubicBezTo>
                    <a:pt x="75946" y="867283"/>
                    <a:pt x="0" y="791337"/>
                    <a:pt x="0" y="697611"/>
                  </a:cubicBezTo>
                  <a:close/>
                </a:path>
              </a:pathLst>
            </a:custGeom>
            <a:solidFill>
              <a:srgbClr val="F47F2A"/>
            </a:solidFill>
            <a:ln w="19065" cap="sq">
              <a:solidFill>
                <a:srgbClr val="F2B634"/>
              </a:solidFill>
              <a:prstDash val="solid"/>
              <a:miter/>
            </a:ln>
          </p:spPr>
        </p:sp>
      </p:grpSp>
      <p:grpSp>
        <p:nvGrpSpPr>
          <p:cNvPr name="Group 6" id="6"/>
          <p:cNvGrpSpPr/>
          <p:nvPr/>
        </p:nvGrpSpPr>
        <p:grpSpPr>
          <a:xfrm rot="0">
            <a:off x="1047750" y="646281"/>
            <a:ext cx="301990" cy="274539"/>
            <a:chOff x="0" y="0"/>
            <a:chExt cx="402654" cy="366052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402651" cy="366046"/>
            </a:xfrm>
            <a:custGeom>
              <a:avLst/>
              <a:gdLst/>
              <a:ahLst/>
              <a:cxnLst/>
              <a:rect r="r" b="b" t="t" l="l"/>
              <a:pathLst>
                <a:path h="366046" w="402651">
                  <a:moveTo>
                    <a:pt x="0" y="0"/>
                  </a:moveTo>
                  <a:lnTo>
                    <a:pt x="402651" y="0"/>
                  </a:lnTo>
                  <a:lnTo>
                    <a:pt x="402651" y="366046"/>
                  </a:lnTo>
                  <a:lnTo>
                    <a:pt x="0" y="36604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66641" t="0" r="-66641" b="-1"/>
              </a:stretch>
            </a:blipFill>
          </p:spPr>
        </p:sp>
        <p:sp>
          <p:nvSpPr>
            <p:cNvPr name="TextBox 8" id="8"/>
            <p:cNvSpPr txBox="true"/>
            <p:nvPr/>
          </p:nvSpPr>
          <p:spPr>
            <a:xfrm>
              <a:off x="0" y="0"/>
              <a:ext cx="402654" cy="36605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161"/>
                </a:lnSpc>
              </a:pPr>
              <a:r>
                <a:rPr lang="en-US" sz="1801" b="true">
                  <a:solidFill>
                    <a:srgbClr val="0E0F0E"/>
                  </a:solidFill>
                  <a:latin typeface="Aptos Bold"/>
                  <a:ea typeface="Aptos Bold"/>
                  <a:cs typeface="Aptos Bold"/>
                  <a:sym typeface="Aptos Bold"/>
                </a:rPr>
                <a:t>V</a:t>
              </a: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551118" y="521618"/>
            <a:ext cx="2333539" cy="411804"/>
            <a:chOff x="0" y="0"/>
            <a:chExt cx="3111386" cy="549072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3111391" cy="549069"/>
            </a:xfrm>
            <a:custGeom>
              <a:avLst/>
              <a:gdLst/>
              <a:ahLst/>
              <a:cxnLst/>
              <a:rect r="r" b="b" t="t" l="l"/>
              <a:pathLst>
                <a:path h="549069" w="3111391">
                  <a:moveTo>
                    <a:pt x="0" y="0"/>
                  </a:moveTo>
                  <a:lnTo>
                    <a:pt x="3111391" y="0"/>
                  </a:lnTo>
                  <a:lnTo>
                    <a:pt x="3111391" y="549069"/>
                  </a:lnTo>
                  <a:lnTo>
                    <a:pt x="0" y="54906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60414" r="0" b="-60415"/>
              </a:stretch>
            </a:blipFill>
          </p:spPr>
        </p:sp>
        <p:sp>
          <p:nvSpPr>
            <p:cNvPr name="TextBox 11" id="11"/>
            <p:cNvSpPr txBox="true"/>
            <p:nvPr/>
          </p:nvSpPr>
          <p:spPr>
            <a:xfrm>
              <a:off x="0" y="0"/>
              <a:ext cx="3111386" cy="54907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242"/>
                </a:lnSpc>
              </a:pPr>
              <a:r>
                <a:rPr lang="en-US" sz="2702" b="true">
                  <a:solidFill>
                    <a:srgbClr val="F6F1E8"/>
                  </a:solidFill>
                  <a:latin typeface="Aptos Bold"/>
                  <a:ea typeface="Aptos Bold"/>
                  <a:cs typeface="Aptos Bold"/>
                  <a:sym typeface="Aptos Bold"/>
                </a:rPr>
                <a:t>VoiceFirst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564843" y="960872"/>
            <a:ext cx="3568951" cy="301990"/>
            <a:chOff x="0" y="0"/>
            <a:chExt cx="4758601" cy="402654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4758598" cy="402651"/>
            </a:xfrm>
            <a:custGeom>
              <a:avLst/>
              <a:gdLst/>
              <a:ahLst/>
              <a:cxnLst/>
              <a:rect r="r" b="b" t="t" l="l"/>
              <a:pathLst>
                <a:path h="402651" w="4758598">
                  <a:moveTo>
                    <a:pt x="0" y="0"/>
                  </a:moveTo>
                  <a:lnTo>
                    <a:pt x="4758598" y="0"/>
                  </a:lnTo>
                  <a:lnTo>
                    <a:pt x="4758598" y="402651"/>
                  </a:lnTo>
                  <a:lnTo>
                    <a:pt x="0" y="40265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80277" r="0" b="-180278"/>
              </a:stretch>
            </a:blip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9525"/>
              <a:ext cx="4758601" cy="41217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531"/>
                </a:lnSpc>
              </a:pPr>
              <a:r>
                <a:rPr lang="en-US" b="true" sz="1275">
                  <a:solidFill>
                    <a:srgbClr val="F47F2A"/>
                  </a:solidFill>
                  <a:latin typeface="Aptos Bold"/>
                  <a:ea typeface="Aptos Bold"/>
                  <a:cs typeface="Aptos Bold"/>
                  <a:sym typeface="Aptos Bold"/>
                </a:rPr>
                <a:t>FOR FITNESS CENTRES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16952500" y="617706"/>
            <a:ext cx="480431" cy="343167"/>
            <a:chOff x="0" y="0"/>
            <a:chExt cx="640575" cy="457556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640580" cy="457557"/>
            </a:xfrm>
            <a:custGeom>
              <a:avLst/>
              <a:gdLst/>
              <a:ahLst/>
              <a:cxnLst/>
              <a:rect r="r" b="b" t="t" l="l"/>
              <a:pathLst>
                <a:path h="457557" w="640580">
                  <a:moveTo>
                    <a:pt x="0" y="0"/>
                  </a:moveTo>
                  <a:lnTo>
                    <a:pt x="640580" y="0"/>
                  </a:lnTo>
                  <a:lnTo>
                    <a:pt x="640580" y="457557"/>
                  </a:lnTo>
                  <a:lnTo>
                    <a:pt x="0" y="45755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41645" t="0" r="-41644" b="0"/>
              </a:stretch>
            </a:blipFill>
          </p:spPr>
        </p:sp>
        <p:sp>
          <p:nvSpPr>
            <p:cNvPr name="TextBox 17" id="17"/>
            <p:cNvSpPr txBox="true"/>
            <p:nvPr/>
          </p:nvSpPr>
          <p:spPr>
            <a:xfrm>
              <a:off x="0" y="0"/>
              <a:ext cx="640575" cy="457556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2161"/>
                </a:lnSpc>
              </a:pPr>
              <a:r>
                <a:rPr lang="en-US" sz="1801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06</a:t>
              </a: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1098137" y="1853108"/>
            <a:ext cx="9059637" cy="411804"/>
            <a:chOff x="0" y="0"/>
            <a:chExt cx="12079516" cy="549072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12079517" cy="549069"/>
            </a:xfrm>
            <a:custGeom>
              <a:avLst/>
              <a:gdLst/>
              <a:ahLst/>
              <a:cxnLst/>
              <a:rect r="r" b="b" t="t" l="l"/>
              <a:pathLst>
                <a:path h="549069" w="12079517">
                  <a:moveTo>
                    <a:pt x="0" y="0"/>
                  </a:moveTo>
                  <a:lnTo>
                    <a:pt x="12079517" y="0"/>
                  </a:lnTo>
                  <a:lnTo>
                    <a:pt x="12079517" y="549069"/>
                  </a:lnTo>
                  <a:lnTo>
                    <a:pt x="0" y="54906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378670" r="0" b="-378671"/>
              </a:stretch>
            </a:blipFill>
          </p:spPr>
        </p:sp>
        <p:sp>
          <p:nvSpPr>
            <p:cNvPr name="TextBox 20" id="20"/>
            <p:cNvSpPr txBox="true"/>
            <p:nvPr/>
          </p:nvSpPr>
          <p:spPr>
            <a:xfrm>
              <a:off x="0" y="0"/>
              <a:ext cx="12079516" cy="54907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981"/>
                </a:lnSpc>
              </a:pPr>
              <a:r>
                <a:rPr lang="en-US" b="true" sz="1651">
                  <a:solidFill>
                    <a:srgbClr val="F47F2A"/>
                  </a:solidFill>
                  <a:latin typeface="Aptos Bold"/>
                  <a:ea typeface="Aptos Bold"/>
                  <a:cs typeface="Aptos Bold"/>
                  <a:sym typeface="Aptos Bold"/>
                </a:rPr>
                <a:t>EXAMPLE WORKFLOW</a:t>
              </a: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1098137" y="2361000"/>
            <a:ext cx="8098765" cy="1262863"/>
            <a:chOff x="0" y="0"/>
            <a:chExt cx="10798353" cy="1683817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10798356" cy="1683812"/>
            </a:xfrm>
            <a:custGeom>
              <a:avLst/>
              <a:gdLst/>
              <a:ahLst/>
              <a:cxnLst/>
              <a:rect r="r" b="b" t="t" l="l"/>
              <a:pathLst>
                <a:path h="1683812" w="10798356">
                  <a:moveTo>
                    <a:pt x="0" y="0"/>
                  </a:moveTo>
                  <a:lnTo>
                    <a:pt x="10798356" y="0"/>
                  </a:lnTo>
                  <a:lnTo>
                    <a:pt x="10798356" y="1683812"/>
                  </a:lnTo>
                  <a:lnTo>
                    <a:pt x="0" y="168381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74958" r="0" b="-74958"/>
              </a:stretch>
            </a:blipFill>
          </p:spPr>
        </p:sp>
        <p:sp>
          <p:nvSpPr>
            <p:cNvPr name="TextBox 23" id="23"/>
            <p:cNvSpPr txBox="true"/>
            <p:nvPr/>
          </p:nvSpPr>
          <p:spPr>
            <a:xfrm>
              <a:off x="0" y="-9525"/>
              <a:ext cx="10798353" cy="169334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6124"/>
                </a:lnSpc>
              </a:pPr>
              <a:r>
                <a:rPr lang="en-US" sz="5103" b="true">
                  <a:solidFill>
                    <a:srgbClr val="F6F1E8"/>
                  </a:solidFill>
                  <a:latin typeface="Aptos Bold"/>
                  <a:ea typeface="Aptos Bold"/>
                  <a:cs typeface="Aptos Bold"/>
                  <a:sym typeface="Aptos Bold"/>
                </a:rPr>
                <a:t>Broken treadmill becomes a trackable action</a:t>
              </a:r>
            </a:p>
          </p:txBody>
        </p:sp>
      </p:grpSp>
      <p:grpSp>
        <p:nvGrpSpPr>
          <p:cNvPr name="Group 24" id="24"/>
          <p:cNvGrpSpPr/>
          <p:nvPr/>
        </p:nvGrpSpPr>
        <p:grpSpPr>
          <a:xfrm rot="0">
            <a:off x="1125588" y="3816029"/>
            <a:ext cx="8098765" cy="686333"/>
            <a:chOff x="0" y="0"/>
            <a:chExt cx="10798353" cy="915111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10798356" cy="915115"/>
            </a:xfrm>
            <a:custGeom>
              <a:avLst/>
              <a:gdLst/>
              <a:ahLst/>
              <a:cxnLst/>
              <a:rect r="r" b="b" t="t" l="l"/>
              <a:pathLst>
                <a:path h="915115" w="10798356">
                  <a:moveTo>
                    <a:pt x="0" y="0"/>
                  </a:moveTo>
                  <a:lnTo>
                    <a:pt x="10798356" y="0"/>
                  </a:lnTo>
                  <a:lnTo>
                    <a:pt x="10798356" y="915115"/>
                  </a:lnTo>
                  <a:lnTo>
                    <a:pt x="0" y="915115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79923" r="0" b="-179923"/>
              </a:stretch>
            </a:blipFill>
          </p:spPr>
        </p:sp>
        <p:sp>
          <p:nvSpPr>
            <p:cNvPr name="TextBox 26" id="26"/>
            <p:cNvSpPr txBox="true"/>
            <p:nvPr/>
          </p:nvSpPr>
          <p:spPr>
            <a:xfrm>
              <a:off x="0" y="0"/>
              <a:ext cx="10798353" cy="91511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431"/>
                </a:lnSpc>
              </a:pPr>
              <a:r>
                <a:rPr lang="en-US" sz="2026">
                  <a:solidFill>
                    <a:srgbClr val="C8C0B5"/>
                  </a:solidFill>
                  <a:latin typeface="Aptos"/>
                  <a:ea typeface="Aptos"/>
                  <a:cs typeface="Aptos"/>
                  <a:sym typeface="Aptos"/>
                </a:rPr>
                <a:t>A member reports a treadmill that stops suddenly during use and attaches a short video.</a:t>
              </a:r>
            </a:p>
          </p:txBody>
        </p:sp>
      </p:grpSp>
      <p:grpSp>
        <p:nvGrpSpPr>
          <p:cNvPr name="Group 27" id="27"/>
          <p:cNvGrpSpPr/>
          <p:nvPr/>
        </p:nvGrpSpPr>
        <p:grpSpPr>
          <a:xfrm rot="0">
            <a:off x="1294505" y="5275259"/>
            <a:ext cx="3382108" cy="1872177"/>
            <a:chOff x="0" y="0"/>
            <a:chExt cx="4509478" cy="2496236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4509389" cy="2496185"/>
            </a:xfrm>
            <a:custGeom>
              <a:avLst/>
              <a:gdLst/>
              <a:ahLst/>
              <a:cxnLst/>
              <a:rect r="r" b="b" t="t" l="l"/>
              <a:pathLst>
                <a:path h="2496185" w="4509389">
                  <a:moveTo>
                    <a:pt x="0" y="258826"/>
                  </a:moveTo>
                  <a:cubicBezTo>
                    <a:pt x="0" y="115951"/>
                    <a:pt x="115951" y="0"/>
                    <a:pt x="258826" y="0"/>
                  </a:cubicBezTo>
                  <a:lnTo>
                    <a:pt x="4250563" y="0"/>
                  </a:lnTo>
                  <a:cubicBezTo>
                    <a:pt x="4393565" y="0"/>
                    <a:pt x="4509389" y="115951"/>
                    <a:pt x="4509389" y="258826"/>
                  </a:cubicBezTo>
                  <a:lnTo>
                    <a:pt x="4509389" y="2237359"/>
                  </a:lnTo>
                  <a:cubicBezTo>
                    <a:pt x="4509389" y="2380361"/>
                    <a:pt x="4393438" y="2496185"/>
                    <a:pt x="4250563" y="2496185"/>
                  </a:cubicBezTo>
                  <a:lnTo>
                    <a:pt x="258826" y="2496185"/>
                  </a:lnTo>
                  <a:cubicBezTo>
                    <a:pt x="115951" y="2496185"/>
                    <a:pt x="0" y="2380361"/>
                    <a:pt x="0" y="2237359"/>
                  </a:cubicBezTo>
                  <a:close/>
                </a:path>
              </a:pathLst>
            </a:custGeom>
            <a:solidFill>
              <a:srgbClr val="1B1C1F"/>
            </a:solidFill>
            <a:ln w="19065" cap="sq">
              <a:solidFill>
                <a:srgbClr val="F47F2A"/>
              </a:solidFill>
              <a:prstDash val="solid"/>
              <a:miter/>
            </a:ln>
          </p:spPr>
        </p:sp>
      </p:grpSp>
      <p:grpSp>
        <p:nvGrpSpPr>
          <p:cNvPr name="Group 29" id="29"/>
          <p:cNvGrpSpPr/>
          <p:nvPr/>
        </p:nvGrpSpPr>
        <p:grpSpPr>
          <a:xfrm rot="0">
            <a:off x="1578569" y="5669137"/>
            <a:ext cx="2813980" cy="343167"/>
            <a:chOff x="0" y="0"/>
            <a:chExt cx="3751974" cy="457556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3751971" cy="457557"/>
            </a:xfrm>
            <a:custGeom>
              <a:avLst/>
              <a:gdLst/>
              <a:ahLst/>
              <a:cxnLst/>
              <a:rect r="r" b="b" t="t" l="l"/>
              <a:pathLst>
                <a:path h="457557" w="3751971">
                  <a:moveTo>
                    <a:pt x="0" y="0"/>
                  </a:moveTo>
                  <a:lnTo>
                    <a:pt x="3751971" y="0"/>
                  </a:lnTo>
                  <a:lnTo>
                    <a:pt x="3751971" y="457557"/>
                  </a:lnTo>
                  <a:lnTo>
                    <a:pt x="0" y="45755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09777" r="0" b="-109777"/>
              </a:stretch>
            </a:blipFill>
          </p:spPr>
        </p:sp>
        <p:sp>
          <p:nvSpPr>
            <p:cNvPr name="TextBox 31" id="31"/>
            <p:cNvSpPr txBox="true"/>
            <p:nvPr/>
          </p:nvSpPr>
          <p:spPr>
            <a:xfrm>
              <a:off x="0" y="-9525"/>
              <a:ext cx="3751974" cy="46708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521"/>
                </a:lnSpc>
              </a:pPr>
              <a:r>
                <a:rPr lang="en-US" sz="2101" b="true">
                  <a:solidFill>
                    <a:srgbClr val="F6F1E8"/>
                  </a:solidFill>
                  <a:latin typeface="Aptos Bold"/>
                  <a:ea typeface="Aptos Bold"/>
                  <a:cs typeface="Aptos Bold"/>
                  <a:sym typeface="Aptos Bold"/>
                </a:rPr>
                <a:t>Issue Reported</a:t>
              </a:r>
            </a:p>
          </p:txBody>
        </p:sp>
      </p:grpSp>
      <p:grpSp>
        <p:nvGrpSpPr>
          <p:cNvPr name="Group 32" id="32"/>
          <p:cNvGrpSpPr/>
          <p:nvPr/>
        </p:nvGrpSpPr>
        <p:grpSpPr>
          <a:xfrm rot="0">
            <a:off x="1647206" y="6245657"/>
            <a:ext cx="2676716" cy="452980"/>
            <a:chOff x="0" y="0"/>
            <a:chExt cx="3568954" cy="603974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3568948" cy="603976"/>
            </a:xfrm>
            <a:custGeom>
              <a:avLst/>
              <a:gdLst/>
              <a:ahLst/>
              <a:cxnLst/>
              <a:rect r="r" b="b" t="t" l="l"/>
              <a:pathLst>
                <a:path h="603976" w="3568948">
                  <a:moveTo>
                    <a:pt x="0" y="0"/>
                  </a:moveTo>
                  <a:lnTo>
                    <a:pt x="3568948" y="0"/>
                  </a:lnTo>
                  <a:lnTo>
                    <a:pt x="3568948" y="603976"/>
                  </a:lnTo>
                  <a:lnTo>
                    <a:pt x="0" y="60397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65139" r="0" b="-65138"/>
              </a:stretch>
            </a:blipFill>
          </p:spPr>
        </p:sp>
        <p:sp>
          <p:nvSpPr>
            <p:cNvPr name="TextBox 34" id="34"/>
            <p:cNvSpPr txBox="true"/>
            <p:nvPr/>
          </p:nvSpPr>
          <p:spPr>
            <a:xfrm>
              <a:off x="0" y="0"/>
              <a:ext cx="3568954" cy="60397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801"/>
                </a:lnSpc>
              </a:pPr>
              <a:r>
                <a:rPr lang="en-US" sz="1501">
                  <a:solidFill>
                    <a:srgbClr val="C8C0B5"/>
                  </a:solidFill>
                  <a:latin typeface="Aptos"/>
                  <a:ea typeface="Aptos"/>
                  <a:cs typeface="Aptos"/>
                  <a:sym typeface="Aptos"/>
                </a:rPr>
                <a:t>Video + text from member</a:t>
              </a:r>
            </a:p>
          </p:txBody>
        </p:sp>
      </p:grpSp>
      <p:grpSp>
        <p:nvGrpSpPr>
          <p:cNvPr name="Group 35" id="35"/>
          <p:cNvGrpSpPr/>
          <p:nvPr/>
        </p:nvGrpSpPr>
        <p:grpSpPr>
          <a:xfrm rot="0">
            <a:off x="4804353" y="5875039"/>
            <a:ext cx="549069" cy="411804"/>
            <a:chOff x="0" y="0"/>
            <a:chExt cx="732092" cy="549072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732092" cy="549069"/>
            </a:xfrm>
            <a:custGeom>
              <a:avLst/>
              <a:gdLst/>
              <a:ahLst/>
              <a:cxnLst/>
              <a:rect r="r" b="b" t="t" l="l"/>
              <a:pathLst>
                <a:path h="549069" w="732092">
                  <a:moveTo>
                    <a:pt x="0" y="0"/>
                  </a:moveTo>
                  <a:lnTo>
                    <a:pt x="732092" y="0"/>
                  </a:lnTo>
                  <a:lnTo>
                    <a:pt x="732092" y="549069"/>
                  </a:lnTo>
                  <a:lnTo>
                    <a:pt x="0" y="54906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46228" t="0" r="-46228" b="0"/>
              </a:stretch>
            </a:blipFill>
          </p:spPr>
        </p:sp>
        <p:sp>
          <p:nvSpPr>
            <p:cNvPr name="TextBox 37" id="37"/>
            <p:cNvSpPr txBox="true"/>
            <p:nvPr/>
          </p:nvSpPr>
          <p:spPr>
            <a:xfrm>
              <a:off x="0" y="0"/>
              <a:ext cx="732092" cy="54907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4323"/>
                </a:lnSpc>
              </a:pPr>
              <a:r>
                <a:rPr lang="en-US" sz="3602">
                  <a:solidFill>
                    <a:srgbClr val="F47F2A"/>
                  </a:solidFill>
                  <a:latin typeface="Aptos"/>
                  <a:ea typeface="Aptos"/>
                  <a:cs typeface="Aptos"/>
                  <a:sym typeface="Aptos"/>
                </a:rPr>
                <a:t>→</a:t>
              </a:r>
            </a:p>
          </p:txBody>
        </p:sp>
      </p:grpSp>
      <p:grpSp>
        <p:nvGrpSpPr>
          <p:cNvPr name="Group 38" id="38"/>
          <p:cNvGrpSpPr/>
          <p:nvPr/>
        </p:nvGrpSpPr>
        <p:grpSpPr>
          <a:xfrm rot="0">
            <a:off x="5412524" y="5275259"/>
            <a:ext cx="3382108" cy="1872177"/>
            <a:chOff x="0" y="0"/>
            <a:chExt cx="4509478" cy="2496236"/>
          </a:xfrm>
        </p:grpSpPr>
        <p:sp>
          <p:nvSpPr>
            <p:cNvPr name="Freeform 39" id="39"/>
            <p:cNvSpPr/>
            <p:nvPr/>
          </p:nvSpPr>
          <p:spPr>
            <a:xfrm flipH="false" flipV="false" rot="0">
              <a:off x="0" y="0"/>
              <a:ext cx="4509389" cy="2496185"/>
            </a:xfrm>
            <a:custGeom>
              <a:avLst/>
              <a:gdLst/>
              <a:ahLst/>
              <a:cxnLst/>
              <a:rect r="r" b="b" t="t" l="l"/>
              <a:pathLst>
                <a:path h="2496185" w="4509389">
                  <a:moveTo>
                    <a:pt x="0" y="258826"/>
                  </a:moveTo>
                  <a:cubicBezTo>
                    <a:pt x="0" y="115951"/>
                    <a:pt x="115951" y="0"/>
                    <a:pt x="258826" y="0"/>
                  </a:cubicBezTo>
                  <a:lnTo>
                    <a:pt x="4250563" y="0"/>
                  </a:lnTo>
                  <a:cubicBezTo>
                    <a:pt x="4393565" y="0"/>
                    <a:pt x="4509389" y="115951"/>
                    <a:pt x="4509389" y="258826"/>
                  </a:cubicBezTo>
                  <a:lnTo>
                    <a:pt x="4509389" y="2237359"/>
                  </a:lnTo>
                  <a:cubicBezTo>
                    <a:pt x="4509389" y="2380361"/>
                    <a:pt x="4393438" y="2496185"/>
                    <a:pt x="4250563" y="2496185"/>
                  </a:cubicBezTo>
                  <a:lnTo>
                    <a:pt x="258826" y="2496185"/>
                  </a:lnTo>
                  <a:cubicBezTo>
                    <a:pt x="115951" y="2496185"/>
                    <a:pt x="0" y="2380361"/>
                    <a:pt x="0" y="2237359"/>
                  </a:cubicBezTo>
                  <a:close/>
                </a:path>
              </a:pathLst>
            </a:custGeom>
            <a:solidFill>
              <a:srgbClr val="1B1C1F"/>
            </a:solidFill>
            <a:ln w="19065" cap="sq">
              <a:solidFill>
                <a:srgbClr val="F47F2A"/>
              </a:solidFill>
              <a:prstDash val="solid"/>
              <a:miter/>
            </a:ln>
          </p:spPr>
        </p:sp>
      </p:grpSp>
      <p:grpSp>
        <p:nvGrpSpPr>
          <p:cNvPr name="Group 40" id="40"/>
          <p:cNvGrpSpPr/>
          <p:nvPr/>
        </p:nvGrpSpPr>
        <p:grpSpPr>
          <a:xfrm rot="0">
            <a:off x="5696588" y="5669137"/>
            <a:ext cx="2813980" cy="343167"/>
            <a:chOff x="0" y="0"/>
            <a:chExt cx="3751974" cy="457556"/>
          </a:xfrm>
        </p:grpSpPr>
        <p:sp>
          <p:nvSpPr>
            <p:cNvPr name="Freeform 41" id="41"/>
            <p:cNvSpPr/>
            <p:nvPr/>
          </p:nvSpPr>
          <p:spPr>
            <a:xfrm flipH="false" flipV="false" rot="0">
              <a:off x="0" y="0"/>
              <a:ext cx="3751971" cy="457557"/>
            </a:xfrm>
            <a:custGeom>
              <a:avLst/>
              <a:gdLst/>
              <a:ahLst/>
              <a:cxnLst/>
              <a:rect r="r" b="b" t="t" l="l"/>
              <a:pathLst>
                <a:path h="457557" w="3751971">
                  <a:moveTo>
                    <a:pt x="0" y="0"/>
                  </a:moveTo>
                  <a:lnTo>
                    <a:pt x="3751971" y="0"/>
                  </a:lnTo>
                  <a:lnTo>
                    <a:pt x="3751971" y="457557"/>
                  </a:lnTo>
                  <a:lnTo>
                    <a:pt x="0" y="45755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09777" r="0" b="-109777"/>
              </a:stretch>
            </a:blipFill>
          </p:spPr>
        </p:sp>
        <p:sp>
          <p:nvSpPr>
            <p:cNvPr name="TextBox 42" id="42"/>
            <p:cNvSpPr txBox="true"/>
            <p:nvPr/>
          </p:nvSpPr>
          <p:spPr>
            <a:xfrm>
              <a:off x="0" y="-9525"/>
              <a:ext cx="3751974" cy="46708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521"/>
                </a:lnSpc>
              </a:pPr>
              <a:r>
                <a:rPr lang="en-US" sz="2101" b="true">
                  <a:solidFill>
                    <a:srgbClr val="F6F1E8"/>
                  </a:solidFill>
                  <a:latin typeface="Aptos Bold"/>
                  <a:ea typeface="Aptos Bold"/>
                  <a:cs typeface="Aptos Bold"/>
                  <a:sym typeface="Aptos Bold"/>
                </a:rPr>
                <a:t>Assigned</a:t>
              </a:r>
            </a:p>
          </p:txBody>
        </p:sp>
      </p:grpSp>
      <p:grpSp>
        <p:nvGrpSpPr>
          <p:cNvPr name="Group 43" id="43"/>
          <p:cNvGrpSpPr/>
          <p:nvPr/>
        </p:nvGrpSpPr>
        <p:grpSpPr>
          <a:xfrm rot="0">
            <a:off x="5765225" y="6245657"/>
            <a:ext cx="2676716" cy="452980"/>
            <a:chOff x="0" y="0"/>
            <a:chExt cx="3568954" cy="603974"/>
          </a:xfrm>
        </p:grpSpPr>
        <p:sp>
          <p:nvSpPr>
            <p:cNvPr name="Freeform 44" id="44"/>
            <p:cNvSpPr/>
            <p:nvPr/>
          </p:nvSpPr>
          <p:spPr>
            <a:xfrm flipH="false" flipV="false" rot="0">
              <a:off x="0" y="0"/>
              <a:ext cx="3568948" cy="603976"/>
            </a:xfrm>
            <a:custGeom>
              <a:avLst/>
              <a:gdLst/>
              <a:ahLst/>
              <a:cxnLst/>
              <a:rect r="r" b="b" t="t" l="l"/>
              <a:pathLst>
                <a:path h="603976" w="3568948">
                  <a:moveTo>
                    <a:pt x="0" y="0"/>
                  </a:moveTo>
                  <a:lnTo>
                    <a:pt x="3568948" y="0"/>
                  </a:lnTo>
                  <a:lnTo>
                    <a:pt x="3568948" y="603976"/>
                  </a:lnTo>
                  <a:lnTo>
                    <a:pt x="0" y="60397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65139" r="0" b="-65138"/>
              </a:stretch>
            </a:blipFill>
          </p:spPr>
        </p:sp>
        <p:sp>
          <p:nvSpPr>
            <p:cNvPr name="TextBox 45" id="45"/>
            <p:cNvSpPr txBox="true"/>
            <p:nvPr/>
          </p:nvSpPr>
          <p:spPr>
            <a:xfrm>
              <a:off x="0" y="0"/>
              <a:ext cx="3568954" cy="60397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801"/>
                </a:lnSpc>
              </a:pPr>
              <a:r>
                <a:rPr lang="en-US" sz="1501">
                  <a:solidFill>
                    <a:srgbClr val="C8C0B5"/>
                  </a:solidFill>
                  <a:latin typeface="Aptos"/>
                  <a:ea typeface="Aptos"/>
                  <a:cs typeface="Aptos"/>
                  <a:sym typeface="Aptos"/>
                </a:rPr>
                <a:t>Branch manager + maintenance</a:t>
              </a:r>
            </a:p>
          </p:txBody>
        </p:sp>
      </p:grpSp>
      <p:grpSp>
        <p:nvGrpSpPr>
          <p:cNvPr name="Group 46" id="46"/>
          <p:cNvGrpSpPr/>
          <p:nvPr/>
        </p:nvGrpSpPr>
        <p:grpSpPr>
          <a:xfrm rot="0">
            <a:off x="8922372" y="5875039"/>
            <a:ext cx="549069" cy="411804"/>
            <a:chOff x="0" y="0"/>
            <a:chExt cx="732092" cy="549072"/>
          </a:xfrm>
        </p:grpSpPr>
        <p:sp>
          <p:nvSpPr>
            <p:cNvPr name="Freeform 47" id="47"/>
            <p:cNvSpPr/>
            <p:nvPr/>
          </p:nvSpPr>
          <p:spPr>
            <a:xfrm flipH="false" flipV="false" rot="0">
              <a:off x="0" y="0"/>
              <a:ext cx="732092" cy="549069"/>
            </a:xfrm>
            <a:custGeom>
              <a:avLst/>
              <a:gdLst/>
              <a:ahLst/>
              <a:cxnLst/>
              <a:rect r="r" b="b" t="t" l="l"/>
              <a:pathLst>
                <a:path h="549069" w="732092">
                  <a:moveTo>
                    <a:pt x="0" y="0"/>
                  </a:moveTo>
                  <a:lnTo>
                    <a:pt x="732092" y="0"/>
                  </a:lnTo>
                  <a:lnTo>
                    <a:pt x="732092" y="549069"/>
                  </a:lnTo>
                  <a:lnTo>
                    <a:pt x="0" y="54906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46228" t="0" r="-46228" b="0"/>
              </a:stretch>
            </a:blipFill>
          </p:spPr>
        </p:sp>
        <p:sp>
          <p:nvSpPr>
            <p:cNvPr name="TextBox 48" id="48"/>
            <p:cNvSpPr txBox="true"/>
            <p:nvPr/>
          </p:nvSpPr>
          <p:spPr>
            <a:xfrm>
              <a:off x="0" y="0"/>
              <a:ext cx="732092" cy="54907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4323"/>
                </a:lnSpc>
              </a:pPr>
              <a:r>
                <a:rPr lang="en-US" sz="3602">
                  <a:solidFill>
                    <a:srgbClr val="F47F2A"/>
                  </a:solidFill>
                  <a:latin typeface="Aptos"/>
                  <a:ea typeface="Aptos"/>
                  <a:cs typeface="Aptos"/>
                  <a:sym typeface="Aptos"/>
                </a:rPr>
                <a:t>→</a:t>
              </a:r>
            </a:p>
          </p:txBody>
        </p:sp>
      </p:grpSp>
      <p:grpSp>
        <p:nvGrpSpPr>
          <p:cNvPr name="Group 49" id="49"/>
          <p:cNvGrpSpPr/>
          <p:nvPr/>
        </p:nvGrpSpPr>
        <p:grpSpPr>
          <a:xfrm rot="0">
            <a:off x="9530544" y="5275259"/>
            <a:ext cx="3382108" cy="1872177"/>
            <a:chOff x="0" y="0"/>
            <a:chExt cx="4509478" cy="2496236"/>
          </a:xfrm>
        </p:grpSpPr>
        <p:sp>
          <p:nvSpPr>
            <p:cNvPr name="Freeform 50" id="50"/>
            <p:cNvSpPr/>
            <p:nvPr/>
          </p:nvSpPr>
          <p:spPr>
            <a:xfrm flipH="false" flipV="false" rot="0">
              <a:off x="0" y="0"/>
              <a:ext cx="4509389" cy="2496185"/>
            </a:xfrm>
            <a:custGeom>
              <a:avLst/>
              <a:gdLst/>
              <a:ahLst/>
              <a:cxnLst/>
              <a:rect r="r" b="b" t="t" l="l"/>
              <a:pathLst>
                <a:path h="2496185" w="4509389">
                  <a:moveTo>
                    <a:pt x="0" y="258826"/>
                  </a:moveTo>
                  <a:cubicBezTo>
                    <a:pt x="0" y="115951"/>
                    <a:pt x="115951" y="0"/>
                    <a:pt x="258826" y="0"/>
                  </a:cubicBezTo>
                  <a:lnTo>
                    <a:pt x="4250563" y="0"/>
                  </a:lnTo>
                  <a:cubicBezTo>
                    <a:pt x="4393565" y="0"/>
                    <a:pt x="4509389" y="115951"/>
                    <a:pt x="4509389" y="258826"/>
                  </a:cubicBezTo>
                  <a:lnTo>
                    <a:pt x="4509389" y="2237359"/>
                  </a:lnTo>
                  <a:cubicBezTo>
                    <a:pt x="4509389" y="2380361"/>
                    <a:pt x="4393438" y="2496185"/>
                    <a:pt x="4250563" y="2496185"/>
                  </a:cubicBezTo>
                  <a:lnTo>
                    <a:pt x="258826" y="2496185"/>
                  </a:lnTo>
                  <a:cubicBezTo>
                    <a:pt x="115951" y="2496185"/>
                    <a:pt x="0" y="2380361"/>
                    <a:pt x="0" y="2237359"/>
                  </a:cubicBezTo>
                  <a:close/>
                </a:path>
              </a:pathLst>
            </a:custGeom>
            <a:solidFill>
              <a:srgbClr val="1B1C1F"/>
            </a:solidFill>
            <a:ln w="19065" cap="sq">
              <a:solidFill>
                <a:srgbClr val="F47F2A"/>
              </a:solidFill>
              <a:prstDash val="solid"/>
              <a:miter/>
            </a:ln>
          </p:spPr>
        </p:sp>
      </p:grpSp>
      <p:grpSp>
        <p:nvGrpSpPr>
          <p:cNvPr name="Group 51" id="51"/>
          <p:cNvGrpSpPr/>
          <p:nvPr/>
        </p:nvGrpSpPr>
        <p:grpSpPr>
          <a:xfrm rot="0">
            <a:off x="9814608" y="5669137"/>
            <a:ext cx="2813980" cy="343167"/>
            <a:chOff x="0" y="0"/>
            <a:chExt cx="3751974" cy="457556"/>
          </a:xfrm>
        </p:grpSpPr>
        <p:sp>
          <p:nvSpPr>
            <p:cNvPr name="Freeform 52" id="52"/>
            <p:cNvSpPr/>
            <p:nvPr/>
          </p:nvSpPr>
          <p:spPr>
            <a:xfrm flipH="false" flipV="false" rot="0">
              <a:off x="0" y="0"/>
              <a:ext cx="3751971" cy="457557"/>
            </a:xfrm>
            <a:custGeom>
              <a:avLst/>
              <a:gdLst/>
              <a:ahLst/>
              <a:cxnLst/>
              <a:rect r="r" b="b" t="t" l="l"/>
              <a:pathLst>
                <a:path h="457557" w="3751971">
                  <a:moveTo>
                    <a:pt x="0" y="0"/>
                  </a:moveTo>
                  <a:lnTo>
                    <a:pt x="3751971" y="0"/>
                  </a:lnTo>
                  <a:lnTo>
                    <a:pt x="3751971" y="457557"/>
                  </a:lnTo>
                  <a:lnTo>
                    <a:pt x="0" y="45755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09777" r="0" b="-109777"/>
              </a:stretch>
            </a:blipFill>
          </p:spPr>
        </p:sp>
        <p:sp>
          <p:nvSpPr>
            <p:cNvPr name="TextBox 53" id="53"/>
            <p:cNvSpPr txBox="true"/>
            <p:nvPr/>
          </p:nvSpPr>
          <p:spPr>
            <a:xfrm>
              <a:off x="0" y="-9525"/>
              <a:ext cx="3751974" cy="46708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521"/>
                </a:lnSpc>
              </a:pPr>
              <a:r>
                <a:rPr lang="en-US" sz="2101" b="true">
                  <a:solidFill>
                    <a:srgbClr val="F6F1E8"/>
                  </a:solidFill>
                  <a:latin typeface="Aptos Bold"/>
                  <a:ea typeface="Aptos Bold"/>
                  <a:cs typeface="Aptos Bold"/>
                  <a:sym typeface="Aptos Bold"/>
                </a:rPr>
                <a:t>In Progress</a:t>
              </a:r>
            </a:p>
          </p:txBody>
        </p:sp>
      </p:grpSp>
      <p:grpSp>
        <p:nvGrpSpPr>
          <p:cNvPr name="Group 54" id="54"/>
          <p:cNvGrpSpPr/>
          <p:nvPr/>
        </p:nvGrpSpPr>
        <p:grpSpPr>
          <a:xfrm rot="0">
            <a:off x="9883245" y="6245657"/>
            <a:ext cx="2676716" cy="452980"/>
            <a:chOff x="0" y="0"/>
            <a:chExt cx="3568954" cy="603974"/>
          </a:xfrm>
        </p:grpSpPr>
        <p:sp>
          <p:nvSpPr>
            <p:cNvPr name="Freeform 55" id="55"/>
            <p:cNvSpPr/>
            <p:nvPr/>
          </p:nvSpPr>
          <p:spPr>
            <a:xfrm flipH="false" flipV="false" rot="0">
              <a:off x="0" y="0"/>
              <a:ext cx="3568948" cy="603976"/>
            </a:xfrm>
            <a:custGeom>
              <a:avLst/>
              <a:gdLst/>
              <a:ahLst/>
              <a:cxnLst/>
              <a:rect r="r" b="b" t="t" l="l"/>
              <a:pathLst>
                <a:path h="603976" w="3568948">
                  <a:moveTo>
                    <a:pt x="0" y="0"/>
                  </a:moveTo>
                  <a:lnTo>
                    <a:pt x="3568948" y="0"/>
                  </a:lnTo>
                  <a:lnTo>
                    <a:pt x="3568948" y="603976"/>
                  </a:lnTo>
                  <a:lnTo>
                    <a:pt x="0" y="60397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65139" r="0" b="-65138"/>
              </a:stretch>
            </a:blipFill>
          </p:spPr>
        </p:sp>
        <p:sp>
          <p:nvSpPr>
            <p:cNvPr name="TextBox 56" id="56"/>
            <p:cNvSpPr txBox="true"/>
            <p:nvPr/>
          </p:nvSpPr>
          <p:spPr>
            <a:xfrm>
              <a:off x="0" y="0"/>
              <a:ext cx="3568954" cy="60397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801"/>
                </a:lnSpc>
              </a:pPr>
              <a:r>
                <a:rPr lang="en-US" sz="1501">
                  <a:solidFill>
                    <a:srgbClr val="C8C0B5"/>
                  </a:solidFill>
                  <a:latin typeface="Aptos"/>
                  <a:ea typeface="Aptos"/>
                  <a:cs typeface="Aptos"/>
                  <a:sym typeface="Aptos"/>
                </a:rPr>
                <a:t>Repair and testing</a:t>
              </a:r>
            </a:p>
          </p:txBody>
        </p:sp>
      </p:grpSp>
      <p:grpSp>
        <p:nvGrpSpPr>
          <p:cNvPr name="Group 57" id="57"/>
          <p:cNvGrpSpPr/>
          <p:nvPr/>
        </p:nvGrpSpPr>
        <p:grpSpPr>
          <a:xfrm rot="0">
            <a:off x="13040392" y="5875039"/>
            <a:ext cx="549069" cy="411804"/>
            <a:chOff x="0" y="0"/>
            <a:chExt cx="732092" cy="549072"/>
          </a:xfrm>
        </p:grpSpPr>
        <p:sp>
          <p:nvSpPr>
            <p:cNvPr name="Freeform 58" id="58"/>
            <p:cNvSpPr/>
            <p:nvPr/>
          </p:nvSpPr>
          <p:spPr>
            <a:xfrm flipH="false" flipV="false" rot="0">
              <a:off x="0" y="0"/>
              <a:ext cx="732092" cy="549069"/>
            </a:xfrm>
            <a:custGeom>
              <a:avLst/>
              <a:gdLst/>
              <a:ahLst/>
              <a:cxnLst/>
              <a:rect r="r" b="b" t="t" l="l"/>
              <a:pathLst>
                <a:path h="549069" w="732092">
                  <a:moveTo>
                    <a:pt x="0" y="0"/>
                  </a:moveTo>
                  <a:lnTo>
                    <a:pt x="732092" y="0"/>
                  </a:lnTo>
                  <a:lnTo>
                    <a:pt x="732092" y="549069"/>
                  </a:lnTo>
                  <a:lnTo>
                    <a:pt x="0" y="54906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46228" t="0" r="-46228" b="0"/>
              </a:stretch>
            </a:blipFill>
          </p:spPr>
        </p:sp>
        <p:sp>
          <p:nvSpPr>
            <p:cNvPr name="TextBox 59" id="59"/>
            <p:cNvSpPr txBox="true"/>
            <p:nvPr/>
          </p:nvSpPr>
          <p:spPr>
            <a:xfrm>
              <a:off x="0" y="0"/>
              <a:ext cx="732092" cy="54907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4323"/>
                </a:lnSpc>
              </a:pPr>
              <a:r>
                <a:rPr lang="en-US" sz="3602">
                  <a:solidFill>
                    <a:srgbClr val="F47F2A"/>
                  </a:solidFill>
                  <a:latin typeface="Aptos"/>
                  <a:ea typeface="Aptos"/>
                  <a:cs typeface="Aptos"/>
                  <a:sym typeface="Aptos"/>
                </a:rPr>
                <a:t>→</a:t>
              </a:r>
            </a:p>
          </p:txBody>
        </p:sp>
      </p:grpSp>
      <p:grpSp>
        <p:nvGrpSpPr>
          <p:cNvPr name="Group 60" id="60"/>
          <p:cNvGrpSpPr/>
          <p:nvPr/>
        </p:nvGrpSpPr>
        <p:grpSpPr>
          <a:xfrm rot="0">
            <a:off x="13648553" y="5275259"/>
            <a:ext cx="3382108" cy="1872177"/>
            <a:chOff x="0" y="0"/>
            <a:chExt cx="4509478" cy="2496236"/>
          </a:xfrm>
        </p:grpSpPr>
        <p:sp>
          <p:nvSpPr>
            <p:cNvPr name="Freeform 61" id="61"/>
            <p:cNvSpPr/>
            <p:nvPr/>
          </p:nvSpPr>
          <p:spPr>
            <a:xfrm flipH="false" flipV="false" rot="0">
              <a:off x="0" y="0"/>
              <a:ext cx="4509389" cy="2496185"/>
            </a:xfrm>
            <a:custGeom>
              <a:avLst/>
              <a:gdLst/>
              <a:ahLst/>
              <a:cxnLst/>
              <a:rect r="r" b="b" t="t" l="l"/>
              <a:pathLst>
                <a:path h="2496185" w="4509389">
                  <a:moveTo>
                    <a:pt x="0" y="258826"/>
                  </a:moveTo>
                  <a:cubicBezTo>
                    <a:pt x="0" y="115951"/>
                    <a:pt x="115951" y="0"/>
                    <a:pt x="258826" y="0"/>
                  </a:cubicBezTo>
                  <a:lnTo>
                    <a:pt x="4250563" y="0"/>
                  </a:lnTo>
                  <a:cubicBezTo>
                    <a:pt x="4393565" y="0"/>
                    <a:pt x="4509389" y="115951"/>
                    <a:pt x="4509389" y="258826"/>
                  </a:cubicBezTo>
                  <a:lnTo>
                    <a:pt x="4509389" y="2237359"/>
                  </a:lnTo>
                  <a:cubicBezTo>
                    <a:pt x="4509389" y="2380361"/>
                    <a:pt x="4393438" y="2496185"/>
                    <a:pt x="4250563" y="2496185"/>
                  </a:cubicBezTo>
                  <a:lnTo>
                    <a:pt x="258826" y="2496185"/>
                  </a:lnTo>
                  <a:cubicBezTo>
                    <a:pt x="115951" y="2496185"/>
                    <a:pt x="0" y="2380361"/>
                    <a:pt x="0" y="2237359"/>
                  </a:cubicBezTo>
                  <a:close/>
                </a:path>
              </a:pathLst>
            </a:custGeom>
            <a:solidFill>
              <a:srgbClr val="22301D"/>
            </a:solidFill>
            <a:ln w="19065" cap="sq">
              <a:solidFill>
                <a:srgbClr val="54B86A"/>
              </a:solidFill>
              <a:prstDash val="solid"/>
              <a:miter/>
            </a:ln>
          </p:spPr>
        </p:sp>
      </p:grpSp>
      <p:grpSp>
        <p:nvGrpSpPr>
          <p:cNvPr name="Group 62" id="62"/>
          <p:cNvGrpSpPr/>
          <p:nvPr/>
        </p:nvGrpSpPr>
        <p:grpSpPr>
          <a:xfrm rot="0">
            <a:off x="13932627" y="5669137"/>
            <a:ext cx="2813980" cy="343167"/>
            <a:chOff x="0" y="0"/>
            <a:chExt cx="3751974" cy="457556"/>
          </a:xfrm>
        </p:grpSpPr>
        <p:sp>
          <p:nvSpPr>
            <p:cNvPr name="Freeform 63" id="63"/>
            <p:cNvSpPr/>
            <p:nvPr/>
          </p:nvSpPr>
          <p:spPr>
            <a:xfrm flipH="false" flipV="false" rot="0">
              <a:off x="0" y="0"/>
              <a:ext cx="3751971" cy="457557"/>
            </a:xfrm>
            <a:custGeom>
              <a:avLst/>
              <a:gdLst/>
              <a:ahLst/>
              <a:cxnLst/>
              <a:rect r="r" b="b" t="t" l="l"/>
              <a:pathLst>
                <a:path h="457557" w="3751971">
                  <a:moveTo>
                    <a:pt x="0" y="0"/>
                  </a:moveTo>
                  <a:lnTo>
                    <a:pt x="3751971" y="0"/>
                  </a:lnTo>
                  <a:lnTo>
                    <a:pt x="3751971" y="457557"/>
                  </a:lnTo>
                  <a:lnTo>
                    <a:pt x="0" y="45755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09777" r="0" b="-109777"/>
              </a:stretch>
            </a:blipFill>
          </p:spPr>
        </p:sp>
        <p:sp>
          <p:nvSpPr>
            <p:cNvPr name="TextBox 64" id="64"/>
            <p:cNvSpPr txBox="true"/>
            <p:nvPr/>
          </p:nvSpPr>
          <p:spPr>
            <a:xfrm>
              <a:off x="0" y="-9525"/>
              <a:ext cx="3751974" cy="46708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521"/>
                </a:lnSpc>
              </a:pPr>
              <a:r>
                <a:rPr lang="en-US" sz="2101" b="true">
                  <a:solidFill>
                    <a:srgbClr val="F6F1E8"/>
                  </a:solidFill>
                  <a:latin typeface="Aptos Bold"/>
                  <a:ea typeface="Aptos Bold"/>
                  <a:cs typeface="Aptos Bold"/>
                  <a:sym typeface="Aptos Bold"/>
                </a:rPr>
                <a:t>Resolved</a:t>
              </a:r>
            </a:p>
          </p:txBody>
        </p:sp>
      </p:grpSp>
      <p:grpSp>
        <p:nvGrpSpPr>
          <p:cNvPr name="Group 65" id="65"/>
          <p:cNvGrpSpPr/>
          <p:nvPr/>
        </p:nvGrpSpPr>
        <p:grpSpPr>
          <a:xfrm rot="0">
            <a:off x="14001255" y="6245657"/>
            <a:ext cx="2676716" cy="452980"/>
            <a:chOff x="0" y="0"/>
            <a:chExt cx="3568954" cy="603974"/>
          </a:xfrm>
        </p:grpSpPr>
        <p:sp>
          <p:nvSpPr>
            <p:cNvPr name="Freeform 66" id="66"/>
            <p:cNvSpPr/>
            <p:nvPr/>
          </p:nvSpPr>
          <p:spPr>
            <a:xfrm flipH="false" flipV="false" rot="0">
              <a:off x="0" y="0"/>
              <a:ext cx="3568948" cy="603976"/>
            </a:xfrm>
            <a:custGeom>
              <a:avLst/>
              <a:gdLst/>
              <a:ahLst/>
              <a:cxnLst/>
              <a:rect r="r" b="b" t="t" l="l"/>
              <a:pathLst>
                <a:path h="603976" w="3568948">
                  <a:moveTo>
                    <a:pt x="0" y="0"/>
                  </a:moveTo>
                  <a:lnTo>
                    <a:pt x="3568948" y="0"/>
                  </a:lnTo>
                  <a:lnTo>
                    <a:pt x="3568948" y="603976"/>
                  </a:lnTo>
                  <a:lnTo>
                    <a:pt x="0" y="60397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65139" r="0" b="-65138"/>
              </a:stretch>
            </a:blipFill>
          </p:spPr>
        </p:sp>
        <p:sp>
          <p:nvSpPr>
            <p:cNvPr name="TextBox 67" id="67"/>
            <p:cNvSpPr txBox="true"/>
            <p:nvPr/>
          </p:nvSpPr>
          <p:spPr>
            <a:xfrm>
              <a:off x="0" y="0"/>
              <a:ext cx="3568954" cy="60397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801"/>
                </a:lnSpc>
              </a:pPr>
              <a:r>
                <a:rPr lang="en-US" sz="1501">
                  <a:solidFill>
                    <a:srgbClr val="C8C0B5"/>
                  </a:solidFill>
                  <a:latin typeface="Aptos"/>
                  <a:ea typeface="Aptos"/>
                  <a:cs typeface="Aptos"/>
                  <a:sym typeface="Aptos"/>
                </a:rPr>
                <a:t>Status updated and closed</a:t>
              </a:r>
            </a:p>
          </p:txBody>
        </p:sp>
      </p:grpSp>
      <p:grpSp>
        <p:nvGrpSpPr>
          <p:cNvPr name="Group 68" id="68"/>
          <p:cNvGrpSpPr/>
          <p:nvPr/>
        </p:nvGrpSpPr>
        <p:grpSpPr>
          <a:xfrm rot="0">
            <a:off x="1431774" y="7595073"/>
            <a:ext cx="15393000" cy="1185834"/>
            <a:chOff x="0" y="0"/>
            <a:chExt cx="20524000" cy="1581112"/>
          </a:xfrm>
        </p:grpSpPr>
        <p:sp>
          <p:nvSpPr>
            <p:cNvPr name="Freeform 69" id="69"/>
            <p:cNvSpPr/>
            <p:nvPr/>
          </p:nvSpPr>
          <p:spPr>
            <a:xfrm flipH="false" flipV="false" rot="0">
              <a:off x="0" y="0"/>
              <a:ext cx="20524090" cy="1581277"/>
            </a:xfrm>
            <a:custGeom>
              <a:avLst/>
              <a:gdLst/>
              <a:ahLst/>
              <a:cxnLst/>
              <a:rect r="r" b="b" t="t" l="l"/>
              <a:pathLst>
                <a:path h="1581277" w="20524090">
                  <a:moveTo>
                    <a:pt x="0" y="260477"/>
                  </a:moveTo>
                  <a:cubicBezTo>
                    <a:pt x="0" y="116586"/>
                    <a:pt x="116586" y="0"/>
                    <a:pt x="260477" y="0"/>
                  </a:cubicBezTo>
                  <a:lnTo>
                    <a:pt x="20263613" y="0"/>
                  </a:lnTo>
                  <a:cubicBezTo>
                    <a:pt x="20407503" y="0"/>
                    <a:pt x="20524090" y="116586"/>
                    <a:pt x="20524090" y="260477"/>
                  </a:cubicBezTo>
                  <a:lnTo>
                    <a:pt x="20524090" y="1320800"/>
                  </a:lnTo>
                  <a:cubicBezTo>
                    <a:pt x="20524090" y="1464691"/>
                    <a:pt x="20407503" y="1581277"/>
                    <a:pt x="20263613" y="1581277"/>
                  </a:cubicBezTo>
                  <a:lnTo>
                    <a:pt x="260477" y="1581277"/>
                  </a:lnTo>
                  <a:cubicBezTo>
                    <a:pt x="116586" y="1581150"/>
                    <a:pt x="0" y="1464564"/>
                    <a:pt x="0" y="1320673"/>
                  </a:cubicBezTo>
                  <a:close/>
                </a:path>
              </a:pathLst>
            </a:custGeom>
            <a:solidFill>
              <a:srgbClr val="201B10"/>
            </a:solidFill>
            <a:ln w="19065" cap="sq">
              <a:solidFill>
                <a:srgbClr val="F47F2A"/>
              </a:solidFill>
              <a:prstDash val="solid"/>
              <a:miter/>
            </a:ln>
          </p:spPr>
        </p:sp>
      </p:grpSp>
      <p:grpSp>
        <p:nvGrpSpPr>
          <p:cNvPr name="Group 70" id="70"/>
          <p:cNvGrpSpPr/>
          <p:nvPr/>
        </p:nvGrpSpPr>
        <p:grpSpPr>
          <a:xfrm rot="0">
            <a:off x="1784471" y="7951630"/>
            <a:ext cx="14893500" cy="392130"/>
            <a:chOff x="0" y="0"/>
            <a:chExt cx="19857999" cy="522840"/>
          </a:xfrm>
        </p:grpSpPr>
        <p:sp>
          <p:nvSpPr>
            <p:cNvPr name="Freeform 71" id="71"/>
            <p:cNvSpPr/>
            <p:nvPr/>
          </p:nvSpPr>
          <p:spPr>
            <a:xfrm flipH="false" flipV="false" rot="0">
              <a:off x="0" y="0"/>
              <a:ext cx="19858005" cy="522842"/>
            </a:xfrm>
            <a:custGeom>
              <a:avLst/>
              <a:gdLst/>
              <a:ahLst/>
              <a:cxnLst/>
              <a:rect r="r" b="b" t="t" l="l"/>
              <a:pathLst>
                <a:path h="522842" w="19858005">
                  <a:moveTo>
                    <a:pt x="0" y="0"/>
                  </a:moveTo>
                  <a:lnTo>
                    <a:pt x="19858005" y="0"/>
                  </a:lnTo>
                  <a:lnTo>
                    <a:pt x="19858005" y="522842"/>
                  </a:lnTo>
                  <a:lnTo>
                    <a:pt x="0" y="52284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679250" r="2304" b="-666763"/>
              </a:stretch>
            </a:blipFill>
          </p:spPr>
        </p:sp>
        <p:sp>
          <p:nvSpPr>
            <p:cNvPr name="TextBox 72" id="72"/>
            <p:cNvSpPr txBox="true"/>
            <p:nvPr/>
          </p:nvSpPr>
          <p:spPr>
            <a:xfrm>
              <a:off x="0" y="-9525"/>
              <a:ext cx="19857999" cy="53236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521"/>
                </a:lnSpc>
              </a:pPr>
              <a:r>
                <a:rPr lang="en-US" sz="2101" b="true">
                  <a:solidFill>
                    <a:srgbClr val="F6F1E8"/>
                  </a:solidFill>
                  <a:latin typeface="Aptos Bold"/>
                  <a:ea typeface="Aptos Bold"/>
                  <a:cs typeface="Aptos Bold"/>
                  <a:sym typeface="Aptos Bold"/>
                </a:rPr>
                <a:t>Management learns: category, branch, resolution time, frequency of similar complaints and maintenance response speed.</a:t>
              </a:r>
            </a:p>
          </p:txBody>
        </p:sp>
      </p:grpSp>
      <p:grpSp>
        <p:nvGrpSpPr>
          <p:cNvPr name="Group 73" id="73"/>
          <p:cNvGrpSpPr/>
          <p:nvPr/>
        </p:nvGrpSpPr>
        <p:grpSpPr>
          <a:xfrm rot="0">
            <a:off x="12628588" y="9677343"/>
            <a:ext cx="4804353" cy="274539"/>
            <a:chOff x="0" y="0"/>
            <a:chExt cx="6405804" cy="366052"/>
          </a:xfrm>
        </p:grpSpPr>
        <p:sp>
          <p:nvSpPr>
            <p:cNvPr name="Freeform 74" id="74"/>
            <p:cNvSpPr/>
            <p:nvPr/>
          </p:nvSpPr>
          <p:spPr>
            <a:xfrm flipH="false" flipV="false" rot="0">
              <a:off x="0" y="0"/>
              <a:ext cx="6405805" cy="366046"/>
            </a:xfrm>
            <a:custGeom>
              <a:avLst/>
              <a:gdLst/>
              <a:ahLst/>
              <a:cxnLst/>
              <a:rect r="r" b="b" t="t" l="l"/>
              <a:pathLst>
                <a:path h="366046" w="6405805">
                  <a:moveTo>
                    <a:pt x="0" y="0"/>
                  </a:moveTo>
                  <a:lnTo>
                    <a:pt x="6405805" y="0"/>
                  </a:lnTo>
                  <a:lnTo>
                    <a:pt x="6405805" y="366046"/>
                  </a:lnTo>
                  <a:lnTo>
                    <a:pt x="0" y="36604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90987" r="0" b="-290988"/>
              </a:stretch>
            </a:blipFill>
          </p:spPr>
        </p:sp>
        <p:sp>
          <p:nvSpPr>
            <p:cNvPr name="TextBox 75" id="75"/>
            <p:cNvSpPr txBox="true"/>
            <p:nvPr/>
          </p:nvSpPr>
          <p:spPr>
            <a:xfrm>
              <a:off x="0" y="-9525"/>
              <a:ext cx="6405804" cy="37557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1621"/>
                </a:lnSpc>
              </a:pPr>
              <a:r>
                <a:rPr lang="en-US" sz="1351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From one complaint to operational learning</a:t>
              </a:r>
            </a:p>
          </p:txBody>
        </p:sp>
      </p:grp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E0F0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14073" y="9461906"/>
            <a:ext cx="16628402" cy="19069"/>
            <a:chOff x="0" y="0"/>
            <a:chExt cx="22171203" cy="2542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2171152" cy="25400"/>
            </a:xfrm>
            <a:custGeom>
              <a:avLst/>
              <a:gdLst/>
              <a:ahLst/>
              <a:cxnLst/>
              <a:rect r="r" b="b" t="t" l="l"/>
              <a:pathLst>
                <a:path h="25400" w="22171152">
                  <a:moveTo>
                    <a:pt x="0" y="0"/>
                  </a:moveTo>
                  <a:lnTo>
                    <a:pt x="22171152" y="25400"/>
                  </a:lnTo>
                </a:path>
              </a:pathLst>
            </a:custGeom>
            <a:blipFill>
              <a:blip r:embed="rId2">
                <a:alphaModFix amt="0"/>
              </a:blip>
              <a:stretch>
                <a:fillRect l="0" t="-16958089" r="0" b="-16958189"/>
              </a:stretch>
            </a:blipFill>
            <a:ln w="19065" cap="sq">
              <a:solidFill>
                <a:srgbClr val="2F2F2F"/>
              </a:solidFill>
              <a:prstDash val="solid"/>
              <a:miter/>
            </a:ln>
          </p:spPr>
        </p:sp>
      </p:grpSp>
      <p:grpSp>
        <p:nvGrpSpPr>
          <p:cNvPr name="Group 4" id="4"/>
          <p:cNvGrpSpPr/>
          <p:nvPr/>
        </p:nvGrpSpPr>
        <p:grpSpPr>
          <a:xfrm rot="0">
            <a:off x="814073" y="470906"/>
            <a:ext cx="650491" cy="650491"/>
            <a:chOff x="0" y="0"/>
            <a:chExt cx="867321" cy="867321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867283" cy="867283"/>
            </a:xfrm>
            <a:custGeom>
              <a:avLst/>
              <a:gdLst/>
              <a:ahLst/>
              <a:cxnLst/>
              <a:rect r="r" b="b" t="t" l="l"/>
              <a:pathLst>
                <a:path h="867283" w="867283">
                  <a:moveTo>
                    <a:pt x="0" y="169672"/>
                  </a:moveTo>
                  <a:cubicBezTo>
                    <a:pt x="0" y="75946"/>
                    <a:pt x="75946" y="0"/>
                    <a:pt x="169672" y="0"/>
                  </a:cubicBezTo>
                  <a:lnTo>
                    <a:pt x="697611" y="0"/>
                  </a:lnTo>
                  <a:cubicBezTo>
                    <a:pt x="791337" y="0"/>
                    <a:pt x="867283" y="75946"/>
                    <a:pt x="867283" y="169672"/>
                  </a:cubicBezTo>
                  <a:lnTo>
                    <a:pt x="867283" y="697611"/>
                  </a:lnTo>
                  <a:cubicBezTo>
                    <a:pt x="867283" y="791337"/>
                    <a:pt x="791337" y="867283"/>
                    <a:pt x="697611" y="867283"/>
                  </a:cubicBezTo>
                  <a:lnTo>
                    <a:pt x="169672" y="867283"/>
                  </a:lnTo>
                  <a:cubicBezTo>
                    <a:pt x="75946" y="867283"/>
                    <a:pt x="0" y="791337"/>
                    <a:pt x="0" y="697611"/>
                  </a:cubicBezTo>
                  <a:close/>
                </a:path>
              </a:pathLst>
            </a:custGeom>
            <a:solidFill>
              <a:srgbClr val="F47F2A"/>
            </a:solidFill>
            <a:ln w="19065" cap="sq">
              <a:solidFill>
                <a:srgbClr val="F2B634"/>
              </a:solidFill>
              <a:prstDash val="solid"/>
              <a:miter/>
            </a:ln>
          </p:spPr>
        </p:sp>
      </p:grpSp>
      <p:grpSp>
        <p:nvGrpSpPr>
          <p:cNvPr name="Group 6" id="6"/>
          <p:cNvGrpSpPr/>
          <p:nvPr/>
        </p:nvGrpSpPr>
        <p:grpSpPr>
          <a:xfrm rot="0">
            <a:off x="1038225" y="652020"/>
            <a:ext cx="301990" cy="274539"/>
            <a:chOff x="0" y="0"/>
            <a:chExt cx="402654" cy="366052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402651" cy="366046"/>
            </a:xfrm>
            <a:custGeom>
              <a:avLst/>
              <a:gdLst/>
              <a:ahLst/>
              <a:cxnLst/>
              <a:rect r="r" b="b" t="t" l="l"/>
              <a:pathLst>
                <a:path h="366046" w="402651">
                  <a:moveTo>
                    <a:pt x="0" y="0"/>
                  </a:moveTo>
                  <a:lnTo>
                    <a:pt x="402651" y="0"/>
                  </a:lnTo>
                  <a:lnTo>
                    <a:pt x="402651" y="366046"/>
                  </a:lnTo>
                  <a:lnTo>
                    <a:pt x="0" y="36604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66641" t="0" r="-66641" b="-1"/>
              </a:stretch>
            </a:blipFill>
          </p:spPr>
        </p:sp>
        <p:sp>
          <p:nvSpPr>
            <p:cNvPr name="TextBox 8" id="8"/>
            <p:cNvSpPr txBox="true"/>
            <p:nvPr/>
          </p:nvSpPr>
          <p:spPr>
            <a:xfrm>
              <a:off x="0" y="0"/>
              <a:ext cx="402654" cy="36605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161"/>
                </a:lnSpc>
              </a:pPr>
              <a:r>
                <a:rPr lang="en-US" sz="1801" b="true">
                  <a:solidFill>
                    <a:srgbClr val="0E0F0E"/>
                  </a:solidFill>
                  <a:latin typeface="Aptos Bold"/>
                  <a:ea typeface="Aptos Bold"/>
                  <a:cs typeface="Aptos Bold"/>
                  <a:sym typeface="Aptos Bold"/>
                </a:rPr>
                <a:t>V</a:t>
              </a: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551118" y="521618"/>
            <a:ext cx="2333539" cy="411804"/>
            <a:chOff x="0" y="0"/>
            <a:chExt cx="3111386" cy="549072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3111391" cy="549069"/>
            </a:xfrm>
            <a:custGeom>
              <a:avLst/>
              <a:gdLst/>
              <a:ahLst/>
              <a:cxnLst/>
              <a:rect r="r" b="b" t="t" l="l"/>
              <a:pathLst>
                <a:path h="549069" w="3111391">
                  <a:moveTo>
                    <a:pt x="0" y="0"/>
                  </a:moveTo>
                  <a:lnTo>
                    <a:pt x="3111391" y="0"/>
                  </a:lnTo>
                  <a:lnTo>
                    <a:pt x="3111391" y="549069"/>
                  </a:lnTo>
                  <a:lnTo>
                    <a:pt x="0" y="54906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60414" r="0" b="-60415"/>
              </a:stretch>
            </a:blipFill>
          </p:spPr>
        </p:sp>
        <p:sp>
          <p:nvSpPr>
            <p:cNvPr name="TextBox 11" id="11"/>
            <p:cNvSpPr txBox="true"/>
            <p:nvPr/>
          </p:nvSpPr>
          <p:spPr>
            <a:xfrm>
              <a:off x="0" y="0"/>
              <a:ext cx="3111386" cy="54907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242"/>
                </a:lnSpc>
              </a:pPr>
              <a:r>
                <a:rPr lang="en-US" sz="2702" b="true">
                  <a:solidFill>
                    <a:srgbClr val="F6F1E8"/>
                  </a:solidFill>
                  <a:latin typeface="Aptos Bold"/>
                  <a:ea typeface="Aptos Bold"/>
                  <a:cs typeface="Aptos Bold"/>
                  <a:sym typeface="Aptos Bold"/>
                </a:rPr>
                <a:t>VoiceFirst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564843" y="960872"/>
            <a:ext cx="3568951" cy="301990"/>
            <a:chOff x="0" y="0"/>
            <a:chExt cx="4758601" cy="402654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4758598" cy="402651"/>
            </a:xfrm>
            <a:custGeom>
              <a:avLst/>
              <a:gdLst/>
              <a:ahLst/>
              <a:cxnLst/>
              <a:rect r="r" b="b" t="t" l="l"/>
              <a:pathLst>
                <a:path h="402651" w="4758598">
                  <a:moveTo>
                    <a:pt x="0" y="0"/>
                  </a:moveTo>
                  <a:lnTo>
                    <a:pt x="4758598" y="0"/>
                  </a:lnTo>
                  <a:lnTo>
                    <a:pt x="4758598" y="402651"/>
                  </a:lnTo>
                  <a:lnTo>
                    <a:pt x="0" y="40265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80277" r="0" b="-180278"/>
              </a:stretch>
            </a:blip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9525"/>
              <a:ext cx="4758601" cy="41217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531"/>
                </a:lnSpc>
              </a:pPr>
              <a:r>
                <a:rPr lang="en-US" b="true" sz="1275">
                  <a:solidFill>
                    <a:srgbClr val="F47F2A"/>
                  </a:solidFill>
                  <a:latin typeface="Aptos Bold"/>
                  <a:ea typeface="Aptos Bold"/>
                  <a:cs typeface="Aptos Bold"/>
                  <a:sym typeface="Aptos Bold"/>
                </a:rPr>
                <a:t>FOR FITNESS CENTRES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16952500" y="617706"/>
            <a:ext cx="480431" cy="343167"/>
            <a:chOff x="0" y="0"/>
            <a:chExt cx="640575" cy="457556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640580" cy="457557"/>
            </a:xfrm>
            <a:custGeom>
              <a:avLst/>
              <a:gdLst/>
              <a:ahLst/>
              <a:cxnLst/>
              <a:rect r="r" b="b" t="t" l="l"/>
              <a:pathLst>
                <a:path h="457557" w="640580">
                  <a:moveTo>
                    <a:pt x="0" y="0"/>
                  </a:moveTo>
                  <a:lnTo>
                    <a:pt x="640580" y="0"/>
                  </a:lnTo>
                  <a:lnTo>
                    <a:pt x="640580" y="457557"/>
                  </a:lnTo>
                  <a:lnTo>
                    <a:pt x="0" y="45755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41645" t="0" r="-41644" b="0"/>
              </a:stretch>
            </a:blipFill>
          </p:spPr>
        </p:sp>
        <p:sp>
          <p:nvSpPr>
            <p:cNvPr name="TextBox 17" id="17"/>
            <p:cNvSpPr txBox="true"/>
            <p:nvPr/>
          </p:nvSpPr>
          <p:spPr>
            <a:xfrm>
              <a:off x="0" y="0"/>
              <a:ext cx="640575" cy="457556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2161"/>
                </a:lnSpc>
              </a:pPr>
              <a:r>
                <a:rPr lang="en-US" sz="1801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07</a:t>
              </a: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1098137" y="1853108"/>
            <a:ext cx="9059637" cy="411804"/>
            <a:chOff x="0" y="0"/>
            <a:chExt cx="12079516" cy="549072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12079517" cy="549069"/>
            </a:xfrm>
            <a:custGeom>
              <a:avLst/>
              <a:gdLst/>
              <a:ahLst/>
              <a:cxnLst/>
              <a:rect r="r" b="b" t="t" l="l"/>
              <a:pathLst>
                <a:path h="549069" w="12079517">
                  <a:moveTo>
                    <a:pt x="0" y="0"/>
                  </a:moveTo>
                  <a:lnTo>
                    <a:pt x="12079517" y="0"/>
                  </a:lnTo>
                  <a:lnTo>
                    <a:pt x="12079517" y="549069"/>
                  </a:lnTo>
                  <a:lnTo>
                    <a:pt x="0" y="54906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378670" r="0" b="-378671"/>
              </a:stretch>
            </a:blipFill>
          </p:spPr>
        </p:sp>
        <p:sp>
          <p:nvSpPr>
            <p:cNvPr name="TextBox 20" id="20"/>
            <p:cNvSpPr txBox="true"/>
            <p:nvPr/>
          </p:nvSpPr>
          <p:spPr>
            <a:xfrm>
              <a:off x="0" y="0"/>
              <a:ext cx="12079516" cy="54907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981"/>
                </a:lnSpc>
              </a:pPr>
              <a:r>
                <a:rPr lang="en-US" b="true" sz="1651">
                  <a:solidFill>
                    <a:srgbClr val="F47F2A"/>
                  </a:solidFill>
                  <a:latin typeface="Aptos Bold"/>
                  <a:ea typeface="Aptos Bold"/>
                  <a:cs typeface="Aptos Bold"/>
                  <a:sym typeface="Aptos Bold"/>
                </a:rPr>
                <a:t>MANAGEMENT VISIBILITY</a:t>
              </a: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1098137" y="2361000"/>
            <a:ext cx="8098765" cy="1262863"/>
            <a:chOff x="0" y="0"/>
            <a:chExt cx="10798353" cy="1683817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10798356" cy="1683812"/>
            </a:xfrm>
            <a:custGeom>
              <a:avLst/>
              <a:gdLst/>
              <a:ahLst/>
              <a:cxnLst/>
              <a:rect r="r" b="b" t="t" l="l"/>
              <a:pathLst>
                <a:path h="1683812" w="10798356">
                  <a:moveTo>
                    <a:pt x="0" y="0"/>
                  </a:moveTo>
                  <a:lnTo>
                    <a:pt x="10798356" y="0"/>
                  </a:lnTo>
                  <a:lnTo>
                    <a:pt x="10798356" y="1683812"/>
                  </a:lnTo>
                  <a:lnTo>
                    <a:pt x="0" y="168381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74958" r="0" b="-74958"/>
              </a:stretch>
            </a:blipFill>
          </p:spPr>
        </p:sp>
        <p:sp>
          <p:nvSpPr>
            <p:cNvPr name="TextBox 23" id="23"/>
            <p:cNvSpPr txBox="true"/>
            <p:nvPr/>
          </p:nvSpPr>
          <p:spPr>
            <a:xfrm>
              <a:off x="0" y="-9525"/>
              <a:ext cx="10798353" cy="169334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6124"/>
                </a:lnSpc>
              </a:pPr>
              <a:r>
                <a:rPr lang="en-US" sz="5103" b="true">
                  <a:solidFill>
                    <a:srgbClr val="F6F1E8"/>
                  </a:solidFill>
                  <a:latin typeface="Aptos Bold"/>
                  <a:ea typeface="Aptos Bold"/>
                  <a:cs typeface="Aptos Bold"/>
                  <a:sym typeface="Aptos Bold"/>
                </a:rPr>
                <a:t>From guessing to knowing</a:t>
              </a:r>
            </a:p>
          </p:txBody>
        </p:sp>
      </p:grpSp>
      <p:grpSp>
        <p:nvGrpSpPr>
          <p:cNvPr name="Group 24" id="24"/>
          <p:cNvGrpSpPr/>
          <p:nvPr/>
        </p:nvGrpSpPr>
        <p:grpSpPr>
          <a:xfrm rot="0">
            <a:off x="1125588" y="3816029"/>
            <a:ext cx="8098765" cy="686333"/>
            <a:chOff x="0" y="0"/>
            <a:chExt cx="10798353" cy="915111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10798356" cy="915115"/>
            </a:xfrm>
            <a:custGeom>
              <a:avLst/>
              <a:gdLst/>
              <a:ahLst/>
              <a:cxnLst/>
              <a:rect r="r" b="b" t="t" l="l"/>
              <a:pathLst>
                <a:path h="915115" w="10798356">
                  <a:moveTo>
                    <a:pt x="0" y="0"/>
                  </a:moveTo>
                  <a:lnTo>
                    <a:pt x="10798356" y="0"/>
                  </a:lnTo>
                  <a:lnTo>
                    <a:pt x="10798356" y="915115"/>
                  </a:lnTo>
                  <a:lnTo>
                    <a:pt x="0" y="915115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79923" r="0" b="-179923"/>
              </a:stretch>
            </a:blipFill>
          </p:spPr>
        </p:sp>
        <p:sp>
          <p:nvSpPr>
            <p:cNvPr name="TextBox 26" id="26"/>
            <p:cNvSpPr txBox="true"/>
            <p:nvPr/>
          </p:nvSpPr>
          <p:spPr>
            <a:xfrm>
              <a:off x="0" y="0"/>
              <a:ext cx="10798353" cy="91511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431"/>
                </a:lnSpc>
              </a:pPr>
              <a:r>
                <a:rPr lang="en-US" sz="2026">
                  <a:solidFill>
                    <a:srgbClr val="C8C0B5"/>
                  </a:solidFill>
                  <a:latin typeface="Aptos"/>
                  <a:ea typeface="Aptos"/>
                  <a:cs typeface="Aptos"/>
                  <a:sym typeface="Aptos"/>
                </a:rPr>
                <a:t>VoiceFirst helps leadership understand what is happening across clubs, teams, facilities and time periods.</a:t>
              </a:r>
            </a:p>
          </p:txBody>
        </p:sp>
      </p:grpSp>
      <p:grpSp>
        <p:nvGrpSpPr>
          <p:cNvPr name="Group 27" id="27"/>
          <p:cNvGrpSpPr/>
          <p:nvPr/>
        </p:nvGrpSpPr>
        <p:grpSpPr>
          <a:xfrm rot="0">
            <a:off x="9951872" y="2470814"/>
            <a:ext cx="7069264" cy="4186647"/>
            <a:chOff x="0" y="0"/>
            <a:chExt cx="9425686" cy="5582196"/>
          </a:xfrm>
        </p:grpSpPr>
        <p:sp>
          <p:nvSpPr>
            <p:cNvPr name="Freeform 28" id="28" descr="/mnt/data/voicefirst_dashboard_and_mobile_interface_design.png"/>
            <p:cNvSpPr/>
            <p:nvPr/>
          </p:nvSpPr>
          <p:spPr>
            <a:xfrm flipH="false" flipV="false" rot="0">
              <a:off x="0" y="0"/>
              <a:ext cx="9425686" cy="5582158"/>
            </a:xfrm>
            <a:custGeom>
              <a:avLst/>
              <a:gdLst/>
              <a:ahLst/>
              <a:cxnLst/>
              <a:rect r="r" b="b" t="t" l="l"/>
              <a:pathLst>
                <a:path h="5582158" w="9425686">
                  <a:moveTo>
                    <a:pt x="0" y="0"/>
                  </a:moveTo>
                  <a:lnTo>
                    <a:pt x="9425686" y="0"/>
                  </a:lnTo>
                  <a:lnTo>
                    <a:pt x="9425686" y="5582158"/>
                  </a:lnTo>
                  <a:lnTo>
                    <a:pt x="0" y="55821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614" t="0" r="-2614" b="0"/>
              </a:stretch>
            </a:blipFill>
          </p:spPr>
        </p:sp>
      </p:grpSp>
      <p:grpSp>
        <p:nvGrpSpPr>
          <p:cNvPr name="Group 29" id="29"/>
          <p:cNvGrpSpPr/>
          <p:nvPr/>
        </p:nvGrpSpPr>
        <p:grpSpPr>
          <a:xfrm rot="0">
            <a:off x="1189220" y="5511451"/>
            <a:ext cx="3656647" cy="1338186"/>
            <a:chOff x="0" y="0"/>
            <a:chExt cx="4875530" cy="1784248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4875530" cy="1784218"/>
            </a:xfrm>
            <a:custGeom>
              <a:avLst/>
              <a:gdLst/>
              <a:ahLst/>
              <a:cxnLst/>
              <a:rect r="r" b="b" t="t" l="l"/>
              <a:pathLst>
                <a:path h="1784218" w="4875530">
                  <a:moveTo>
                    <a:pt x="0" y="267579"/>
                  </a:moveTo>
                  <a:cubicBezTo>
                    <a:pt x="0" y="119871"/>
                    <a:pt x="100076" y="0"/>
                    <a:pt x="223393" y="0"/>
                  </a:cubicBezTo>
                  <a:lnTo>
                    <a:pt x="4652137" y="0"/>
                  </a:lnTo>
                  <a:cubicBezTo>
                    <a:pt x="4775581" y="0"/>
                    <a:pt x="4875530" y="119871"/>
                    <a:pt x="4875530" y="267579"/>
                  </a:cubicBezTo>
                  <a:lnTo>
                    <a:pt x="4875530" y="1516639"/>
                  </a:lnTo>
                  <a:cubicBezTo>
                    <a:pt x="4875530" y="1664499"/>
                    <a:pt x="4775454" y="1784218"/>
                    <a:pt x="4652137" y="1784218"/>
                  </a:cubicBezTo>
                  <a:lnTo>
                    <a:pt x="223393" y="1784218"/>
                  </a:lnTo>
                  <a:cubicBezTo>
                    <a:pt x="100076" y="1784218"/>
                    <a:pt x="0" y="1664347"/>
                    <a:pt x="0" y="1516639"/>
                  </a:cubicBezTo>
                  <a:close/>
                </a:path>
              </a:pathLst>
            </a:custGeom>
            <a:solidFill>
              <a:srgbClr val="1B1C1F"/>
            </a:solidFill>
            <a:ln w="19065" cap="sq">
              <a:solidFill>
                <a:srgbClr val="2B2C2E"/>
              </a:solidFill>
              <a:prstDash val="solid"/>
              <a:miter/>
            </a:ln>
          </p:spPr>
        </p:sp>
      </p:grpSp>
      <p:grpSp>
        <p:nvGrpSpPr>
          <p:cNvPr name="Group 31" id="31"/>
          <p:cNvGrpSpPr/>
          <p:nvPr/>
        </p:nvGrpSpPr>
        <p:grpSpPr>
          <a:xfrm rot="0">
            <a:off x="1537397" y="5597738"/>
            <a:ext cx="549069" cy="480431"/>
            <a:chOff x="0" y="0"/>
            <a:chExt cx="732092" cy="640575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732092" cy="640580"/>
            </a:xfrm>
            <a:custGeom>
              <a:avLst/>
              <a:gdLst/>
              <a:ahLst/>
              <a:cxnLst/>
              <a:rect r="r" b="b" t="t" l="l"/>
              <a:pathLst>
                <a:path h="640580" w="732092">
                  <a:moveTo>
                    <a:pt x="0" y="0"/>
                  </a:moveTo>
                  <a:lnTo>
                    <a:pt x="732092" y="0"/>
                  </a:lnTo>
                  <a:lnTo>
                    <a:pt x="732092" y="640580"/>
                  </a:lnTo>
                  <a:lnTo>
                    <a:pt x="0" y="64058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62264" t="0" r="-62264" b="0"/>
              </a:stretch>
            </a:blipFill>
          </p:spPr>
        </p:sp>
        <p:sp>
          <p:nvSpPr>
            <p:cNvPr name="TextBox 33" id="33"/>
            <p:cNvSpPr txBox="true"/>
            <p:nvPr/>
          </p:nvSpPr>
          <p:spPr>
            <a:xfrm>
              <a:off x="0" y="0"/>
              <a:ext cx="732092" cy="6405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422"/>
                </a:lnSpc>
              </a:pPr>
              <a:r>
                <a:rPr lang="en-US" sz="2852">
                  <a:solidFill>
                    <a:srgbClr val="F2B634"/>
                  </a:solidFill>
                  <a:latin typeface="Aptos"/>
                  <a:ea typeface="Aptos"/>
                  <a:cs typeface="Aptos"/>
                  <a:sym typeface="Aptos"/>
                </a:rPr>
                <a:t>🔧</a:t>
              </a:r>
            </a:p>
          </p:txBody>
        </p:sp>
      </p:grpSp>
      <p:grpSp>
        <p:nvGrpSpPr>
          <p:cNvPr name="Group 34" id="34"/>
          <p:cNvGrpSpPr/>
          <p:nvPr/>
        </p:nvGrpSpPr>
        <p:grpSpPr>
          <a:xfrm rot="0">
            <a:off x="2266985" y="5572806"/>
            <a:ext cx="2333539" cy="706455"/>
            <a:chOff x="0" y="0"/>
            <a:chExt cx="3111386" cy="941940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3111391" cy="941935"/>
            </a:xfrm>
            <a:custGeom>
              <a:avLst/>
              <a:gdLst/>
              <a:ahLst/>
              <a:cxnLst/>
              <a:rect r="r" b="b" t="t" l="l"/>
              <a:pathLst>
                <a:path h="941935" w="3111391">
                  <a:moveTo>
                    <a:pt x="0" y="0"/>
                  </a:moveTo>
                  <a:lnTo>
                    <a:pt x="3111391" y="0"/>
                  </a:lnTo>
                  <a:lnTo>
                    <a:pt x="3111391" y="941935"/>
                  </a:lnTo>
                  <a:lnTo>
                    <a:pt x="0" y="941935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35216" r="0" b="6491"/>
              </a:stretch>
            </a:blipFill>
          </p:spPr>
        </p:sp>
        <p:sp>
          <p:nvSpPr>
            <p:cNvPr name="TextBox 36" id="36"/>
            <p:cNvSpPr txBox="true"/>
            <p:nvPr/>
          </p:nvSpPr>
          <p:spPr>
            <a:xfrm>
              <a:off x="0" y="-9525"/>
              <a:ext cx="3111386" cy="95146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521"/>
                </a:lnSpc>
              </a:pPr>
              <a:r>
                <a:rPr lang="en-US" sz="2101" b="true">
                  <a:solidFill>
                    <a:srgbClr val="F6F1E8"/>
                  </a:solidFill>
                  <a:latin typeface="Aptos Bold"/>
                  <a:ea typeface="Aptos Bold"/>
                  <a:cs typeface="Aptos Bold"/>
                  <a:sym typeface="Aptos Bold"/>
                </a:rPr>
                <a:t>Equipment fails most often</a:t>
              </a:r>
            </a:p>
          </p:txBody>
        </p:sp>
      </p:grpSp>
      <p:grpSp>
        <p:nvGrpSpPr>
          <p:cNvPr name="Group 37" id="37"/>
          <p:cNvGrpSpPr/>
          <p:nvPr/>
        </p:nvGrpSpPr>
        <p:grpSpPr>
          <a:xfrm rot="0">
            <a:off x="1649279" y="6360982"/>
            <a:ext cx="2951245" cy="296479"/>
            <a:chOff x="0" y="0"/>
            <a:chExt cx="3934993" cy="395305"/>
          </a:xfrm>
        </p:grpSpPr>
        <p:sp>
          <p:nvSpPr>
            <p:cNvPr name="Freeform 38" id="38"/>
            <p:cNvSpPr/>
            <p:nvPr/>
          </p:nvSpPr>
          <p:spPr>
            <a:xfrm flipH="false" flipV="false" rot="0">
              <a:off x="0" y="0"/>
              <a:ext cx="3934994" cy="395308"/>
            </a:xfrm>
            <a:custGeom>
              <a:avLst/>
              <a:gdLst/>
              <a:ahLst/>
              <a:cxnLst/>
              <a:rect r="r" b="b" t="t" l="l"/>
              <a:pathLst>
                <a:path h="395308" w="3934994">
                  <a:moveTo>
                    <a:pt x="0" y="0"/>
                  </a:moveTo>
                  <a:lnTo>
                    <a:pt x="3934994" y="0"/>
                  </a:lnTo>
                  <a:lnTo>
                    <a:pt x="3934994" y="395308"/>
                  </a:lnTo>
                  <a:lnTo>
                    <a:pt x="0" y="39530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89329" r="0" b="-98588"/>
              </a:stretch>
            </a:blipFill>
          </p:spPr>
        </p:sp>
        <p:sp>
          <p:nvSpPr>
            <p:cNvPr name="TextBox 39" id="39"/>
            <p:cNvSpPr txBox="true"/>
            <p:nvPr/>
          </p:nvSpPr>
          <p:spPr>
            <a:xfrm>
              <a:off x="0" y="0"/>
              <a:ext cx="3934993" cy="39530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91"/>
                </a:lnSpc>
              </a:pPr>
              <a:r>
                <a:rPr lang="en-US" sz="1576">
                  <a:solidFill>
                    <a:srgbClr val="C8C0B5"/>
                  </a:solidFill>
                  <a:latin typeface="Aptos"/>
                  <a:ea typeface="Aptos"/>
                  <a:cs typeface="Aptos"/>
                  <a:sym typeface="Aptos"/>
                </a:rPr>
                <a:t>Identify repeated machine issues.</a:t>
              </a:r>
            </a:p>
          </p:txBody>
        </p:sp>
      </p:grpSp>
      <p:grpSp>
        <p:nvGrpSpPr>
          <p:cNvPr name="Group 40" id="40"/>
          <p:cNvGrpSpPr/>
          <p:nvPr/>
        </p:nvGrpSpPr>
        <p:grpSpPr>
          <a:xfrm rot="0">
            <a:off x="5275259" y="5511451"/>
            <a:ext cx="3656647" cy="1567348"/>
            <a:chOff x="0" y="0"/>
            <a:chExt cx="4875530" cy="2089798"/>
          </a:xfrm>
        </p:grpSpPr>
        <p:sp>
          <p:nvSpPr>
            <p:cNvPr name="Freeform 41" id="41"/>
            <p:cNvSpPr/>
            <p:nvPr/>
          </p:nvSpPr>
          <p:spPr>
            <a:xfrm flipH="false" flipV="false" rot="0">
              <a:off x="0" y="0"/>
              <a:ext cx="4875530" cy="2089762"/>
            </a:xfrm>
            <a:custGeom>
              <a:avLst/>
              <a:gdLst/>
              <a:ahLst/>
              <a:cxnLst/>
              <a:rect r="r" b="b" t="t" l="l"/>
              <a:pathLst>
                <a:path h="2089762" w="4875530">
                  <a:moveTo>
                    <a:pt x="0" y="313402"/>
                  </a:moveTo>
                  <a:cubicBezTo>
                    <a:pt x="0" y="140398"/>
                    <a:pt x="100076" y="0"/>
                    <a:pt x="223393" y="0"/>
                  </a:cubicBezTo>
                  <a:lnTo>
                    <a:pt x="4652137" y="0"/>
                  </a:lnTo>
                  <a:cubicBezTo>
                    <a:pt x="4775581" y="0"/>
                    <a:pt x="4875530" y="140398"/>
                    <a:pt x="4875530" y="313402"/>
                  </a:cubicBezTo>
                  <a:lnTo>
                    <a:pt x="4875530" y="1776360"/>
                  </a:lnTo>
                  <a:cubicBezTo>
                    <a:pt x="4875530" y="1949542"/>
                    <a:pt x="4775454" y="2089762"/>
                    <a:pt x="4652137" y="2089762"/>
                  </a:cubicBezTo>
                  <a:lnTo>
                    <a:pt x="223393" y="2089762"/>
                  </a:lnTo>
                  <a:cubicBezTo>
                    <a:pt x="100076" y="2089762"/>
                    <a:pt x="0" y="1949364"/>
                    <a:pt x="0" y="1776360"/>
                  </a:cubicBezTo>
                  <a:close/>
                </a:path>
              </a:pathLst>
            </a:custGeom>
            <a:solidFill>
              <a:srgbClr val="1B1C1F"/>
            </a:solidFill>
            <a:ln w="19065" cap="sq">
              <a:solidFill>
                <a:srgbClr val="2B2C2E"/>
              </a:solidFill>
              <a:prstDash val="solid"/>
              <a:miter/>
            </a:ln>
          </p:spPr>
        </p:sp>
      </p:grpSp>
      <p:grpSp>
        <p:nvGrpSpPr>
          <p:cNvPr name="Group 42" id="42"/>
          <p:cNvGrpSpPr/>
          <p:nvPr/>
        </p:nvGrpSpPr>
        <p:grpSpPr>
          <a:xfrm rot="0">
            <a:off x="5627961" y="5623193"/>
            <a:ext cx="549069" cy="480431"/>
            <a:chOff x="0" y="0"/>
            <a:chExt cx="732092" cy="640575"/>
          </a:xfrm>
        </p:grpSpPr>
        <p:sp>
          <p:nvSpPr>
            <p:cNvPr name="Freeform 43" id="43"/>
            <p:cNvSpPr/>
            <p:nvPr/>
          </p:nvSpPr>
          <p:spPr>
            <a:xfrm flipH="false" flipV="false" rot="0">
              <a:off x="0" y="0"/>
              <a:ext cx="732092" cy="640580"/>
            </a:xfrm>
            <a:custGeom>
              <a:avLst/>
              <a:gdLst/>
              <a:ahLst/>
              <a:cxnLst/>
              <a:rect r="r" b="b" t="t" l="l"/>
              <a:pathLst>
                <a:path h="640580" w="732092">
                  <a:moveTo>
                    <a:pt x="0" y="0"/>
                  </a:moveTo>
                  <a:lnTo>
                    <a:pt x="732092" y="0"/>
                  </a:lnTo>
                  <a:lnTo>
                    <a:pt x="732092" y="640580"/>
                  </a:lnTo>
                  <a:lnTo>
                    <a:pt x="0" y="64058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62264" t="0" r="-62264" b="0"/>
              </a:stretch>
            </a:blipFill>
          </p:spPr>
        </p:sp>
        <p:sp>
          <p:nvSpPr>
            <p:cNvPr name="TextBox 44" id="44"/>
            <p:cNvSpPr txBox="true"/>
            <p:nvPr/>
          </p:nvSpPr>
          <p:spPr>
            <a:xfrm>
              <a:off x="0" y="0"/>
              <a:ext cx="732092" cy="6405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422"/>
                </a:lnSpc>
              </a:pPr>
              <a:r>
                <a:rPr lang="en-US" sz="2852">
                  <a:solidFill>
                    <a:srgbClr val="F2B634"/>
                  </a:solidFill>
                  <a:latin typeface="Aptos"/>
                  <a:ea typeface="Aptos"/>
                  <a:cs typeface="Aptos"/>
                  <a:sym typeface="Aptos"/>
                </a:rPr>
                <a:t>⏱️</a:t>
              </a:r>
            </a:p>
          </p:txBody>
        </p:sp>
      </p:grpSp>
      <p:grpSp>
        <p:nvGrpSpPr>
          <p:cNvPr name="Group 45" id="45"/>
          <p:cNvGrpSpPr/>
          <p:nvPr/>
        </p:nvGrpSpPr>
        <p:grpSpPr>
          <a:xfrm rot="0">
            <a:off x="6273117" y="5599252"/>
            <a:ext cx="2333539" cy="706755"/>
            <a:chOff x="0" y="0"/>
            <a:chExt cx="3111386" cy="942340"/>
          </a:xfrm>
        </p:grpSpPr>
        <p:sp>
          <p:nvSpPr>
            <p:cNvPr name="Freeform 46" id="46"/>
            <p:cNvSpPr/>
            <p:nvPr/>
          </p:nvSpPr>
          <p:spPr>
            <a:xfrm flipH="false" flipV="false" rot="0">
              <a:off x="0" y="0"/>
              <a:ext cx="3111391" cy="942335"/>
            </a:xfrm>
            <a:custGeom>
              <a:avLst/>
              <a:gdLst/>
              <a:ahLst/>
              <a:cxnLst/>
              <a:rect r="r" b="b" t="t" l="l"/>
              <a:pathLst>
                <a:path h="942335" w="3111391">
                  <a:moveTo>
                    <a:pt x="0" y="0"/>
                  </a:moveTo>
                  <a:lnTo>
                    <a:pt x="3111391" y="0"/>
                  </a:lnTo>
                  <a:lnTo>
                    <a:pt x="3111391" y="942335"/>
                  </a:lnTo>
                  <a:lnTo>
                    <a:pt x="0" y="942335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35201" r="0" b="6531"/>
              </a:stretch>
            </a:blipFill>
          </p:spPr>
        </p:sp>
        <p:sp>
          <p:nvSpPr>
            <p:cNvPr name="TextBox 47" id="47"/>
            <p:cNvSpPr txBox="true"/>
            <p:nvPr/>
          </p:nvSpPr>
          <p:spPr>
            <a:xfrm>
              <a:off x="0" y="-9525"/>
              <a:ext cx="3111386" cy="95186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521"/>
                </a:lnSpc>
              </a:pPr>
              <a:r>
                <a:rPr lang="en-US" sz="2101" b="true">
                  <a:solidFill>
                    <a:srgbClr val="F6F1E8"/>
                  </a:solidFill>
                  <a:latin typeface="Aptos Bold"/>
                  <a:ea typeface="Aptos Bold"/>
                  <a:cs typeface="Aptos Bold"/>
                  <a:sym typeface="Aptos Bold"/>
                </a:rPr>
                <a:t>Slowest resolution branches</a:t>
              </a:r>
            </a:p>
          </p:txBody>
        </p:sp>
      </p:grpSp>
      <p:grpSp>
        <p:nvGrpSpPr>
          <p:cNvPr name="Group 48" id="48"/>
          <p:cNvGrpSpPr/>
          <p:nvPr/>
        </p:nvGrpSpPr>
        <p:grpSpPr>
          <a:xfrm rot="0">
            <a:off x="5627961" y="6401257"/>
            <a:ext cx="2951245" cy="340416"/>
            <a:chOff x="0" y="0"/>
            <a:chExt cx="3934993" cy="453888"/>
          </a:xfrm>
        </p:grpSpPr>
        <p:sp>
          <p:nvSpPr>
            <p:cNvPr name="Freeform 49" id="49"/>
            <p:cNvSpPr/>
            <p:nvPr/>
          </p:nvSpPr>
          <p:spPr>
            <a:xfrm flipH="false" flipV="false" rot="0">
              <a:off x="0" y="0"/>
              <a:ext cx="3934994" cy="453891"/>
            </a:xfrm>
            <a:custGeom>
              <a:avLst/>
              <a:gdLst/>
              <a:ahLst/>
              <a:cxnLst/>
              <a:rect r="r" b="b" t="t" l="l"/>
              <a:pathLst>
                <a:path h="453891" w="3934994">
                  <a:moveTo>
                    <a:pt x="0" y="0"/>
                  </a:moveTo>
                  <a:lnTo>
                    <a:pt x="3934994" y="0"/>
                  </a:lnTo>
                  <a:lnTo>
                    <a:pt x="3934994" y="453891"/>
                  </a:lnTo>
                  <a:lnTo>
                    <a:pt x="0" y="45389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64893" r="0" b="-72956"/>
              </a:stretch>
            </a:blipFill>
          </p:spPr>
        </p:sp>
        <p:sp>
          <p:nvSpPr>
            <p:cNvPr name="TextBox 50" id="50"/>
            <p:cNvSpPr txBox="true"/>
            <p:nvPr/>
          </p:nvSpPr>
          <p:spPr>
            <a:xfrm>
              <a:off x="0" y="0"/>
              <a:ext cx="3934993" cy="45388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91"/>
                </a:lnSpc>
              </a:pPr>
              <a:r>
                <a:rPr lang="en-US" sz="1576">
                  <a:solidFill>
                    <a:srgbClr val="C8C0B5"/>
                  </a:solidFill>
                  <a:latin typeface="Aptos"/>
                  <a:ea typeface="Aptos"/>
                  <a:cs typeface="Aptos"/>
                  <a:sym typeface="Aptos"/>
                </a:rPr>
                <a:t>Support weaker clubs faster.</a:t>
              </a:r>
            </a:p>
          </p:txBody>
        </p:sp>
      </p:grpSp>
      <p:grpSp>
        <p:nvGrpSpPr>
          <p:cNvPr name="Group 51" id="51"/>
          <p:cNvGrpSpPr/>
          <p:nvPr/>
        </p:nvGrpSpPr>
        <p:grpSpPr>
          <a:xfrm rot="0">
            <a:off x="1157240" y="7402897"/>
            <a:ext cx="3656647" cy="1497166"/>
            <a:chOff x="0" y="0"/>
            <a:chExt cx="4875530" cy="1996222"/>
          </a:xfrm>
        </p:grpSpPr>
        <p:sp>
          <p:nvSpPr>
            <p:cNvPr name="Freeform 52" id="52"/>
            <p:cNvSpPr/>
            <p:nvPr/>
          </p:nvSpPr>
          <p:spPr>
            <a:xfrm flipH="false" flipV="false" rot="0">
              <a:off x="0" y="0"/>
              <a:ext cx="4875530" cy="1996188"/>
            </a:xfrm>
            <a:custGeom>
              <a:avLst/>
              <a:gdLst/>
              <a:ahLst/>
              <a:cxnLst/>
              <a:rect r="r" b="b" t="t" l="l"/>
              <a:pathLst>
                <a:path h="1996188" w="4875530">
                  <a:moveTo>
                    <a:pt x="0" y="299369"/>
                  </a:moveTo>
                  <a:cubicBezTo>
                    <a:pt x="0" y="134112"/>
                    <a:pt x="100076" y="0"/>
                    <a:pt x="223393" y="0"/>
                  </a:cubicBezTo>
                  <a:lnTo>
                    <a:pt x="4652137" y="0"/>
                  </a:lnTo>
                  <a:cubicBezTo>
                    <a:pt x="4775581" y="0"/>
                    <a:pt x="4875530" y="134112"/>
                    <a:pt x="4875530" y="299369"/>
                  </a:cubicBezTo>
                  <a:lnTo>
                    <a:pt x="4875530" y="1696819"/>
                  </a:lnTo>
                  <a:cubicBezTo>
                    <a:pt x="4875530" y="1862246"/>
                    <a:pt x="4775454" y="1996188"/>
                    <a:pt x="4652137" y="1996188"/>
                  </a:cubicBezTo>
                  <a:lnTo>
                    <a:pt x="223393" y="1996188"/>
                  </a:lnTo>
                  <a:cubicBezTo>
                    <a:pt x="100076" y="1996188"/>
                    <a:pt x="0" y="1862076"/>
                    <a:pt x="0" y="1696819"/>
                  </a:cubicBezTo>
                  <a:close/>
                </a:path>
              </a:pathLst>
            </a:custGeom>
            <a:solidFill>
              <a:srgbClr val="1B1C1F"/>
            </a:solidFill>
            <a:ln w="19065" cap="sq">
              <a:solidFill>
                <a:srgbClr val="2B2C2E"/>
              </a:solidFill>
              <a:prstDash val="solid"/>
              <a:miter/>
            </a:ln>
          </p:spPr>
        </p:sp>
      </p:grpSp>
      <p:grpSp>
        <p:nvGrpSpPr>
          <p:cNvPr name="Group 53" id="53"/>
          <p:cNvGrpSpPr/>
          <p:nvPr/>
        </p:nvGrpSpPr>
        <p:grpSpPr>
          <a:xfrm rot="0">
            <a:off x="1551118" y="7570761"/>
            <a:ext cx="549069" cy="480431"/>
            <a:chOff x="0" y="0"/>
            <a:chExt cx="732092" cy="640575"/>
          </a:xfrm>
        </p:grpSpPr>
        <p:sp>
          <p:nvSpPr>
            <p:cNvPr name="Freeform 54" id="54"/>
            <p:cNvSpPr/>
            <p:nvPr/>
          </p:nvSpPr>
          <p:spPr>
            <a:xfrm flipH="false" flipV="false" rot="0">
              <a:off x="0" y="0"/>
              <a:ext cx="732092" cy="640580"/>
            </a:xfrm>
            <a:custGeom>
              <a:avLst/>
              <a:gdLst/>
              <a:ahLst/>
              <a:cxnLst/>
              <a:rect r="r" b="b" t="t" l="l"/>
              <a:pathLst>
                <a:path h="640580" w="732092">
                  <a:moveTo>
                    <a:pt x="0" y="0"/>
                  </a:moveTo>
                  <a:lnTo>
                    <a:pt x="732092" y="0"/>
                  </a:lnTo>
                  <a:lnTo>
                    <a:pt x="732092" y="640580"/>
                  </a:lnTo>
                  <a:lnTo>
                    <a:pt x="0" y="64058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62264" t="0" r="-62264" b="0"/>
              </a:stretch>
            </a:blipFill>
          </p:spPr>
        </p:sp>
        <p:sp>
          <p:nvSpPr>
            <p:cNvPr name="TextBox 55" id="55"/>
            <p:cNvSpPr txBox="true"/>
            <p:nvPr/>
          </p:nvSpPr>
          <p:spPr>
            <a:xfrm>
              <a:off x="0" y="0"/>
              <a:ext cx="732092" cy="6405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422"/>
                </a:lnSpc>
              </a:pPr>
              <a:r>
                <a:rPr lang="en-US" sz="2852">
                  <a:solidFill>
                    <a:srgbClr val="F2B634"/>
                  </a:solidFill>
                  <a:latin typeface="Aptos"/>
                  <a:ea typeface="Aptos"/>
                  <a:cs typeface="Aptos"/>
                  <a:sym typeface="Aptos"/>
                </a:rPr>
                <a:t>🔁</a:t>
              </a:r>
            </a:p>
          </p:txBody>
        </p:sp>
      </p:grpSp>
      <p:grpSp>
        <p:nvGrpSpPr>
          <p:cNvPr name="Group 56" id="56"/>
          <p:cNvGrpSpPr/>
          <p:nvPr/>
        </p:nvGrpSpPr>
        <p:grpSpPr>
          <a:xfrm rot="0">
            <a:off x="2266985" y="7570761"/>
            <a:ext cx="2333539" cy="706455"/>
            <a:chOff x="0" y="0"/>
            <a:chExt cx="3111386" cy="941940"/>
          </a:xfrm>
        </p:grpSpPr>
        <p:sp>
          <p:nvSpPr>
            <p:cNvPr name="Freeform 57" id="57"/>
            <p:cNvSpPr/>
            <p:nvPr/>
          </p:nvSpPr>
          <p:spPr>
            <a:xfrm flipH="false" flipV="false" rot="0">
              <a:off x="0" y="0"/>
              <a:ext cx="3111391" cy="941935"/>
            </a:xfrm>
            <a:custGeom>
              <a:avLst/>
              <a:gdLst/>
              <a:ahLst/>
              <a:cxnLst/>
              <a:rect r="r" b="b" t="t" l="l"/>
              <a:pathLst>
                <a:path h="941935" w="3111391">
                  <a:moveTo>
                    <a:pt x="0" y="0"/>
                  </a:moveTo>
                  <a:lnTo>
                    <a:pt x="3111391" y="0"/>
                  </a:lnTo>
                  <a:lnTo>
                    <a:pt x="3111391" y="941935"/>
                  </a:lnTo>
                  <a:lnTo>
                    <a:pt x="0" y="941935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35216" r="0" b="6491"/>
              </a:stretch>
            </a:blipFill>
          </p:spPr>
        </p:sp>
        <p:sp>
          <p:nvSpPr>
            <p:cNvPr name="TextBox 58" id="58"/>
            <p:cNvSpPr txBox="true"/>
            <p:nvPr/>
          </p:nvSpPr>
          <p:spPr>
            <a:xfrm>
              <a:off x="0" y="-9525"/>
              <a:ext cx="3111386" cy="95146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521"/>
                </a:lnSpc>
              </a:pPr>
              <a:r>
                <a:rPr lang="en-US" sz="2101" b="true">
                  <a:solidFill>
                    <a:srgbClr val="F6F1E8"/>
                  </a:solidFill>
                  <a:latin typeface="Aptos Bold"/>
                  <a:ea typeface="Aptos Bold"/>
                  <a:cs typeface="Aptos Bold"/>
                  <a:sym typeface="Aptos Bold"/>
                </a:rPr>
                <a:t>Recurring complaints</a:t>
              </a:r>
            </a:p>
          </p:txBody>
        </p:sp>
      </p:grpSp>
      <p:grpSp>
        <p:nvGrpSpPr>
          <p:cNvPr name="Group 59" id="59"/>
          <p:cNvGrpSpPr/>
          <p:nvPr/>
        </p:nvGrpSpPr>
        <p:grpSpPr>
          <a:xfrm rot="0">
            <a:off x="1551118" y="8355382"/>
            <a:ext cx="2951245" cy="329441"/>
            <a:chOff x="0" y="0"/>
            <a:chExt cx="3934993" cy="439255"/>
          </a:xfrm>
        </p:grpSpPr>
        <p:sp>
          <p:nvSpPr>
            <p:cNvPr name="Freeform 60" id="60"/>
            <p:cNvSpPr/>
            <p:nvPr/>
          </p:nvSpPr>
          <p:spPr>
            <a:xfrm flipH="false" flipV="false" rot="0">
              <a:off x="0" y="0"/>
              <a:ext cx="3934994" cy="439258"/>
            </a:xfrm>
            <a:custGeom>
              <a:avLst/>
              <a:gdLst/>
              <a:ahLst/>
              <a:cxnLst/>
              <a:rect r="r" b="b" t="t" l="l"/>
              <a:pathLst>
                <a:path h="439258" w="3934994">
                  <a:moveTo>
                    <a:pt x="0" y="0"/>
                  </a:moveTo>
                  <a:lnTo>
                    <a:pt x="3934994" y="0"/>
                  </a:lnTo>
                  <a:lnTo>
                    <a:pt x="3934994" y="439258"/>
                  </a:lnTo>
                  <a:lnTo>
                    <a:pt x="0" y="43925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70385" r="0" b="-78718"/>
              </a:stretch>
            </a:blipFill>
          </p:spPr>
        </p:sp>
        <p:sp>
          <p:nvSpPr>
            <p:cNvPr name="TextBox 61" id="61"/>
            <p:cNvSpPr txBox="true"/>
            <p:nvPr/>
          </p:nvSpPr>
          <p:spPr>
            <a:xfrm>
              <a:off x="0" y="0"/>
              <a:ext cx="3934993" cy="43925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91"/>
                </a:lnSpc>
              </a:pPr>
              <a:r>
                <a:rPr lang="en-US" sz="1576">
                  <a:solidFill>
                    <a:srgbClr val="C8C0B5"/>
                  </a:solidFill>
                  <a:latin typeface="Aptos"/>
                  <a:ea typeface="Aptos"/>
                  <a:cs typeface="Aptos"/>
                  <a:sym typeface="Aptos"/>
                </a:rPr>
                <a:t>Detect patterns before churn.</a:t>
              </a:r>
            </a:p>
          </p:txBody>
        </p:sp>
      </p:grpSp>
      <p:grpSp>
        <p:nvGrpSpPr>
          <p:cNvPr name="Group 62" id="62"/>
          <p:cNvGrpSpPr/>
          <p:nvPr/>
        </p:nvGrpSpPr>
        <p:grpSpPr>
          <a:xfrm rot="0">
            <a:off x="5275259" y="7402897"/>
            <a:ext cx="3656647" cy="1497166"/>
            <a:chOff x="0" y="0"/>
            <a:chExt cx="4875530" cy="1996222"/>
          </a:xfrm>
        </p:grpSpPr>
        <p:sp>
          <p:nvSpPr>
            <p:cNvPr name="Freeform 63" id="63"/>
            <p:cNvSpPr/>
            <p:nvPr/>
          </p:nvSpPr>
          <p:spPr>
            <a:xfrm flipH="false" flipV="false" rot="0">
              <a:off x="0" y="0"/>
              <a:ext cx="4875530" cy="1996188"/>
            </a:xfrm>
            <a:custGeom>
              <a:avLst/>
              <a:gdLst/>
              <a:ahLst/>
              <a:cxnLst/>
              <a:rect r="r" b="b" t="t" l="l"/>
              <a:pathLst>
                <a:path h="1996188" w="4875530">
                  <a:moveTo>
                    <a:pt x="0" y="299369"/>
                  </a:moveTo>
                  <a:cubicBezTo>
                    <a:pt x="0" y="134112"/>
                    <a:pt x="100076" y="0"/>
                    <a:pt x="223393" y="0"/>
                  </a:cubicBezTo>
                  <a:lnTo>
                    <a:pt x="4652137" y="0"/>
                  </a:lnTo>
                  <a:cubicBezTo>
                    <a:pt x="4775581" y="0"/>
                    <a:pt x="4875530" y="134112"/>
                    <a:pt x="4875530" y="299369"/>
                  </a:cubicBezTo>
                  <a:lnTo>
                    <a:pt x="4875530" y="1696819"/>
                  </a:lnTo>
                  <a:cubicBezTo>
                    <a:pt x="4875530" y="1862246"/>
                    <a:pt x="4775454" y="1996188"/>
                    <a:pt x="4652137" y="1996188"/>
                  </a:cubicBezTo>
                  <a:lnTo>
                    <a:pt x="223393" y="1996188"/>
                  </a:lnTo>
                  <a:cubicBezTo>
                    <a:pt x="100076" y="1996188"/>
                    <a:pt x="0" y="1862076"/>
                    <a:pt x="0" y="1696819"/>
                  </a:cubicBezTo>
                  <a:close/>
                </a:path>
              </a:pathLst>
            </a:custGeom>
            <a:solidFill>
              <a:srgbClr val="1B1C1F"/>
            </a:solidFill>
            <a:ln w="19065" cap="sq">
              <a:solidFill>
                <a:srgbClr val="2B2C2E"/>
              </a:solidFill>
              <a:prstDash val="solid"/>
              <a:miter/>
            </a:ln>
          </p:spPr>
        </p:sp>
      </p:grpSp>
      <p:grpSp>
        <p:nvGrpSpPr>
          <p:cNvPr name="Group 64" id="64"/>
          <p:cNvGrpSpPr/>
          <p:nvPr/>
        </p:nvGrpSpPr>
        <p:grpSpPr>
          <a:xfrm rot="0">
            <a:off x="5586774" y="7659510"/>
            <a:ext cx="549069" cy="480431"/>
            <a:chOff x="0" y="0"/>
            <a:chExt cx="732092" cy="640575"/>
          </a:xfrm>
        </p:grpSpPr>
        <p:sp>
          <p:nvSpPr>
            <p:cNvPr name="Freeform 65" id="65"/>
            <p:cNvSpPr/>
            <p:nvPr/>
          </p:nvSpPr>
          <p:spPr>
            <a:xfrm flipH="false" flipV="false" rot="0">
              <a:off x="0" y="0"/>
              <a:ext cx="732092" cy="640580"/>
            </a:xfrm>
            <a:custGeom>
              <a:avLst/>
              <a:gdLst/>
              <a:ahLst/>
              <a:cxnLst/>
              <a:rect r="r" b="b" t="t" l="l"/>
              <a:pathLst>
                <a:path h="640580" w="732092">
                  <a:moveTo>
                    <a:pt x="0" y="0"/>
                  </a:moveTo>
                  <a:lnTo>
                    <a:pt x="732092" y="0"/>
                  </a:lnTo>
                  <a:lnTo>
                    <a:pt x="732092" y="640580"/>
                  </a:lnTo>
                  <a:lnTo>
                    <a:pt x="0" y="64058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62264" t="0" r="-62264" b="0"/>
              </a:stretch>
            </a:blipFill>
          </p:spPr>
        </p:sp>
        <p:sp>
          <p:nvSpPr>
            <p:cNvPr name="TextBox 66" id="66"/>
            <p:cNvSpPr txBox="true"/>
            <p:nvPr/>
          </p:nvSpPr>
          <p:spPr>
            <a:xfrm>
              <a:off x="0" y="0"/>
              <a:ext cx="732092" cy="6405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422"/>
                </a:lnSpc>
              </a:pPr>
              <a:r>
                <a:rPr lang="en-US" sz="2852">
                  <a:solidFill>
                    <a:srgbClr val="F2B634"/>
                  </a:solidFill>
                  <a:latin typeface="Aptos"/>
                  <a:ea typeface="Aptos"/>
                  <a:cs typeface="Aptos"/>
                  <a:sym typeface="Aptos"/>
                </a:rPr>
                <a:t>🛡️</a:t>
              </a:r>
            </a:p>
          </p:txBody>
        </p:sp>
      </p:grpSp>
      <p:grpSp>
        <p:nvGrpSpPr>
          <p:cNvPr name="Group 67" id="67"/>
          <p:cNvGrpSpPr/>
          <p:nvPr/>
        </p:nvGrpSpPr>
        <p:grpSpPr>
          <a:xfrm rot="0">
            <a:off x="6273117" y="7659510"/>
            <a:ext cx="2333539" cy="411804"/>
            <a:chOff x="0" y="0"/>
            <a:chExt cx="3111386" cy="549072"/>
          </a:xfrm>
        </p:grpSpPr>
        <p:sp>
          <p:nvSpPr>
            <p:cNvPr name="Freeform 68" id="68"/>
            <p:cNvSpPr/>
            <p:nvPr/>
          </p:nvSpPr>
          <p:spPr>
            <a:xfrm flipH="false" flipV="false" rot="0">
              <a:off x="0" y="0"/>
              <a:ext cx="3111391" cy="549069"/>
            </a:xfrm>
            <a:custGeom>
              <a:avLst/>
              <a:gdLst/>
              <a:ahLst/>
              <a:cxnLst/>
              <a:rect r="r" b="b" t="t" l="l"/>
              <a:pathLst>
                <a:path h="549069" w="3111391">
                  <a:moveTo>
                    <a:pt x="0" y="0"/>
                  </a:moveTo>
                  <a:lnTo>
                    <a:pt x="3111391" y="0"/>
                  </a:lnTo>
                  <a:lnTo>
                    <a:pt x="3111391" y="549069"/>
                  </a:lnTo>
                  <a:lnTo>
                    <a:pt x="0" y="54906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60414" r="0" b="-60415"/>
              </a:stretch>
            </a:blipFill>
          </p:spPr>
        </p:sp>
        <p:sp>
          <p:nvSpPr>
            <p:cNvPr name="TextBox 69" id="69"/>
            <p:cNvSpPr txBox="true"/>
            <p:nvPr/>
          </p:nvSpPr>
          <p:spPr>
            <a:xfrm>
              <a:off x="0" y="-9525"/>
              <a:ext cx="3111386" cy="55859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521"/>
                </a:lnSpc>
              </a:pPr>
              <a:r>
                <a:rPr lang="en-US" sz="2101" b="true">
                  <a:solidFill>
                    <a:srgbClr val="F6F1E8"/>
                  </a:solidFill>
                  <a:latin typeface="Aptos Bold"/>
                  <a:ea typeface="Aptos Bold"/>
                  <a:cs typeface="Aptos Bold"/>
                  <a:sym typeface="Aptos Bold"/>
                </a:rPr>
                <a:t>Safety risks</a:t>
              </a:r>
            </a:p>
          </p:txBody>
        </p:sp>
      </p:grpSp>
      <p:grpSp>
        <p:nvGrpSpPr>
          <p:cNvPr name="Group 70" id="70"/>
          <p:cNvGrpSpPr/>
          <p:nvPr/>
        </p:nvGrpSpPr>
        <p:grpSpPr>
          <a:xfrm rot="0">
            <a:off x="5655412" y="8355382"/>
            <a:ext cx="2951245" cy="421334"/>
            <a:chOff x="0" y="0"/>
            <a:chExt cx="3934993" cy="561778"/>
          </a:xfrm>
        </p:grpSpPr>
        <p:sp>
          <p:nvSpPr>
            <p:cNvPr name="Freeform 71" id="71"/>
            <p:cNvSpPr/>
            <p:nvPr/>
          </p:nvSpPr>
          <p:spPr>
            <a:xfrm flipH="false" flipV="false" rot="0">
              <a:off x="0" y="0"/>
              <a:ext cx="3934994" cy="561781"/>
            </a:xfrm>
            <a:custGeom>
              <a:avLst/>
              <a:gdLst/>
              <a:ahLst/>
              <a:cxnLst/>
              <a:rect r="r" b="b" t="t" l="l"/>
              <a:pathLst>
                <a:path h="561781" w="3934994">
                  <a:moveTo>
                    <a:pt x="0" y="0"/>
                  </a:moveTo>
                  <a:lnTo>
                    <a:pt x="3934994" y="0"/>
                  </a:lnTo>
                  <a:lnTo>
                    <a:pt x="3934994" y="561781"/>
                  </a:lnTo>
                  <a:lnTo>
                    <a:pt x="0" y="56178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33225" r="0" b="-39740"/>
              </a:stretch>
            </a:blipFill>
          </p:spPr>
        </p:sp>
        <p:sp>
          <p:nvSpPr>
            <p:cNvPr name="TextBox 72" id="72"/>
            <p:cNvSpPr txBox="true"/>
            <p:nvPr/>
          </p:nvSpPr>
          <p:spPr>
            <a:xfrm>
              <a:off x="0" y="0"/>
              <a:ext cx="3934993" cy="56177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91"/>
                </a:lnSpc>
              </a:pPr>
              <a:r>
                <a:rPr lang="en-US" sz="1576">
                  <a:solidFill>
                    <a:srgbClr val="C8C0B5"/>
                  </a:solidFill>
                  <a:latin typeface="Aptos"/>
                  <a:ea typeface="Aptos"/>
                  <a:cs typeface="Aptos"/>
                  <a:sym typeface="Aptos"/>
                </a:rPr>
                <a:t>Act before incidents happen.</a:t>
              </a:r>
            </a:p>
          </p:txBody>
        </p:sp>
      </p:grpSp>
      <p:grpSp>
        <p:nvGrpSpPr>
          <p:cNvPr name="Group 73" id="73"/>
          <p:cNvGrpSpPr/>
          <p:nvPr/>
        </p:nvGrpSpPr>
        <p:grpSpPr>
          <a:xfrm rot="0">
            <a:off x="12628588" y="9677343"/>
            <a:ext cx="4804353" cy="274539"/>
            <a:chOff x="0" y="0"/>
            <a:chExt cx="6405804" cy="366052"/>
          </a:xfrm>
        </p:grpSpPr>
        <p:sp>
          <p:nvSpPr>
            <p:cNvPr name="Freeform 74" id="74"/>
            <p:cNvSpPr/>
            <p:nvPr/>
          </p:nvSpPr>
          <p:spPr>
            <a:xfrm flipH="false" flipV="false" rot="0">
              <a:off x="0" y="0"/>
              <a:ext cx="6405805" cy="366046"/>
            </a:xfrm>
            <a:custGeom>
              <a:avLst/>
              <a:gdLst/>
              <a:ahLst/>
              <a:cxnLst/>
              <a:rect r="r" b="b" t="t" l="l"/>
              <a:pathLst>
                <a:path h="366046" w="6405805">
                  <a:moveTo>
                    <a:pt x="0" y="0"/>
                  </a:moveTo>
                  <a:lnTo>
                    <a:pt x="6405805" y="0"/>
                  </a:lnTo>
                  <a:lnTo>
                    <a:pt x="6405805" y="366046"/>
                  </a:lnTo>
                  <a:lnTo>
                    <a:pt x="0" y="36604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90987" r="0" b="-290988"/>
              </a:stretch>
            </a:blipFill>
          </p:spPr>
        </p:sp>
        <p:sp>
          <p:nvSpPr>
            <p:cNvPr name="TextBox 75" id="75"/>
            <p:cNvSpPr txBox="true"/>
            <p:nvPr/>
          </p:nvSpPr>
          <p:spPr>
            <a:xfrm>
              <a:off x="0" y="-9525"/>
              <a:ext cx="6405804" cy="37557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1621"/>
                </a:lnSpc>
              </a:pPr>
              <a:r>
                <a:rPr lang="en-US" sz="1351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Operational intelligence dashboard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E0F0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14073" y="9461906"/>
            <a:ext cx="16628402" cy="19069"/>
            <a:chOff x="0" y="0"/>
            <a:chExt cx="22171203" cy="2542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2171152" cy="25400"/>
            </a:xfrm>
            <a:custGeom>
              <a:avLst/>
              <a:gdLst/>
              <a:ahLst/>
              <a:cxnLst/>
              <a:rect r="r" b="b" t="t" l="l"/>
              <a:pathLst>
                <a:path h="25400" w="22171152">
                  <a:moveTo>
                    <a:pt x="0" y="0"/>
                  </a:moveTo>
                  <a:lnTo>
                    <a:pt x="22171152" y="25400"/>
                  </a:lnTo>
                </a:path>
              </a:pathLst>
            </a:custGeom>
            <a:blipFill>
              <a:blip r:embed="rId2">
                <a:alphaModFix amt="0"/>
              </a:blip>
              <a:stretch>
                <a:fillRect l="0" t="-16958089" r="0" b="-16958189"/>
              </a:stretch>
            </a:blipFill>
            <a:ln w="19065" cap="sq">
              <a:solidFill>
                <a:srgbClr val="2F2F2F"/>
              </a:solidFill>
              <a:prstDash val="solid"/>
              <a:miter/>
            </a:ln>
          </p:spPr>
        </p:sp>
      </p:grpSp>
      <p:grpSp>
        <p:nvGrpSpPr>
          <p:cNvPr name="Group 4" id="4"/>
          <p:cNvGrpSpPr/>
          <p:nvPr/>
        </p:nvGrpSpPr>
        <p:grpSpPr>
          <a:xfrm rot="0">
            <a:off x="814073" y="470906"/>
            <a:ext cx="650491" cy="650491"/>
            <a:chOff x="0" y="0"/>
            <a:chExt cx="867321" cy="867321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867283" cy="867283"/>
            </a:xfrm>
            <a:custGeom>
              <a:avLst/>
              <a:gdLst/>
              <a:ahLst/>
              <a:cxnLst/>
              <a:rect r="r" b="b" t="t" l="l"/>
              <a:pathLst>
                <a:path h="867283" w="867283">
                  <a:moveTo>
                    <a:pt x="0" y="169672"/>
                  </a:moveTo>
                  <a:cubicBezTo>
                    <a:pt x="0" y="75946"/>
                    <a:pt x="75946" y="0"/>
                    <a:pt x="169672" y="0"/>
                  </a:cubicBezTo>
                  <a:lnTo>
                    <a:pt x="697611" y="0"/>
                  </a:lnTo>
                  <a:cubicBezTo>
                    <a:pt x="791337" y="0"/>
                    <a:pt x="867283" y="75946"/>
                    <a:pt x="867283" y="169672"/>
                  </a:cubicBezTo>
                  <a:lnTo>
                    <a:pt x="867283" y="697611"/>
                  </a:lnTo>
                  <a:cubicBezTo>
                    <a:pt x="867283" y="791337"/>
                    <a:pt x="791337" y="867283"/>
                    <a:pt x="697611" y="867283"/>
                  </a:cubicBezTo>
                  <a:lnTo>
                    <a:pt x="169672" y="867283"/>
                  </a:lnTo>
                  <a:cubicBezTo>
                    <a:pt x="75946" y="867283"/>
                    <a:pt x="0" y="791337"/>
                    <a:pt x="0" y="697611"/>
                  </a:cubicBezTo>
                  <a:close/>
                </a:path>
              </a:pathLst>
            </a:custGeom>
            <a:solidFill>
              <a:srgbClr val="F47F2A"/>
            </a:solidFill>
            <a:ln w="19065" cap="sq">
              <a:solidFill>
                <a:srgbClr val="F2B634"/>
              </a:solidFill>
              <a:prstDash val="solid"/>
              <a:miter/>
            </a:ln>
          </p:spPr>
        </p:sp>
      </p:grpSp>
      <p:grpSp>
        <p:nvGrpSpPr>
          <p:cNvPr name="Group 6" id="6"/>
          <p:cNvGrpSpPr/>
          <p:nvPr/>
        </p:nvGrpSpPr>
        <p:grpSpPr>
          <a:xfrm rot="0">
            <a:off x="1047750" y="636756"/>
            <a:ext cx="301990" cy="274539"/>
            <a:chOff x="0" y="0"/>
            <a:chExt cx="402654" cy="366052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402651" cy="366046"/>
            </a:xfrm>
            <a:custGeom>
              <a:avLst/>
              <a:gdLst/>
              <a:ahLst/>
              <a:cxnLst/>
              <a:rect r="r" b="b" t="t" l="l"/>
              <a:pathLst>
                <a:path h="366046" w="402651">
                  <a:moveTo>
                    <a:pt x="0" y="0"/>
                  </a:moveTo>
                  <a:lnTo>
                    <a:pt x="402651" y="0"/>
                  </a:lnTo>
                  <a:lnTo>
                    <a:pt x="402651" y="366046"/>
                  </a:lnTo>
                  <a:lnTo>
                    <a:pt x="0" y="36604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66641" t="0" r="-66641" b="-1"/>
              </a:stretch>
            </a:blipFill>
          </p:spPr>
        </p:sp>
        <p:sp>
          <p:nvSpPr>
            <p:cNvPr name="TextBox 8" id="8"/>
            <p:cNvSpPr txBox="true"/>
            <p:nvPr/>
          </p:nvSpPr>
          <p:spPr>
            <a:xfrm>
              <a:off x="0" y="0"/>
              <a:ext cx="402654" cy="36605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161"/>
                </a:lnSpc>
              </a:pPr>
              <a:r>
                <a:rPr lang="en-US" sz="1801" b="true">
                  <a:solidFill>
                    <a:srgbClr val="0E0F0E"/>
                  </a:solidFill>
                  <a:latin typeface="Aptos Bold"/>
                  <a:ea typeface="Aptos Bold"/>
                  <a:cs typeface="Aptos Bold"/>
                  <a:sym typeface="Aptos Bold"/>
                </a:rPr>
                <a:t>V</a:t>
              </a: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551118" y="521618"/>
            <a:ext cx="2333539" cy="411804"/>
            <a:chOff x="0" y="0"/>
            <a:chExt cx="3111386" cy="549072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3111391" cy="549069"/>
            </a:xfrm>
            <a:custGeom>
              <a:avLst/>
              <a:gdLst/>
              <a:ahLst/>
              <a:cxnLst/>
              <a:rect r="r" b="b" t="t" l="l"/>
              <a:pathLst>
                <a:path h="549069" w="3111391">
                  <a:moveTo>
                    <a:pt x="0" y="0"/>
                  </a:moveTo>
                  <a:lnTo>
                    <a:pt x="3111391" y="0"/>
                  </a:lnTo>
                  <a:lnTo>
                    <a:pt x="3111391" y="549069"/>
                  </a:lnTo>
                  <a:lnTo>
                    <a:pt x="0" y="54906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60414" r="0" b="-60415"/>
              </a:stretch>
            </a:blipFill>
          </p:spPr>
        </p:sp>
        <p:sp>
          <p:nvSpPr>
            <p:cNvPr name="TextBox 11" id="11"/>
            <p:cNvSpPr txBox="true"/>
            <p:nvPr/>
          </p:nvSpPr>
          <p:spPr>
            <a:xfrm>
              <a:off x="0" y="0"/>
              <a:ext cx="3111386" cy="54907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242"/>
                </a:lnSpc>
              </a:pPr>
              <a:r>
                <a:rPr lang="en-US" sz="2702" b="true">
                  <a:solidFill>
                    <a:srgbClr val="F6F1E8"/>
                  </a:solidFill>
                  <a:latin typeface="Aptos Bold"/>
                  <a:ea typeface="Aptos Bold"/>
                  <a:cs typeface="Aptos Bold"/>
                  <a:sym typeface="Aptos Bold"/>
                </a:rPr>
                <a:t>VoiceFirst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564843" y="960872"/>
            <a:ext cx="3568951" cy="301990"/>
            <a:chOff x="0" y="0"/>
            <a:chExt cx="4758601" cy="402654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4758598" cy="402651"/>
            </a:xfrm>
            <a:custGeom>
              <a:avLst/>
              <a:gdLst/>
              <a:ahLst/>
              <a:cxnLst/>
              <a:rect r="r" b="b" t="t" l="l"/>
              <a:pathLst>
                <a:path h="402651" w="4758598">
                  <a:moveTo>
                    <a:pt x="0" y="0"/>
                  </a:moveTo>
                  <a:lnTo>
                    <a:pt x="4758598" y="0"/>
                  </a:lnTo>
                  <a:lnTo>
                    <a:pt x="4758598" y="402651"/>
                  </a:lnTo>
                  <a:lnTo>
                    <a:pt x="0" y="40265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80277" r="0" b="-180278"/>
              </a:stretch>
            </a:blip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9525"/>
              <a:ext cx="4758601" cy="41217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531"/>
                </a:lnSpc>
              </a:pPr>
              <a:r>
                <a:rPr lang="en-US" b="true" sz="1275">
                  <a:solidFill>
                    <a:srgbClr val="F47F2A"/>
                  </a:solidFill>
                  <a:latin typeface="Aptos Bold"/>
                  <a:ea typeface="Aptos Bold"/>
                  <a:cs typeface="Aptos Bold"/>
                  <a:sym typeface="Aptos Bold"/>
                </a:rPr>
                <a:t>FOR FITNESS CENTRES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16952500" y="617706"/>
            <a:ext cx="480431" cy="343167"/>
            <a:chOff x="0" y="0"/>
            <a:chExt cx="640575" cy="457556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640580" cy="457557"/>
            </a:xfrm>
            <a:custGeom>
              <a:avLst/>
              <a:gdLst/>
              <a:ahLst/>
              <a:cxnLst/>
              <a:rect r="r" b="b" t="t" l="l"/>
              <a:pathLst>
                <a:path h="457557" w="640580">
                  <a:moveTo>
                    <a:pt x="0" y="0"/>
                  </a:moveTo>
                  <a:lnTo>
                    <a:pt x="640580" y="0"/>
                  </a:lnTo>
                  <a:lnTo>
                    <a:pt x="640580" y="457557"/>
                  </a:lnTo>
                  <a:lnTo>
                    <a:pt x="0" y="45755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41645" t="0" r="-41644" b="0"/>
              </a:stretch>
            </a:blipFill>
          </p:spPr>
        </p:sp>
        <p:sp>
          <p:nvSpPr>
            <p:cNvPr name="TextBox 17" id="17"/>
            <p:cNvSpPr txBox="true"/>
            <p:nvPr/>
          </p:nvSpPr>
          <p:spPr>
            <a:xfrm>
              <a:off x="0" y="0"/>
              <a:ext cx="640575" cy="457556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2161"/>
                </a:lnSpc>
              </a:pPr>
              <a:r>
                <a:rPr lang="en-US" sz="1801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08</a:t>
              </a: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1098137" y="1853108"/>
            <a:ext cx="9059637" cy="411804"/>
            <a:chOff x="0" y="0"/>
            <a:chExt cx="12079516" cy="549072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12079517" cy="549069"/>
            </a:xfrm>
            <a:custGeom>
              <a:avLst/>
              <a:gdLst/>
              <a:ahLst/>
              <a:cxnLst/>
              <a:rect r="r" b="b" t="t" l="l"/>
              <a:pathLst>
                <a:path h="549069" w="12079517">
                  <a:moveTo>
                    <a:pt x="0" y="0"/>
                  </a:moveTo>
                  <a:lnTo>
                    <a:pt x="12079517" y="0"/>
                  </a:lnTo>
                  <a:lnTo>
                    <a:pt x="12079517" y="549069"/>
                  </a:lnTo>
                  <a:lnTo>
                    <a:pt x="0" y="54906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378670" r="0" b="-378671"/>
              </a:stretch>
            </a:blipFill>
          </p:spPr>
        </p:sp>
        <p:sp>
          <p:nvSpPr>
            <p:cNvPr name="TextBox 20" id="20"/>
            <p:cNvSpPr txBox="true"/>
            <p:nvPr/>
          </p:nvSpPr>
          <p:spPr>
            <a:xfrm>
              <a:off x="0" y="0"/>
              <a:ext cx="12079516" cy="54907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981"/>
                </a:lnSpc>
              </a:pPr>
              <a:r>
                <a:rPr lang="en-US" b="true" sz="1651">
                  <a:solidFill>
                    <a:srgbClr val="F47F2A"/>
                  </a:solidFill>
                  <a:latin typeface="Aptos Bold"/>
                  <a:ea typeface="Aptos Bold"/>
                  <a:cs typeface="Aptos Bold"/>
                  <a:sym typeface="Aptos Bold"/>
                </a:rPr>
                <a:t>OPERATIONAL INTELLIGENCE</a:t>
              </a: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1098137" y="2361000"/>
            <a:ext cx="8098765" cy="1262863"/>
            <a:chOff x="0" y="0"/>
            <a:chExt cx="10798353" cy="1683817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10798356" cy="1683812"/>
            </a:xfrm>
            <a:custGeom>
              <a:avLst/>
              <a:gdLst/>
              <a:ahLst/>
              <a:cxnLst/>
              <a:rect r="r" b="b" t="t" l="l"/>
              <a:pathLst>
                <a:path h="1683812" w="10798356">
                  <a:moveTo>
                    <a:pt x="0" y="0"/>
                  </a:moveTo>
                  <a:lnTo>
                    <a:pt x="10798356" y="0"/>
                  </a:lnTo>
                  <a:lnTo>
                    <a:pt x="10798356" y="1683812"/>
                  </a:lnTo>
                  <a:lnTo>
                    <a:pt x="0" y="168381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74958" r="0" b="-74958"/>
              </a:stretch>
            </a:blipFill>
          </p:spPr>
        </p:sp>
        <p:sp>
          <p:nvSpPr>
            <p:cNvPr name="TextBox 23" id="23"/>
            <p:cNvSpPr txBox="true"/>
            <p:nvPr/>
          </p:nvSpPr>
          <p:spPr>
            <a:xfrm>
              <a:off x="0" y="-9525"/>
              <a:ext cx="10798353" cy="169334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6124"/>
                </a:lnSpc>
              </a:pPr>
              <a:r>
                <a:rPr lang="en-US" sz="5103" b="true">
                  <a:solidFill>
                    <a:srgbClr val="F6F1E8"/>
                  </a:solidFill>
                  <a:latin typeface="Aptos Bold"/>
                  <a:ea typeface="Aptos Bold"/>
                  <a:cs typeface="Aptos Bold"/>
                  <a:sym typeface="Aptos Bold"/>
                </a:rPr>
                <a:t>A dashboard that shows the health of every club</a:t>
              </a:r>
            </a:p>
          </p:txBody>
        </p:sp>
      </p:grpSp>
      <p:grpSp>
        <p:nvGrpSpPr>
          <p:cNvPr name="Group 24" id="24"/>
          <p:cNvGrpSpPr/>
          <p:nvPr/>
        </p:nvGrpSpPr>
        <p:grpSpPr>
          <a:xfrm rot="0">
            <a:off x="1125588" y="3816029"/>
            <a:ext cx="8098765" cy="686333"/>
            <a:chOff x="0" y="0"/>
            <a:chExt cx="10798353" cy="915111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10798356" cy="915115"/>
            </a:xfrm>
            <a:custGeom>
              <a:avLst/>
              <a:gdLst/>
              <a:ahLst/>
              <a:cxnLst/>
              <a:rect r="r" b="b" t="t" l="l"/>
              <a:pathLst>
                <a:path h="915115" w="10798356">
                  <a:moveTo>
                    <a:pt x="0" y="0"/>
                  </a:moveTo>
                  <a:lnTo>
                    <a:pt x="10798356" y="0"/>
                  </a:lnTo>
                  <a:lnTo>
                    <a:pt x="10798356" y="915115"/>
                  </a:lnTo>
                  <a:lnTo>
                    <a:pt x="0" y="915115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79923" r="0" b="-179923"/>
              </a:stretch>
            </a:blipFill>
          </p:spPr>
        </p:sp>
        <p:sp>
          <p:nvSpPr>
            <p:cNvPr name="TextBox 26" id="26"/>
            <p:cNvSpPr txBox="true"/>
            <p:nvPr/>
          </p:nvSpPr>
          <p:spPr>
            <a:xfrm>
              <a:off x="0" y="0"/>
              <a:ext cx="10798353" cy="91511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431"/>
                </a:lnSpc>
              </a:pPr>
              <a:r>
                <a:rPr lang="en-US" sz="2026">
                  <a:solidFill>
                    <a:srgbClr val="C8C0B5"/>
                  </a:solidFill>
                  <a:latin typeface="Aptos"/>
                  <a:ea typeface="Aptos"/>
                  <a:cs typeface="Aptos"/>
                  <a:sym typeface="Aptos"/>
                </a:rPr>
                <a:t>Instead of only seeing sales and cancellations, management can see the operational signals behind them.</a:t>
              </a:r>
            </a:p>
          </p:txBody>
        </p:sp>
      </p:grpSp>
      <p:grpSp>
        <p:nvGrpSpPr>
          <p:cNvPr name="Group 27" id="27"/>
          <p:cNvGrpSpPr/>
          <p:nvPr/>
        </p:nvGrpSpPr>
        <p:grpSpPr>
          <a:xfrm rot="0">
            <a:off x="1157240" y="4863455"/>
            <a:ext cx="3519383" cy="2009442"/>
            <a:chOff x="0" y="0"/>
            <a:chExt cx="4692510" cy="2679256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4692523" cy="2679319"/>
            </a:xfrm>
            <a:custGeom>
              <a:avLst/>
              <a:gdLst/>
              <a:ahLst/>
              <a:cxnLst/>
              <a:rect r="r" b="b" t="t" l="l"/>
              <a:pathLst>
                <a:path h="2679319" w="4692523">
                  <a:moveTo>
                    <a:pt x="0" y="258699"/>
                  </a:moveTo>
                  <a:cubicBezTo>
                    <a:pt x="0" y="115824"/>
                    <a:pt x="115824" y="0"/>
                    <a:pt x="258699" y="0"/>
                  </a:cubicBezTo>
                  <a:lnTo>
                    <a:pt x="4433824" y="0"/>
                  </a:lnTo>
                  <a:cubicBezTo>
                    <a:pt x="4576699" y="0"/>
                    <a:pt x="4692523" y="115824"/>
                    <a:pt x="4692523" y="258699"/>
                  </a:cubicBezTo>
                  <a:lnTo>
                    <a:pt x="4692523" y="2420620"/>
                  </a:lnTo>
                  <a:cubicBezTo>
                    <a:pt x="4692523" y="2563495"/>
                    <a:pt x="4576699" y="2679319"/>
                    <a:pt x="4433824" y="2679319"/>
                  </a:cubicBezTo>
                  <a:lnTo>
                    <a:pt x="258699" y="2679319"/>
                  </a:lnTo>
                  <a:cubicBezTo>
                    <a:pt x="115824" y="2679192"/>
                    <a:pt x="0" y="2563495"/>
                    <a:pt x="0" y="2420620"/>
                  </a:cubicBezTo>
                  <a:close/>
                </a:path>
              </a:pathLst>
            </a:custGeom>
            <a:solidFill>
              <a:srgbClr val="1B1C1F"/>
            </a:solidFill>
            <a:ln w="19065" cap="sq">
              <a:solidFill>
                <a:srgbClr val="2D2D2D"/>
              </a:solidFill>
              <a:prstDash val="solid"/>
              <a:miter/>
            </a:ln>
          </p:spPr>
        </p:sp>
      </p:grpSp>
      <p:grpSp>
        <p:nvGrpSpPr>
          <p:cNvPr name="Group 29" id="29"/>
          <p:cNvGrpSpPr/>
          <p:nvPr/>
        </p:nvGrpSpPr>
        <p:grpSpPr>
          <a:xfrm rot="0">
            <a:off x="1413853" y="5174971"/>
            <a:ext cx="3019882" cy="301990"/>
            <a:chOff x="0" y="0"/>
            <a:chExt cx="4026510" cy="402654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4026506" cy="402651"/>
            </a:xfrm>
            <a:custGeom>
              <a:avLst/>
              <a:gdLst/>
              <a:ahLst/>
              <a:cxnLst/>
              <a:rect r="r" b="b" t="t" l="l"/>
              <a:pathLst>
                <a:path h="402651" w="4026506">
                  <a:moveTo>
                    <a:pt x="0" y="0"/>
                  </a:moveTo>
                  <a:lnTo>
                    <a:pt x="4026506" y="0"/>
                  </a:lnTo>
                  <a:lnTo>
                    <a:pt x="4026506" y="402651"/>
                  </a:lnTo>
                  <a:lnTo>
                    <a:pt x="0" y="40265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44850" r="0" b="-144850"/>
              </a:stretch>
            </a:blipFill>
          </p:spPr>
        </p:sp>
        <p:sp>
          <p:nvSpPr>
            <p:cNvPr name="TextBox 31" id="31"/>
            <p:cNvSpPr txBox="true"/>
            <p:nvPr/>
          </p:nvSpPr>
          <p:spPr>
            <a:xfrm>
              <a:off x="0" y="0"/>
              <a:ext cx="4026510" cy="40265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01"/>
                </a:lnSpc>
              </a:pPr>
              <a:r>
                <a:rPr lang="en-US" sz="1501" b="true">
                  <a:solidFill>
                    <a:srgbClr val="C8C0B5"/>
                  </a:solidFill>
                  <a:latin typeface="Aptos Bold"/>
                  <a:ea typeface="Aptos Bold"/>
                  <a:cs typeface="Aptos Bold"/>
                  <a:sym typeface="Aptos Bold"/>
                </a:rPr>
                <a:t>Total Issues</a:t>
              </a:r>
            </a:p>
          </p:txBody>
        </p:sp>
      </p:grpSp>
      <p:grpSp>
        <p:nvGrpSpPr>
          <p:cNvPr name="Group 32" id="32"/>
          <p:cNvGrpSpPr/>
          <p:nvPr/>
        </p:nvGrpSpPr>
        <p:grpSpPr>
          <a:xfrm rot="0">
            <a:off x="1413853" y="5614225"/>
            <a:ext cx="3019882" cy="576520"/>
            <a:chOff x="0" y="0"/>
            <a:chExt cx="4026510" cy="768693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4026506" cy="768697"/>
            </a:xfrm>
            <a:custGeom>
              <a:avLst/>
              <a:gdLst/>
              <a:ahLst/>
              <a:cxnLst/>
              <a:rect r="r" b="b" t="t" l="l"/>
              <a:pathLst>
                <a:path h="768697" w="4026506">
                  <a:moveTo>
                    <a:pt x="0" y="0"/>
                  </a:moveTo>
                  <a:lnTo>
                    <a:pt x="4026506" y="0"/>
                  </a:lnTo>
                  <a:lnTo>
                    <a:pt x="4026506" y="768697"/>
                  </a:lnTo>
                  <a:lnTo>
                    <a:pt x="0" y="76869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52064" r="0" b="-52064"/>
              </a:stretch>
            </a:blipFill>
          </p:spPr>
        </p:sp>
        <p:sp>
          <p:nvSpPr>
            <p:cNvPr name="TextBox 34" id="34"/>
            <p:cNvSpPr txBox="true"/>
            <p:nvPr/>
          </p:nvSpPr>
          <p:spPr>
            <a:xfrm>
              <a:off x="0" y="0"/>
              <a:ext cx="4026510" cy="76869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4683"/>
                </a:lnSpc>
              </a:pPr>
              <a:r>
                <a:rPr lang="en-US" b="true" sz="3903">
                  <a:solidFill>
                    <a:srgbClr val="F47F2A"/>
                  </a:solidFill>
                  <a:latin typeface="Aptos Bold"/>
                  <a:ea typeface="Aptos Bold"/>
                  <a:cs typeface="Aptos Bold"/>
                  <a:sym typeface="Aptos Bold"/>
                </a:rPr>
                <a:t>1,248</a:t>
              </a:r>
            </a:p>
          </p:txBody>
        </p:sp>
      </p:grpSp>
      <p:grpSp>
        <p:nvGrpSpPr>
          <p:cNvPr name="Group 35" id="35"/>
          <p:cNvGrpSpPr/>
          <p:nvPr/>
        </p:nvGrpSpPr>
        <p:grpSpPr>
          <a:xfrm rot="0">
            <a:off x="1413853" y="6314294"/>
            <a:ext cx="2882608" cy="301990"/>
            <a:chOff x="0" y="0"/>
            <a:chExt cx="3843477" cy="402654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3843483" cy="402651"/>
            </a:xfrm>
            <a:custGeom>
              <a:avLst/>
              <a:gdLst/>
              <a:ahLst/>
              <a:cxnLst/>
              <a:rect r="r" b="b" t="t" l="l"/>
              <a:pathLst>
                <a:path h="402651" w="3843483">
                  <a:moveTo>
                    <a:pt x="0" y="0"/>
                  </a:moveTo>
                  <a:lnTo>
                    <a:pt x="3843483" y="0"/>
                  </a:lnTo>
                  <a:lnTo>
                    <a:pt x="3843483" y="402651"/>
                  </a:lnTo>
                  <a:lnTo>
                    <a:pt x="0" y="40265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35992" r="0" b="-135993"/>
              </a:stretch>
            </a:blipFill>
          </p:spPr>
        </p:sp>
        <p:sp>
          <p:nvSpPr>
            <p:cNvPr name="TextBox 37" id="37"/>
            <p:cNvSpPr txBox="true"/>
            <p:nvPr/>
          </p:nvSpPr>
          <p:spPr>
            <a:xfrm>
              <a:off x="0" y="0"/>
              <a:ext cx="3843477" cy="40265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01"/>
                </a:lnSpc>
              </a:pPr>
              <a:r>
                <a:rPr lang="en-US" sz="1501">
                  <a:solidFill>
                    <a:srgbClr val="F6F1E8"/>
                  </a:solidFill>
                  <a:latin typeface="Aptos"/>
                  <a:ea typeface="Aptos"/>
                  <a:cs typeface="Aptos"/>
                  <a:sym typeface="Aptos"/>
                </a:rPr>
                <a:t>reported this month</a:t>
              </a:r>
            </a:p>
          </p:txBody>
        </p:sp>
      </p:grpSp>
      <p:grpSp>
        <p:nvGrpSpPr>
          <p:cNvPr name="Group 38" id="38"/>
          <p:cNvGrpSpPr/>
          <p:nvPr/>
        </p:nvGrpSpPr>
        <p:grpSpPr>
          <a:xfrm rot="0">
            <a:off x="5343887" y="4863455"/>
            <a:ext cx="3519383" cy="2009442"/>
            <a:chOff x="0" y="0"/>
            <a:chExt cx="4692510" cy="2679256"/>
          </a:xfrm>
        </p:grpSpPr>
        <p:sp>
          <p:nvSpPr>
            <p:cNvPr name="Freeform 39" id="39"/>
            <p:cNvSpPr/>
            <p:nvPr/>
          </p:nvSpPr>
          <p:spPr>
            <a:xfrm flipH="false" flipV="false" rot="0">
              <a:off x="0" y="0"/>
              <a:ext cx="4692523" cy="2679319"/>
            </a:xfrm>
            <a:custGeom>
              <a:avLst/>
              <a:gdLst/>
              <a:ahLst/>
              <a:cxnLst/>
              <a:rect r="r" b="b" t="t" l="l"/>
              <a:pathLst>
                <a:path h="2679319" w="4692523">
                  <a:moveTo>
                    <a:pt x="0" y="258699"/>
                  </a:moveTo>
                  <a:cubicBezTo>
                    <a:pt x="0" y="115824"/>
                    <a:pt x="115824" y="0"/>
                    <a:pt x="258699" y="0"/>
                  </a:cubicBezTo>
                  <a:lnTo>
                    <a:pt x="4433824" y="0"/>
                  </a:lnTo>
                  <a:cubicBezTo>
                    <a:pt x="4576699" y="0"/>
                    <a:pt x="4692523" y="115824"/>
                    <a:pt x="4692523" y="258699"/>
                  </a:cubicBezTo>
                  <a:lnTo>
                    <a:pt x="4692523" y="2420620"/>
                  </a:lnTo>
                  <a:cubicBezTo>
                    <a:pt x="4692523" y="2563495"/>
                    <a:pt x="4576699" y="2679319"/>
                    <a:pt x="4433824" y="2679319"/>
                  </a:cubicBezTo>
                  <a:lnTo>
                    <a:pt x="258699" y="2679319"/>
                  </a:lnTo>
                  <a:cubicBezTo>
                    <a:pt x="115824" y="2679192"/>
                    <a:pt x="0" y="2563495"/>
                    <a:pt x="0" y="2420620"/>
                  </a:cubicBezTo>
                  <a:close/>
                </a:path>
              </a:pathLst>
            </a:custGeom>
            <a:solidFill>
              <a:srgbClr val="1B1C1F"/>
            </a:solidFill>
            <a:ln w="19065" cap="sq">
              <a:solidFill>
                <a:srgbClr val="2D2D2D"/>
              </a:solidFill>
              <a:prstDash val="solid"/>
              <a:miter/>
            </a:ln>
          </p:spPr>
        </p:sp>
      </p:grpSp>
      <p:grpSp>
        <p:nvGrpSpPr>
          <p:cNvPr name="Group 40" id="40"/>
          <p:cNvGrpSpPr/>
          <p:nvPr/>
        </p:nvGrpSpPr>
        <p:grpSpPr>
          <a:xfrm rot="0">
            <a:off x="5600500" y="5174971"/>
            <a:ext cx="3019882" cy="301990"/>
            <a:chOff x="0" y="0"/>
            <a:chExt cx="4026510" cy="402654"/>
          </a:xfrm>
        </p:grpSpPr>
        <p:sp>
          <p:nvSpPr>
            <p:cNvPr name="Freeform 41" id="41"/>
            <p:cNvSpPr/>
            <p:nvPr/>
          </p:nvSpPr>
          <p:spPr>
            <a:xfrm flipH="false" flipV="false" rot="0">
              <a:off x="0" y="0"/>
              <a:ext cx="4026506" cy="402651"/>
            </a:xfrm>
            <a:custGeom>
              <a:avLst/>
              <a:gdLst/>
              <a:ahLst/>
              <a:cxnLst/>
              <a:rect r="r" b="b" t="t" l="l"/>
              <a:pathLst>
                <a:path h="402651" w="4026506">
                  <a:moveTo>
                    <a:pt x="0" y="0"/>
                  </a:moveTo>
                  <a:lnTo>
                    <a:pt x="4026506" y="0"/>
                  </a:lnTo>
                  <a:lnTo>
                    <a:pt x="4026506" y="402651"/>
                  </a:lnTo>
                  <a:lnTo>
                    <a:pt x="0" y="40265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44850" r="0" b="-144850"/>
              </a:stretch>
            </a:blipFill>
          </p:spPr>
        </p:sp>
        <p:sp>
          <p:nvSpPr>
            <p:cNvPr name="TextBox 42" id="42"/>
            <p:cNvSpPr txBox="true"/>
            <p:nvPr/>
          </p:nvSpPr>
          <p:spPr>
            <a:xfrm>
              <a:off x="0" y="0"/>
              <a:ext cx="4026510" cy="40265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01"/>
                </a:lnSpc>
              </a:pPr>
              <a:r>
                <a:rPr lang="en-US" sz="1501" b="true">
                  <a:solidFill>
                    <a:srgbClr val="C8C0B5"/>
                  </a:solidFill>
                  <a:latin typeface="Aptos Bold"/>
                  <a:ea typeface="Aptos Bold"/>
                  <a:cs typeface="Aptos Bold"/>
                  <a:sym typeface="Aptos Bold"/>
                </a:rPr>
                <a:t>Avg Resolution</a:t>
              </a:r>
            </a:p>
          </p:txBody>
        </p:sp>
      </p:grpSp>
      <p:grpSp>
        <p:nvGrpSpPr>
          <p:cNvPr name="Group 43" id="43"/>
          <p:cNvGrpSpPr/>
          <p:nvPr/>
        </p:nvGrpSpPr>
        <p:grpSpPr>
          <a:xfrm rot="0">
            <a:off x="5600500" y="5614225"/>
            <a:ext cx="3019882" cy="576520"/>
            <a:chOff x="0" y="0"/>
            <a:chExt cx="4026510" cy="768693"/>
          </a:xfrm>
        </p:grpSpPr>
        <p:sp>
          <p:nvSpPr>
            <p:cNvPr name="Freeform 44" id="44"/>
            <p:cNvSpPr/>
            <p:nvPr/>
          </p:nvSpPr>
          <p:spPr>
            <a:xfrm flipH="false" flipV="false" rot="0">
              <a:off x="0" y="0"/>
              <a:ext cx="4026506" cy="768697"/>
            </a:xfrm>
            <a:custGeom>
              <a:avLst/>
              <a:gdLst/>
              <a:ahLst/>
              <a:cxnLst/>
              <a:rect r="r" b="b" t="t" l="l"/>
              <a:pathLst>
                <a:path h="768697" w="4026506">
                  <a:moveTo>
                    <a:pt x="0" y="0"/>
                  </a:moveTo>
                  <a:lnTo>
                    <a:pt x="4026506" y="0"/>
                  </a:lnTo>
                  <a:lnTo>
                    <a:pt x="4026506" y="768697"/>
                  </a:lnTo>
                  <a:lnTo>
                    <a:pt x="0" y="76869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52064" r="0" b="-52064"/>
              </a:stretch>
            </a:blipFill>
          </p:spPr>
        </p:sp>
        <p:sp>
          <p:nvSpPr>
            <p:cNvPr name="TextBox 45" id="45"/>
            <p:cNvSpPr txBox="true"/>
            <p:nvPr/>
          </p:nvSpPr>
          <p:spPr>
            <a:xfrm>
              <a:off x="0" y="0"/>
              <a:ext cx="4026510" cy="76869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4683"/>
                </a:lnSpc>
              </a:pPr>
              <a:r>
                <a:rPr lang="en-US" b="true" sz="3903">
                  <a:solidFill>
                    <a:srgbClr val="F47F2A"/>
                  </a:solidFill>
                  <a:latin typeface="Aptos Bold"/>
                  <a:ea typeface="Aptos Bold"/>
                  <a:cs typeface="Aptos Bold"/>
                  <a:sym typeface="Aptos Bold"/>
                </a:rPr>
                <a:t>1.8 days</a:t>
              </a:r>
            </a:p>
          </p:txBody>
        </p:sp>
      </p:grpSp>
      <p:grpSp>
        <p:nvGrpSpPr>
          <p:cNvPr name="Group 46" id="46"/>
          <p:cNvGrpSpPr/>
          <p:nvPr/>
        </p:nvGrpSpPr>
        <p:grpSpPr>
          <a:xfrm rot="0">
            <a:off x="5600500" y="6314294"/>
            <a:ext cx="2882608" cy="301990"/>
            <a:chOff x="0" y="0"/>
            <a:chExt cx="3843477" cy="402654"/>
          </a:xfrm>
        </p:grpSpPr>
        <p:sp>
          <p:nvSpPr>
            <p:cNvPr name="Freeform 47" id="47"/>
            <p:cNvSpPr/>
            <p:nvPr/>
          </p:nvSpPr>
          <p:spPr>
            <a:xfrm flipH="false" flipV="false" rot="0">
              <a:off x="0" y="0"/>
              <a:ext cx="3843483" cy="402651"/>
            </a:xfrm>
            <a:custGeom>
              <a:avLst/>
              <a:gdLst/>
              <a:ahLst/>
              <a:cxnLst/>
              <a:rect r="r" b="b" t="t" l="l"/>
              <a:pathLst>
                <a:path h="402651" w="3843483">
                  <a:moveTo>
                    <a:pt x="0" y="0"/>
                  </a:moveTo>
                  <a:lnTo>
                    <a:pt x="3843483" y="0"/>
                  </a:lnTo>
                  <a:lnTo>
                    <a:pt x="3843483" y="402651"/>
                  </a:lnTo>
                  <a:lnTo>
                    <a:pt x="0" y="40265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35992" r="0" b="-135993"/>
              </a:stretch>
            </a:blipFill>
          </p:spPr>
        </p:sp>
        <p:sp>
          <p:nvSpPr>
            <p:cNvPr name="TextBox 48" id="48"/>
            <p:cNvSpPr txBox="true"/>
            <p:nvPr/>
          </p:nvSpPr>
          <p:spPr>
            <a:xfrm>
              <a:off x="0" y="0"/>
              <a:ext cx="3843477" cy="40265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01"/>
                </a:lnSpc>
              </a:pPr>
              <a:r>
                <a:rPr lang="en-US" sz="1501">
                  <a:solidFill>
                    <a:srgbClr val="F6F1E8"/>
                  </a:solidFill>
                  <a:latin typeface="Aptos"/>
                  <a:ea typeface="Aptos"/>
                  <a:cs typeface="Aptos"/>
                  <a:sym typeface="Aptos"/>
                </a:rPr>
                <a:t>from submit to close</a:t>
              </a:r>
            </a:p>
          </p:txBody>
        </p:sp>
      </p:grpSp>
      <p:grpSp>
        <p:nvGrpSpPr>
          <p:cNvPr name="Group 49" id="49"/>
          <p:cNvGrpSpPr/>
          <p:nvPr/>
        </p:nvGrpSpPr>
        <p:grpSpPr>
          <a:xfrm rot="0">
            <a:off x="9530544" y="4863455"/>
            <a:ext cx="3519383" cy="2009442"/>
            <a:chOff x="0" y="0"/>
            <a:chExt cx="4692510" cy="2679256"/>
          </a:xfrm>
        </p:grpSpPr>
        <p:sp>
          <p:nvSpPr>
            <p:cNvPr name="Freeform 50" id="50"/>
            <p:cNvSpPr/>
            <p:nvPr/>
          </p:nvSpPr>
          <p:spPr>
            <a:xfrm flipH="false" flipV="false" rot="0">
              <a:off x="0" y="0"/>
              <a:ext cx="4692523" cy="2679319"/>
            </a:xfrm>
            <a:custGeom>
              <a:avLst/>
              <a:gdLst/>
              <a:ahLst/>
              <a:cxnLst/>
              <a:rect r="r" b="b" t="t" l="l"/>
              <a:pathLst>
                <a:path h="2679319" w="4692523">
                  <a:moveTo>
                    <a:pt x="0" y="258699"/>
                  </a:moveTo>
                  <a:cubicBezTo>
                    <a:pt x="0" y="115824"/>
                    <a:pt x="115824" y="0"/>
                    <a:pt x="258699" y="0"/>
                  </a:cubicBezTo>
                  <a:lnTo>
                    <a:pt x="4433824" y="0"/>
                  </a:lnTo>
                  <a:cubicBezTo>
                    <a:pt x="4576699" y="0"/>
                    <a:pt x="4692523" y="115824"/>
                    <a:pt x="4692523" y="258699"/>
                  </a:cubicBezTo>
                  <a:lnTo>
                    <a:pt x="4692523" y="2420620"/>
                  </a:lnTo>
                  <a:cubicBezTo>
                    <a:pt x="4692523" y="2563495"/>
                    <a:pt x="4576699" y="2679319"/>
                    <a:pt x="4433824" y="2679319"/>
                  </a:cubicBezTo>
                  <a:lnTo>
                    <a:pt x="258699" y="2679319"/>
                  </a:lnTo>
                  <a:cubicBezTo>
                    <a:pt x="115824" y="2679192"/>
                    <a:pt x="0" y="2563495"/>
                    <a:pt x="0" y="2420620"/>
                  </a:cubicBezTo>
                  <a:close/>
                </a:path>
              </a:pathLst>
            </a:custGeom>
            <a:solidFill>
              <a:srgbClr val="1B1C1F"/>
            </a:solidFill>
            <a:ln w="19065" cap="sq">
              <a:solidFill>
                <a:srgbClr val="2D2D2D"/>
              </a:solidFill>
              <a:prstDash val="solid"/>
              <a:miter/>
            </a:ln>
          </p:spPr>
        </p:sp>
      </p:grpSp>
      <p:grpSp>
        <p:nvGrpSpPr>
          <p:cNvPr name="Group 51" id="51"/>
          <p:cNvGrpSpPr/>
          <p:nvPr/>
        </p:nvGrpSpPr>
        <p:grpSpPr>
          <a:xfrm rot="0">
            <a:off x="9787157" y="5174971"/>
            <a:ext cx="3019882" cy="301990"/>
            <a:chOff x="0" y="0"/>
            <a:chExt cx="4026510" cy="402654"/>
          </a:xfrm>
        </p:grpSpPr>
        <p:sp>
          <p:nvSpPr>
            <p:cNvPr name="Freeform 52" id="52"/>
            <p:cNvSpPr/>
            <p:nvPr/>
          </p:nvSpPr>
          <p:spPr>
            <a:xfrm flipH="false" flipV="false" rot="0">
              <a:off x="0" y="0"/>
              <a:ext cx="4026506" cy="402651"/>
            </a:xfrm>
            <a:custGeom>
              <a:avLst/>
              <a:gdLst/>
              <a:ahLst/>
              <a:cxnLst/>
              <a:rect r="r" b="b" t="t" l="l"/>
              <a:pathLst>
                <a:path h="402651" w="4026506">
                  <a:moveTo>
                    <a:pt x="0" y="0"/>
                  </a:moveTo>
                  <a:lnTo>
                    <a:pt x="4026506" y="0"/>
                  </a:lnTo>
                  <a:lnTo>
                    <a:pt x="4026506" y="402651"/>
                  </a:lnTo>
                  <a:lnTo>
                    <a:pt x="0" y="40265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44850" r="0" b="-144850"/>
              </a:stretch>
            </a:blipFill>
          </p:spPr>
        </p:sp>
        <p:sp>
          <p:nvSpPr>
            <p:cNvPr name="TextBox 53" id="53"/>
            <p:cNvSpPr txBox="true"/>
            <p:nvPr/>
          </p:nvSpPr>
          <p:spPr>
            <a:xfrm>
              <a:off x="0" y="0"/>
              <a:ext cx="4026510" cy="40265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01"/>
                </a:lnSpc>
              </a:pPr>
              <a:r>
                <a:rPr lang="en-US" sz="1501" b="true">
                  <a:solidFill>
                    <a:srgbClr val="C8C0B5"/>
                  </a:solidFill>
                  <a:latin typeface="Aptos Bold"/>
                  <a:ea typeface="Aptos Bold"/>
                  <a:cs typeface="Aptos Bold"/>
                  <a:sym typeface="Aptos Bold"/>
                </a:rPr>
                <a:t>Top Category</a:t>
              </a:r>
            </a:p>
          </p:txBody>
        </p:sp>
      </p:grpSp>
      <p:grpSp>
        <p:nvGrpSpPr>
          <p:cNvPr name="Group 54" id="54"/>
          <p:cNvGrpSpPr/>
          <p:nvPr/>
        </p:nvGrpSpPr>
        <p:grpSpPr>
          <a:xfrm rot="0">
            <a:off x="9787157" y="5614225"/>
            <a:ext cx="3019882" cy="576520"/>
            <a:chOff x="0" y="0"/>
            <a:chExt cx="4026510" cy="768693"/>
          </a:xfrm>
        </p:grpSpPr>
        <p:sp>
          <p:nvSpPr>
            <p:cNvPr name="Freeform 55" id="55"/>
            <p:cNvSpPr/>
            <p:nvPr/>
          </p:nvSpPr>
          <p:spPr>
            <a:xfrm flipH="false" flipV="false" rot="0">
              <a:off x="0" y="0"/>
              <a:ext cx="4026506" cy="768697"/>
            </a:xfrm>
            <a:custGeom>
              <a:avLst/>
              <a:gdLst/>
              <a:ahLst/>
              <a:cxnLst/>
              <a:rect r="r" b="b" t="t" l="l"/>
              <a:pathLst>
                <a:path h="768697" w="4026506">
                  <a:moveTo>
                    <a:pt x="0" y="0"/>
                  </a:moveTo>
                  <a:lnTo>
                    <a:pt x="4026506" y="0"/>
                  </a:lnTo>
                  <a:lnTo>
                    <a:pt x="4026506" y="768697"/>
                  </a:lnTo>
                  <a:lnTo>
                    <a:pt x="0" y="76869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52064" r="0" b="-52064"/>
              </a:stretch>
            </a:blipFill>
          </p:spPr>
        </p:sp>
        <p:sp>
          <p:nvSpPr>
            <p:cNvPr name="TextBox 56" id="56"/>
            <p:cNvSpPr txBox="true"/>
            <p:nvPr/>
          </p:nvSpPr>
          <p:spPr>
            <a:xfrm>
              <a:off x="0" y="0"/>
              <a:ext cx="4026510" cy="76869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4683"/>
                </a:lnSpc>
              </a:pPr>
              <a:r>
                <a:rPr lang="en-US" b="true" sz="3903">
                  <a:solidFill>
                    <a:srgbClr val="F47F2A"/>
                  </a:solidFill>
                  <a:latin typeface="Aptos Bold"/>
                  <a:ea typeface="Aptos Bold"/>
                  <a:cs typeface="Aptos Bold"/>
                  <a:sym typeface="Aptos Bold"/>
                </a:rPr>
                <a:t>Equipment</a:t>
              </a:r>
            </a:p>
          </p:txBody>
        </p:sp>
      </p:grpSp>
      <p:grpSp>
        <p:nvGrpSpPr>
          <p:cNvPr name="Group 57" id="57"/>
          <p:cNvGrpSpPr/>
          <p:nvPr/>
        </p:nvGrpSpPr>
        <p:grpSpPr>
          <a:xfrm rot="0">
            <a:off x="9787157" y="6314294"/>
            <a:ext cx="2882608" cy="301990"/>
            <a:chOff x="0" y="0"/>
            <a:chExt cx="3843477" cy="402654"/>
          </a:xfrm>
        </p:grpSpPr>
        <p:sp>
          <p:nvSpPr>
            <p:cNvPr name="Freeform 58" id="58"/>
            <p:cNvSpPr/>
            <p:nvPr/>
          </p:nvSpPr>
          <p:spPr>
            <a:xfrm flipH="false" flipV="false" rot="0">
              <a:off x="0" y="0"/>
              <a:ext cx="3843483" cy="402651"/>
            </a:xfrm>
            <a:custGeom>
              <a:avLst/>
              <a:gdLst/>
              <a:ahLst/>
              <a:cxnLst/>
              <a:rect r="r" b="b" t="t" l="l"/>
              <a:pathLst>
                <a:path h="402651" w="3843483">
                  <a:moveTo>
                    <a:pt x="0" y="0"/>
                  </a:moveTo>
                  <a:lnTo>
                    <a:pt x="3843483" y="0"/>
                  </a:lnTo>
                  <a:lnTo>
                    <a:pt x="3843483" y="402651"/>
                  </a:lnTo>
                  <a:lnTo>
                    <a:pt x="0" y="40265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35992" r="0" b="-135993"/>
              </a:stretch>
            </a:blipFill>
          </p:spPr>
        </p:sp>
        <p:sp>
          <p:nvSpPr>
            <p:cNvPr name="TextBox 59" id="59"/>
            <p:cNvSpPr txBox="true"/>
            <p:nvPr/>
          </p:nvSpPr>
          <p:spPr>
            <a:xfrm>
              <a:off x="0" y="0"/>
              <a:ext cx="3843477" cy="40265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01"/>
                </a:lnSpc>
              </a:pPr>
              <a:r>
                <a:rPr lang="en-US" sz="1501">
                  <a:solidFill>
                    <a:srgbClr val="F6F1E8"/>
                  </a:solidFill>
                  <a:latin typeface="Aptos"/>
                  <a:ea typeface="Aptos"/>
                  <a:cs typeface="Aptos"/>
                  <a:sym typeface="Aptos"/>
                </a:rPr>
                <a:t>32% of reports</a:t>
              </a:r>
            </a:p>
          </p:txBody>
        </p:sp>
      </p:grpSp>
      <p:grpSp>
        <p:nvGrpSpPr>
          <p:cNvPr name="Group 60" id="60"/>
          <p:cNvGrpSpPr/>
          <p:nvPr/>
        </p:nvGrpSpPr>
        <p:grpSpPr>
          <a:xfrm rot="0">
            <a:off x="13717191" y="4863455"/>
            <a:ext cx="3519383" cy="2009442"/>
            <a:chOff x="0" y="0"/>
            <a:chExt cx="4692510" cy="2679256"/>
          </a:xfrm>
        </p:grpSpPr>
        <p:sp>
          <p:nvSpPr>
            <p:cNvPr name="Freeform 61" id="61"/>
            <p:cNvSpPr/>
            <p:nvPr/>
          </p:nvSpPr>
          <p:spPr>
            <a:xfrm flipH="false" flipV="false" rot="0">
              <a:off x="0" y="0"/>
              <a:ext cx="4692523" cy="2679319"/>
            </a:xfrm>
            <a:custGeom>
              <a:avLst/>
              <a:gdLst/>
              <a:ahLst/>
              <a:cxnLst/>
              <a:rect r="r" b="b" t="t" l="l"/>
              <a:pathLst>
                <a:path h="2679319" w="4692523">
                  <a:moveTo>
                    <a:pt x="0" y="258699"/>
                  </a:moveTo>
                  <a:cubicBezTo>
                    <a:pt x="0" y="115824"/>
                    <a:pt x="115824" y="0"/>
                    <a:pt x="258699" y="0"/>
                  </a:cubicBezTo>
                  <a:lnTo>
                    <a:pt x="4433824" y="0"/>
                  </a:lnTo>
                  <a:cubicBezTo>
                    <a:pt x="4576699" y="0"/>
                    <a:pt x="4692523" y="115824"/>
                    <a:pt x="4692523" y="258699"/>
                  </a:cubicBezTo>
                  <a:lnTo>
                    <a:pt x="4692523" y="2420620"/>
                  </a:lnTo>
                  <a:cubicBezTo>
                    <a:pt x="4692523" y="2563495"/>
                    <a:pt x="4576699" y="2679319"/>
                    <a:pt x="4433824" y="2679319"/>
                  </a:cubicBezTo>
                  <a:lnTo>
                    <a:pt x="258699" y="2679319"/>
                  </a:lnTo>
                  <a:cubicBezTo>
                    <a:pt x="115824" y="2679192"/>
                    <a:pt x="0" y="2563495"/>
                    <a:pt x="0" y="2420620"/>
                  </a:cubicBezTo>
                  <a:close/>
                </a:path>
              </a:pathLst>
            </a:custGeom>
            <a:solidFill>
              <a:srgbClr val="1B1C1F"/>
            </a:solidFill>
            <a:ln w="19065" cap="sq">
              <a:solidFill>
                <a:srgbClr val="2D2D2D"/>
              </a:solidFill>
              <a:prstDash val="solid"/>
              <a:miter/>
            </a:ln>
          </p:spPr>
        </p:sp>
      </p:grpSp>
      <p:grpSp>
        <p:nvGrpSpPr>
          <p:cNvPr name="Group 62" id="62"/>
          <p:cNvGrpSpPr/>
          <p:nvPr/>
        </p:nvGrpSpPr>
        <p:grpSpPr>
          <a:xfrm rot="0">
            <a:off x="13973804" y="5174971"/>
            <a:ext cx="3019882" cy="301990"/>
            <a:chOff x="0" y="0"/>
            <a:chExt cx="4026510" cy="402654"/>
          </a:xfrm>
        </p:grpSpPr>
        <p:sp>
          <p:nvSpPr>
            <p:cNvPr name="Freeform 63" id="63"/>
            <p:cNvSpPr/>
            <p:nvPr/>
          </p:nvSpPr>
          <p:spPr>
            <a:xfrm flipH="false" flipV="false" rot="0">
              <a:off x="0" y="0"/>
              <a:ext cx="4026506" cy="402651"/>
            </a:xfrm>
            <a:custGeom>
              <a:avLst/>
              <a:gdLst/>
              <a:ahLst/>
              <a:cxnLst/>
              <a:rect r="r" b="b" t="t" l="l"/>
              <a:pathLst>
                <a:path h="402651" w="4026506">
                  <a:moveTo>
                    <a:pt x="0" y="0"/>
                  </a:moveTo>
                  <a:lnTo>
                    <a:pt x="4026506" y="0"/>
                  </a:lnTo>
                  <a:lnTo>
                    <a:pt x="4026506" y="402651"/>
                  </a:lnTo>
                  <a:lnTo>
                    <a:pt x="0" y="40265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44850" r="0" b="-144850"/>
              </a:stretch>
            </a:blipFill>
          </p:spPr>
        </p:sp>
        <p:sp>
          <p:nvSpPr>
            <p:cNvPr name="TextBox 64" id="64"/>
            <p:cNvSpPr txBox="true"/>
            <p:nvPr/>
          </p:nvSpPr>
          <p:spPr>
            <a:xfrm>
              <a:off x="0" y="0"/>
              <a:ext cx="4026510" cy="40265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01"/>
                </a:lnSpc>
              </a:pPr>
              <a:r>
                <a:rPr lang="en-US" sz="1501" b="true">
                  <a:solidFill>
                    <a:srgbClr val="C8C0B5"/>
                  </a:solidFill>
                  <a:latin typeface="Aptos Bold"/>
                  <a:ea typeface="Aptos Bold"/>
                  <a:cs typeface="Aptos Bold"/>
                  <a:sym typeface="Aptos Bold"/>
                </a:rPr>
                <a:t>Participation</a:t>
              </a:r>
            </a:p>
          </p:txBody>
        </p:sp>
      </p:grpSp>
      <p:grpSp>
        <p:nvGrpSpPr>
          <p:cNvPr name="Group 65" id="65"/>
          <p:cNvGrpSpPr/>
          <p:nvPr/>
        </p:nvGrpSpPr>
        <p:grpSpPr>
          <a:xfrm rot="0">
            <a:off x="13973804" y="5614225"/>
            <a:ext cx="3019882" cy="576520"/>
            <a:chOff x="0" y="0"/>
            <a:chExt cx="4026510" cy="768693"/>
          </a:xfrm>
        </p:grpSpPr>
        <p:sp>
          <p:nvSpPr>
            <p:cNvPr name="Freeform 66" id="66"/>
            <p:cNvSpPr/>
            <p:nvPr/>
          </p:nvSpPr>
          <p:spPr>
            <a:xfrm flipH="false" flipV="false" rot="0">
              <a:off x="0" y="0"/>
              <a:ext cx="4026506" cy="768697"/>
            </a:xfrm>
            <a:custGeom>
              <a:avLst/>
              <a:gdLst/>
              <a:ahLst/>
              <a:cxnLst/>
              <a:rect r="r" b="b" t="t" l="l"/>
              <a:pathLst>
                <a:path h="768697" w="4026506">
                  <a:moveTo>
                    <a:pt x="0" y="0"/>
                  </a:moveTo>
                  <a:lnTo>
                    <a:pt x="4026506" y="0"/>
                  </a:lnTo>
                  <a:lnTo>
                    <a:pt x="4026506" y="768697"/>
                  </a:lnTo>
                  <a:lnTo>
                    <a:pt x="0" y="76869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52064" r="0" b="-52064"/>
              </a:stretch>
            </a:blipFill>
          </p:spPr>
        </p:sp>
        <p:sp>
          <p:nvSpPr>
            <p:cNvPr name="TextBox 67" id="67"/>
            <p:cNvSpPr txBox="true"/>
            <p:nvPr/>
          </p:nvSpPr>
          <p:spPr>
            <a:xfrm>
              <a:off x="0" y="0"/>
              <a:ext cx="4026510" cy="76869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4683"/>
                </a:lnSpc>
              </a:pPr>
              <a:r>
                <a:rPr lang="en-US" b="true" sz="3903">
                  <a:solidFill>
                    <a:srgbClr val="F47F2A"/>
                  </a:solidFill>
                  <a:latin typeface="Aptos Bold"/>
                  <a:ea typeface="Aptos Bold"/>
                  <a:cs typeface="Aptos Bold"/>
                  <a:sym typeface="Aptos Bold"/>
                </a:rPr>
                <a:t>68%</a:t>
              </a:r>
            </a:p>
          </p:txBody>
        </p:sp>
      </p:grpSp>
      <p:grpSp>
        <p:nvGrpSpPr>
          <p:cNvPr name="Group 68" id="68"/>
          <p:cNvGrpSpPr/>
          <p:nvPr/>
        </p:nvGrpSpPr>
        <p:grpSpPr>
          <a:xfrm rot="0">
            <a:off x="13973804" y="6314294"/>
            <a:ext cx="2882608" cy="301990"/>
            <a:chOff x="0" y="0"/>
            <a:chExt cx="3843477" cy="402654"/>
          </a:xfrm>
        </p:grpSpPr>
        <p:sp>
          <p:nvSpPr>
            <p:cNvPr name="Freeform 69" id="69"/>
            <p:cNvSpPr/>
            <p:nvPr/>
          </p:nvSpPr>
          <p:spPr>
            <a:xfrm flipH="false" flipV="false" rot="0">
              <a:off x="0" y="0"/>
              <a:ext cx="3843483" cy="402651"/>
            </a:xfrm>
            <a:custGeom>
              <a:avLst/>
              <a:gdLst/>
              <a:ahLst/>
              <a:cxnLst/>
              <a:rect r="r" b="b" t="t" l="l"/>
              <a:pathLst>
                <a:path h="402651" w="3843483">
                  <a:moveTo>
                    <a:pt x="0" y="0"/>
                  </a:moveTo>
                  <a:lnTo>
                    <a:pt x="3843483" y="0"/>
                  </a:lnTo>
                  <a:lnTo>
                    <a:pt x="3843483" y="402651"/>
                  </a:lnTo>
                  <a:lnTo>
                    <a:pt x="0" y="40265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35992" r="0" b="-135993"/>
              </a:stretch>
            </a:blipFill>
          </p:spPr>
        </p:sp>
        <p:sp>
          <p:nvSpPr>
            <p:cNvPr name="TextBox 70" id="70"/>
            <p:cNvSpPr txBox="true"/>
            <p:nvPr/>
          </p:nvSpPr>
          <p:spPr>
            <a:xfrm>
              <a:off x="0" y="0"/>
              <a:ext cx="3843477" cy="40265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01"/>
                </a:lnSpc>
              </a:pPr>
              <a:r>
                <a:rPr lang="en-US" sz="1501">
                  <a:solidFill>
                    <a:srgbClr val="F6F1E8"/>
                  </a:solidFill>
                  <a:latin typeface="Aptos"/>
                  <a:ea typeface="Aptos"/>
                  <a:cs typeface="Aptos"/>
                  <a:sym typeface="Aptos"/>
                </a:rPr>
                <a:t>staff + member reports</a:t>
              </a:r>
            </a:p>
          </p:txBody>
        </p:sp>
      </p:grpSp>
      <p:grpSp>
        <p:nvGrpSpPr>
          <p:cNvPr name="Group 71" id="71"/>
          <p:cNvGrpSpPr/>
          <p:nvPr/>
        </p:nvGrpSpPr>
        <p:grpSpPr>
          <a:xfrm rot="0">
            <a:off x="1464564" y="7121495"/>
            <a:ext cx="4411618" cy="1562342"/>
            <a:chOff x="0" y="0"/>
            <a:chExt cx="5882157" cy="2083123"/>
          </a:xfrm>
        </p:grpSpPr>
        <p:sp>
          <p:nvSpPr>
            <p:cNvPr name="Freeform 72" id="72"/>
            <p:cNvSpPr/>
            <p:nvPr/>
          </p:nvSpPr>
          <p:spPr>
            <a:xfrm flipH="false" flipV="false" rot="0">
              <a:off x="0" y="0"/>
              <a:ext cx="5882132" cy="2083136"/>
            </a:xfrm>
            <a:custGeom>
              <a:avLst/>
              <a:gdLst/>
              <a:ahLst/>
              <a:cxnLst/>
              <a:rect r="r" b="b" t="t" l="l"/>
              <a:pathLst>
                <a:path h="2083136" w="5882132">
                  <a:moveTo>
                    <a:pt x="0" y="263185"/>
                  </a:moveTo>
                  <a:cubicBezTo>
                    <a:pt x="0" y="117871"/>
                    <a:pt x="99822" y="0"/>
                    <a:pt x="222885" y="0"/>
                  </a:cubicBezTo>
                  <a:lnTo>
                    <a:pt x="5659247" y="0"/>
                  </a:lnTo>
                  <a:cubicBezTo>
                    <a:pt x="5782310" y="0"/>
                    <a:pt x="5882132" y="117871"/>
                    <a:pt x="5882132" y="263185"/>
                  </a:cubicBezTo>
                  <a:lnTo>
                    <a:pt x="5882132" y="1819953"/>
                  </a:lnTo>
                  <a:cubicBezTo>
                    <a:pt x="5882132" y="1965267"/>
                    <a:pt x="5782310" y="2083136"/>
                    <a:pt x="5659247" y="2083136"/>
                  </a:cubicBezTo>
                  <a:lnTo>
                    <a:pt x="222885" y="2083136"/>
                  </a:lnTo>
                  <a:cubicBezTo>
                    <a:pt x="99822" y="2083136"/>
                    <a:pt x="0" y="1965267"/>
                    <a:pt x="0" y="1819953"/>
                  </a:cubicBezTo>
                  <a:close/>
                </a:path>
              </a:pathLst>
            </a:custGeom>
            <a:solidFill>
              <a:srgbClr val="1B1C1F"/>
            </a:solidFill>
            <a:ln w="19065" cap="sq">
              <a:solidFill>
                <a:srgbClr val="2B2C2E"/>
              </a:solidFill>
              <a:prstDash val="solid"/>
              <a:miter/>
            </a:ln>
          </p:spPr>
        </p:sp>
      </p:grpSp>
      <p:grpSp>
        <p:nvGrpSpPr>
          <p:cNvPr name="Group 73" id="73"/>
          <p:cNvGrpSpPr/>
          <p:nvPr/>
        </p:nvGrpSpPr>
        <p:grpSpPr>
          <a:xfrm rot="0">
            <a:off x="1811931" y="7350666"/>
            <a:ext cx="549069" cy="480431"/>
            <a:chOff x="0" y="0"/>
            <a:chExt cx="732092" cy="640575"/>
          </a:xfrm>
        </p:grpSpPr>
        <p:sp>
          <p:nvSpPr>
            <p:cNvPr name="Freeform 74" id="74"/>
            <p:cNvSpPr/>
            <p:nvPr/>
          </p:nvSpPr>
          <p:spPr>
            <a:xfrm flipH="false" flipV="false" rot="0">
              <a:off x="0" y="0"/>
              <a:ext cx="732092" cy="640580"/>
            </a:xfrm>
            <a:custGeom>
              <a:avLst/>
              <a:gdLst/>
              <a:ahLst/>
              <a:cxnLst/>
              <a:rect r="r" b="b" t="t" l="l"/>
              <a:pathLst>
                <a:path h="640580" w="732092">
                  <a:moveTo>
                    <a:pt x="0" y="0"/>
                  </a:moveTo>
                  <a:lnTo>
                    <a:pt x="732092" y="0"/>
                  </a:lnTo>
                  <a:lnTo>
                    <a:pt x="732092" y="640580"/>
                  </a:lnTo>
                  <a:lnTo>
                    <a:pt x="0" y="64058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62264" t="0" r="-62264" b="0"/>
              </a:stretch>
            </a:blipFill>
          </p:spPr>
        </p:sp>
        <p:sp>
          <p:nvSpPr>
            <p:cNvPr name="TextBox 75" id="75"/>
            <p:cNvSpPr txBox="true"/>
            <p:nvPr/>
          </p:nvSpPr>
          <p:spPr>
            <a:xfrm>
              <a:off x="0" y="0"/>
              <a:ext cx="732092" cy="6405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422"/>
                </a:lnSpc>
              </a:pPr>
              <a:r>
                <a:rPr lang="en-US" sz="2852">
                  <a:solidFill>
                    <a:srgbClr val="F2B634"/>
                  </a:solidFill>
                  <a:latin typeface="Aptos"/>
                  <a:ea typeface="Aptos"/>
                  <a:cs typeface="Aptos"/>
                  <a:sym typeface="Aptos"/>
                </a:rPr>
                <a:t>🔥</a:t>
              </a:r>
            </a:p>
          </p:txBody>
        </p:sp>
      </p:grpSp>
      <p:grpSp>
        <p:nvGrpSpPr>
          <p:cNvPr name="Group 76" id="76"/>
          <p:cNvGrpSpPr/>
          <p:nvPr/>
        </p:nvGrpSpPr>
        <p:grpSpPr>
          <a:xfrm rot="0">
            <a:off x="2500455" y="7352481"/>
            <a:ext cx="3088510" cy="411804"/>
            <a:chOff x="0" y="0"/>
            <a:chExt cx="4118013" cy="549072"/>
          </a:xfrm>
        </p:grpSpPr>
        <p:sp>
          <p:nvSpPr>
            <p:cNvPr name="Freeform 77" id="77"/>
            <p:cNvSpPr/>
            <p:nvPr/>
          </p:nvSpPr>
          <p:spPr>
            <a:xfrm flipH="false" flipV="false" rot="0">
              <a:off x="0" y="0"/>
              <a:ext cx="4118017" cy="549069"/>
            </a:xfrm>
            <a:custGeom>
              <a:avLst/>
              <a:gdLst/>
              <a:ahLst/>
              <a:cxnLst/>
              <a:rect r="r" b="b" t="t" l="l"/>
              <a:pathLst>
                <a:path h="549069" w="4118017">
                  <a:moveTo>
                    <a:pt x="0" y="0"/>
                  </a:moveTo>
                  <a:lnTo>
                    <a:pt x="4118017" y="0"/>
                  </a:lnTo>
                  <a:lnTo>
                    <a:pt x="4118017" y="549069"/>
                  </a:lnTo>
                  <a:lnTo>
                    <a:pt x="0" y="54906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96137" r="0" b="-96137"/>
              </a:stretch>
            </a:blipFill>
          </p:spPr>
        </p:sp>
        <p:sp>
          <p:nvSpPr>
            <p:cNvPr name="TextBox 78" id="78"/>
            <p:cNvSpPr txBox="true"/>
            <p:nvPr/>
          </p:nvSpPr>
          <p:spPr>
            <a:xfrm>
              <a:off x="0" y="-9525"/>
              <a:ext cx="4118013" cy="55859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521"/>
                </a:lnSpc>
              </a:pPr>
              <a:r>
                <a:rPr lang="en-US" sz="2101" b="true">
                  <a:solidFill>
                    <a:srgbClr val="F6F1E8"/>
                  </a:solidFill>
                  <a:latin typeface="Aptos Bold"/>
                  <a:ea typeface="Aptos Bold"/>
                  <a:cs typeface="Aptos Bold"/>
                  <a:sym typeface="Aptos Bold"/>
                </a:rPr>
                <a:t>Risk Heat Map</a:t>
              </a:r>
            </a:p>
          </p:txBody>
        </p:sp>
      </p:grpSp>
      <p:grpSp>
        <p:nvGrpSpPr>
          <p:cNvPr name="Group 79" id="79"/>
          <p:cNvGrpSpPr/>
          <p:nvPr/>
        </p:nvGrpSpPr>
        <p:grpSpPr>
          <a:xfrm rot="0">
            <a:off x="1811931" y="7953276"/>
            <a:ext cx="3706216" cy="534604"/>
            <a:chOff x="0" y="0"/>
            <a:chExt cx="4941621" cy="712805"/>
          </a:xfrm>
        </p:grpSpPr>
        <p:sp>
          <p:nvSpPr>
            <p:cNvPr name="Freeform 80" id="80"/>
            <p:cNvSpPr/>
            <p:nvPr/>
          </p:nvSpPr>
          <p:spPr>
            <a:xfrm flipH="false" flipV="false" rot="0">
              <a:off x="0" y="0"/>
              <a:ext cx="4941620" cy="712807"/>
            </a:xfrm>
            <a:custGeom>
              <a:avLst/>
              <a:gdLst/>
              <a:ahLst/>
              <a:cxnLst/>
              <a:rect r="r" b="b" t="t" l="l"/>
              <a:pathLst>
                <a:path h="712807" w="4941620">
                  <a:moveTo>
                    <a:pt x="0" y="0"/>
                  </a:moveTo>
                  <a:lnTo>
                    <a:pt x="4941620" y="0"/>
                  </a:lnTo>
                  <a:lnTo>
                    <a:pt x="4941620" y="712807"/>
                  </a:lnTo>
                  <a:lnTo>
                    <a:pt x="0" y="71280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13257" r="0" b="-56907"/>
              </a:stretch>
            </a:blipFill>
          </p:spPr>
        </p:sp>
        <p:sp>
          <p:nvSpPr>
            <p:cNvPr name="TextBox 81" id="81"/>
            <p:cNvSpPr txBox="true"/>
            <p:nvPr/>
          </p:nvSpPr>
          <p:spPr>
            <a:xfrm>
              <a:off x="0" y="0"/>
              <a:ext cx="4941621" cy="71280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91"/>
                </a:lnSpc>
              </a:pPr>
              <a:r>
                <a:rPr lang="en-US" sz="1576">
                  <a:solidFill>
                    <a:srgbClr val="C8C0B5"/>
                  </a:solidFill>
                  <a:latin typeface="Aptos"/>
                  <a:ea typeface="Aptos"/>
                  <a:cs typeface="Aptos"/>
                  <a:sym typeface="Aptos"/>
                </a:rPr>
                <a:t>Where safety and maintenance risks are increasing.</a:t>
              </a:r>
            </a:p>
          </p:txBody>
        </p:sp>
      </p:grpSp>
      <p:grpSp>
        <p:nvGrpSpPr>
          <p:cNvPr name="Group 82" id="82"/>
          <p:cNvGrpSpPr/>
          <p:nvPr/>
        </p:nvGrpSpPr>
        <p:grpSpPr>
          <a:xfrm rot="0">
            <a:off x="6597215" y="7121495"/>
            <a:ext cx="4411618" cy="1562342"/>
            <a:chOff x="0" y="0"/>
            <a:chExt cx="5882157" cy="2083123"/>
          </a:xfrm>
        </p:grpSpPr>
        <p:sp>
          <p:nvSpPr>
            <p:cNvPr name="Freeform 83" id="83"/>
            <p:cNvSpPr/>
            <p:nvPr/>
          </p:nvSpPr>
          <p:spPr>
            <a:xfrm flipH="false" flipV="false" rot="0">
              <a:off x="0" y="0"/>
              <a:ext cx="5882132" cy="2083136"/>
            </a:xfrm>
            <a:custGeom>
              <a:avLst/>
              <a:gdLst/>
              <a:ahLst/>
              <a:cxnLst/>
              <a:rect r="r" b="b" t="t" l="l"/>
              <a:pathLst>
                <a:path h="2083136" w="5882132">
                  <a:moveTo>
                    <a:pt x="0" y="263185"/>
                  </a:moveTo>
                  <a:cubicBezTo>
                    <a:pt x="0" y="117871"/>
                    <a:pt x="99822" y="0"/>
                    <a:pt x="222885" y="0"/>
                  </a:cubicBezTo>
                  <a:lnTo>
                    <a:pt x="5659247" y="0"/>
                  </a:lnTo>
                  <a:cubicBezTo>
                    <a:pt x="5782310" y="0"/>
                    <a:pt x="5882132" y="117871"/>
                    <a:pt x="5882132" y="263185"/>
                  </a:cubicBezTo>
                  <a:lnTo>
                    <a:pt x="5882132" y="1819953"/>
                  </a:lnTo>
                  <a:cubicBezTo>
                    <a:pt x="5882132" y="1965267"/>
                    <a:pt x="5782310" y="2083136"/>
                    <a:pt x="5659247" y="2083136"/>
                  </a:cubicBezTo>
                  <a:lnTo>
                    <a:pt x="222885" y="2083136"/>
                  </a:lnTo>
                  <a:cubicBezTo>
                    <a:pt x="99822" y="2083136"/>
                    <a:pt x="0" y="1965267"/>
                    <a:pt x="0" y="1819953"/>
                  </a:cubicBezTo>
                  <a:close/>
                </a:path>
              </a:pathLst>
            </a:custGeom>
            <a:solidFill>
              <a:srgbClr val="1B1C1F"/>
            </a:solidFill>
            <a:ln w="19065" cap="sq">
              <a:solidFill>
                <a:srgbClr val="2B2C2E"/>
              </a:solidFill>
              <a:prstDash val="solid"/>
              <a:miter/>
            </a:ln>
          </p:spPr>
        </p:sp>
      </p:grpSp>
      <p:grpSp>
        <p:nvGrpSpPr>
          <p:cNvPr name="Group 84" id="84"/>
          <p:cNvGrpSpPr/>
          <p:nvPr/>
        </p:nvGrpSpPr>
        <p:grpSpPr>
          <a:xfrm rot="0">
            <a:off x="7110441" y="7302617"/>
            <a:ext cx="549069" cy="480431"/>
            <a:chOff x="0" y="0"/>
            <a:chExt cx="732092" cy="640575"/>
          </a:xfrm>
        </p:grpSpPr>
        <p:sp>
          <p:nvSpPr>
            <p:cNvPr name="Freeform 85" id="85"/>
            <p:cNvSpPr/>
            <p:nvPr/>
          </p:nvSpPr>
          <p:spPr>
            <a:xfrm flipH="false" flipV="false" rot="0">
              <a:off x="0" y="0"/>
              <a:ext cx="732092" cy="640580"/>
            </a:xfrm>
            <a:custGeom>
              <a:avLst/>
              <a:gdLst/>
              <a:ahLst/>
              <a:cxnLst/>
              <a:rect r="r" b="b" t="t" l="l"/>
              <a:pathLst>
                <a:path h="640580" w="732092">
                  <a:moveTo>
                    <a:pt x="0" y="0"/>
                  </a:moveTo>
                  <a:lnTo>
                    <a:pt x="732092" y="0"/>
                  </a:lnTo>
                  <a:lnTo>
                    <a:pt x="732092" y="640580"/>
                  </a:lnTo>
                  <a:lnTo>
                    <a:pt x="0" y="64058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62264" t="0" r="-62264" b="0"/>
              </a:stretch>
            </a:blipFill>
          </p:spPr>
        </p:sp>
        <p:sp>
          <p:nvSpPr>
            <p:cNvPr name="TextBox 86" id="86"/>
            <p:cNvSpPr txBox="true"/>
            <p:nvPr/>
          </p:nvSpPr>
          <p:spPr>
            <a:xfrm>
              <a:off x="0" y="0"/>
              <a:ext cx="732092" cy="6405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422"/>
                </a:lnSpc>
              </a:pPr>
              <a:r>
                <a:rPr lang="en-US" sz="2852">
                  <a:solidFill>
                    <a:srgbClr val="F2B634"/>
                  </a:solidFill>
                  <a:latin typeface="Aptos"/>
                  <a:ea typeface="Aptos"/>
                  <a:cs typeface="Aptos"/>
                  <a:sym typeface="Aptos"/>
                </a:rPr>
                <a:t>📊</a:t>
              </a:r>
            </a:p>
          </p:txBody>
        </p:sp>
      </p:grpSp>
      <p:grpSp>
        <p:nvGrpSpPr>
          <p:cNvPr name="Group 87" id="87"/>
          <p:cNvGrpSpPr/>
          <p:nvPr/>
        </p:nvGrpSpPr>
        <p:grpSpPr>
          <a:xfrm rot="0">
            <a:off x="7920323" y="7350666"/>
            <a:ext cx="3088510" cy="411804"/>
            <a:chOff x="0" y="0"/>
            <a:chExt cx="4118013" cy="549072"/>
          </a:xfrm>
        </p:grpSpPr>
        <p:sp>
          <p:nvSpPr>
            <p:cNvPr name="Freeform 88" id="88"/>
            <p:cNvSpPr/>
            <p:nvPr/>
          </p:nvSpPr>
          <p:spPr>
            <a:xfrm flipH="false" flipV="false" rot="0">
              <a:off x="0" y="0"/>
              <a:ext cx="4118017" cy="549069"/>
            </a:xfrm>
            <a:custGeom>
              <a:avLst/>
              <a:gdLst/>
              <a:ahLst/>
              <a:cxnLst/>
              <a:rect r="r" b="b" t="t" l="l"/>
              <a:pathLst>
                <a:path h="549069" w="4118017">
                  <a:moveTo>
                    <a:pt x="0" y="0"/>
                  </a:moveTo>
                  <a:lnTo>
                    <a:pt x="4118017" y="0"/>
                  </a:lnTo>
                  <a:lnTo>
                    <a:pt x="4118017" y="549069"/>
                  </a:lnTo>
                  <a:lnTo>
                    <a:pt x="0" y="54906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96137" r="0" b="-96137"/>
              </a:stretch>
            </a:blipFill>
          </p:spPr>
        </p:sp>
        <p:sp>
          <p:nvSpPr>
            <p:cNvPr name="TextBox 89" id="89"/>
            <p:cNvSpPr txBox="true"/>
            <p:nvPr/>
          </p:nvSpPr>
          <p:spPr>
            <a:xfrm>
              <a:off x="0" y="-9525"/>
              <a:ext cx="4118013" cy="55859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521"/>
                </a:lnSpc>
              </a:pPr>
              <a:r>
                <a:rPr lang="en-US" sz="2101" b="true">
                  <a:solidFill>
                    <a:srgbClr val="F6F1E8"/>
                  </a:solidFill>
                  <a:latin typeface="Aptos Bold"/>
                  <a:ea typeface="Aptos Bold"/>
                  <a:cs typeface="Aptos Bold"/>
                  <a:sym typeface="Aptos Bold"/>
                </a:rPr>
                <a:t>Branch Health Score</a:t>
              </a:r>
            </a:p>
          </p:txBody>
        </p:sp>
      </p:grpSp>
      <p:grpSp>
        <p:nvGrpSpPr>
          <p:cNvPr name="Group 90" id="90"/>
          <p:cNvGrpSpPr/>
          <p:nvPr/>
        </p:nvGrpSpPr>
        <p:grpSpPr>
          <a:xfrm rot="0">
            <a:off x="7302617" y="8080986"/>
            <a:ext cx="3706216" cy="233353"/>
            <a:chOff x="0" y="0"/>
            <a:chExt cx="4941621" cy="311137"/>
          </a:xfrm>
        </p:grpSpPr>
        <p:sp>
          <p:nvSpPr>
            <p:cNvPr name="Freeform 91" id="91"/>
            <p:cNvSpPr/>
            <p:nvPr/>
          </p:nvSpPr>
          <p:spPr>
            <a:xfrm flipH="false" flipV="false" rot="0">
              <a:off x="0" y="0"/>
              <a:ext cx="4941620" cy="311139"/>
            </a:xfrm>
            <a:custGeom>
              <a:avLst/>
              <a:gdLst/>
              <a:ahLst/>
              <a:cxnLst/>
              <a:rect r="r" b="b" t="t" l="l"/>
              <a:pathLst>
                <a:path h="311139" w="4941620">
                  <a:moveTo>
                    <a:pt x="0" y="0"/>
                  </a:moveTo>
                  <a:lnTo>
                    <a:pt x="4941620" y="0"/>
                  </a:lnTo>
                  <a:lnTo>
                    <a:pt x="4941620" y="311139"/>
                  </a:lnTo>
                  <a:lnTo>
                    <a:pt x="0" y="31113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59468" r="0" b="-259467"/>
              </a:stretch>
            </a:blipFill>
          </p:spPr>
        </p:sp>
        <p:sp>
          <p:nvSpPr>
            <p:cNvPr name="TextBox 92" id="92"/>
            <p:cNvSpPr txBox="true"/>
            <p:nvPr/>
          </p:nvSpPr>
          <p:spPr>
            <a:xfrm>
              <a:off x="0" y="0"/>
              <a:ext cx="4941621" cy="31113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91"/>
                </a:lnSpc>
              </a:pPr>
              <a:r>
                <a:rPr lang="en-US" sz="1576">
                  <a:solidFill>
                    <a:srgbClr val="C8C0B5"/>
                  </a:solidFill>
                  <a:latin typeface="Aptos"/>
                  <a:ea typeface="Aptos"/>
                  <a:cs typeface="Aptos"/>
                  <a:sym typeface="Aptos"/>
                </a:rPr>
                <a:t>Compare clubs side by side.</a:t>
              </a:r>
            </a:p>
          </p:txBody>
        </p:sp>
      </p:grpSp>
      <p:grpSp>
        <p:nvGrpSpPr>
          <p:cNvPr name="Group 93" id="93"/>
          <p:cNvGrpSpPr/>
          <p:nvPr/>
        </p:nvGrpSpPr>
        <p:grpSpPr>
          <a:xfrm rot="0">
            <a:off x="11991813" y="7164772"/>
            <a:ext cx="4411618" cy="1519066"/>
            <a:chOff x="0" y="0"/>
            <a:chExt cx="5882157" cy="2025421"/>
          </a:xfrm>
        </p:grpSpPr>
        <p:sp>
          <p:nvSpPr>
            <p:cNvPr name="Freeform 94" id="94"/>
            <p:cNvSpPr/>
            <p:nvPr/>
          </p:nvSpPr>
          <p:spPr>
            <a:xfrm flipH="false" flipV="false" rot="0">
              <a:off x="0" y="0"/>
              <a:ext cx="5882132" cy="2025434"/>
            </a:xfrm>
            <a:custGeom>
              <a:avLst/>
              <a:gdLst/>
              <a:ahLst/>
              <a:cxnLst/>
              <a:rect r="r" b="b" t="t" l="l"/>
              <a:pathLst>
                <a:path h="2025434" w="5882132">
                  <a:moveTo>
                    <a:pt x="0" y="255895"/>
                  </a:moveTo>
                  <a:cubicBezTo>
                    <a:pt x="0" y="114606"/>
                    <a:pt x="99822" y="0"/>
                    <a:pt x="222885" y="0"/>
                  </a:cubicBezTo>
                  <a:lnTo>
                    <a:pt x="5659247" y="0"/>
                  </a:lnTo>
                  <a:cubicBezTo>
                    <a:pt x="5782310" y="0"/>
                    <a:pt x="5882132" y="114606"/>
                    <a:pt x="5882132" y="255895"/>
                  </a:cubicBezTo>
                  <a:lnTo>
                    <a:pt x="5882132" y="1769540"/>
                  </a:lnTo>
                  <a:cubicBezTo>
                    <a:pt x="5882132" y="1910829"/>
                    <a:pt x="5782310" y="2025434"/>
                    <a:pt x="5659247" y="2025434"/>
                  </a:cubicBezTo>
                  <a:lnTo>
                    <a:pt x="222885" y="2025434"/>
                  </a:lnTo>
                  <a:cubicBezTo>
                    <a:pt x="99822" y="2025434"/>
                    <a:pt x="0" y="1910829"/>
                    <a:pt x="0" y="1769540"/>
                  </a:cubicBezTo>
                  <a:close/>
                </a:path>
              </a:pathLst>
            </a:custGeom>
            <a:solidFill>
              <a:srgbClr val="1B1C1F"/>
            </a:solidFill>
            <a:ln w="19065" cap="sq">
              <a:solidFill>
                <a:srgbClr val="2B2C2E"/>
              </a:solidFill>
              <a:prstDash val="solid"/>
              <a:miter/>
            </a:ln>
          </p:spPr>
        </p:sp>
      </p:grpSp>
      <p:grpSp>
        <p:nvGrpSpPr>
          <p:cNvPr name="Group 95" id="95"/>
          <p:cNvGrpSpPr/>
          <p:nvPr/>
        </p:nvGrpSpPr>
        <p:grpSpPr>
          <a:xfrm rot="0">
            <a:off x="12500858" y="7400530"/>
            <a:ext cx="549069" cy="480431"/>
            <a:chOff x="0" y="0"/>
            <a:chExt cx="732092" cy="640575"/>
          </a:xfrm>
        </p:grpSpPr>
        <p:sp>
          <p:nvSpPr>
            <p:cNvPr name="Freeform 96" id="96"/>
            <p:cNvSpPr/>
            <p:nvPr/>
          </p:nvSpPr>
          <p:spPr>
            <a:xfrm flipH="false" flipV="false" rot="0">
              <a:off x="0" y="0"/>
              <a:ext cx="732092" cy="640580"/>
            </a:xfrm>
            <a:custGeom>
              <a:avLst/>
              <a:gdLst/>
              <a:ahLst/>
              <a:cxnLst/>
              <a:rect r="r" b="b" t="t" l="l"/>
              <a:pathLst>
                <a:path h="640580" w="732092">
                  <a:moveTo>
                    <a:pt x="0" y="0"/>
                  </a:moveTo>
                  <a:lnTo>
                    <a:pt x="732092" y="0"/>
                  </a:lnTo>
                  <a:lnTo>
                    <a:pt x="732092" y="640580"/>
                  </a:lnTo>
                  <a:lnTo>
                    <a:pt x="0" y="64058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62264" t="0" r="-62264" b="0"/>
              </a:stretch>
            </a:blipFill>
          </p:spPr>
        </p:sp>
        <p:sp>
          <p:nvSpPr>
            <p:cNvPr name="TextBox 97" id="97"/>
            <p:cNvSpPr txBox="true"/>
            <p:nvPr/>
          </p:nvSpPr>
          <p:spPr>
            <a:xfrm>
              <a:off x="0" y="0"/>
              <a:ext cx="732092" cy="6405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422"/>
                </a:lnSpc>
              </a:pPr>
              <a:r>
                <a:rPr lang="en-US" sz="2852">
                  <a:solidFill>
                    <a:srgbClr val="F2B634"/>
                  </a:solidFill>
                  <a:latin typeface="Aptos"/>
                  <a:ea typeface="Aptos"/>
                  <a:cs typeface="Aptos"/>
                  <a:sym typeface="Aptos"/>
                </a:rPr>
                <a:t>💡</a:t>
              </a:r>
            </a:p>
          </p:txBody>
        </p:sp>
      </p:grpSp>
      <p:grpSp>
        <p:nvGrpSpPr>
          <p:cNvPr name="Group 98" id="98"/>
          <p:cNvGrpSpPr/>
          <p:nvPr/>
        </p:nvGrpSpPr>
        <p:grpSpPr>
          <a:xfrm rot="0">
            <a:off x="13339077" y="7237655"/>
            <a:ext cx="3229236" cy="706455"/>
            <a:chOff x="0" y="0"/>
            <a:chExt cx="4305648" cy="941940"/>
          </a:xfrm>
        </p:grpSpPr>
        <p:sp>
          <p:nvSpPr>
            <p:cNvPr name="Freeform 99" id="99"/>
            <p:cNvSpPr/>
            <p:nvPr/>
          </p:nvSpPr>
          <p:spPr>
            <a:xfrm flipH="false" flipV="false" rot="0">
              <a:off x="0" y="0"/>
              <a:ext cx="4305652" cy="941935"/>
            </a:xfrm>
            <a:custGeom>
              <a:avLst/>
              <a:gdLst/>
              <a:ahLst/>
              <a:cxnLst/>
              <a:rect r="r" b="b" t="t" l="l"/>
              <a:pathLst>
                <a:path h="941935" w="4305652">
                  <a:moveTo>
                    <a:pt x="0" y="0"/>
                  </a:moveTo>
                  <a:lnTo>
                    <a:pt x="4305652" y="0"/>
                  </a:lnTo>
                  <a:lnTo>
                    <a:pt x="4305652" y="941935"/>
                  </a:lnTo>
                  <a:lnTo>
                    <a:pt x="0" y="941935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56040" r="4357" b="-14331"/>
              </a:stretch>
            </a:blipFill>
          </p:spPr>
        </p:sp>
        <p:sp>
          <p:nvSpPr>
            <p:cNvPr name="TextBox 100" id="100"/>
            <p:cNvSpPr txBox="true"/>
            <p:nvPr/>
          </p:nvSpPr>
          <p:spPr>
            <a:xfrm>
              <a:off x="0" y="-9525"/>
              <a:ext cx="4305648" cy="95146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521"/>
                </a:lnSpc>
              </a:pPr>
              <a:r>
                <a:rPr lang="en-US" sz="2101" b="true">
                  <a:solidFill>
                    <a:srgbClr val="F6F1E8"/>
                  </a:solidFill>
                  <a:latin typeface="Aptos Bold"/>
                  <a:ea typeface="Aptos Bold"/>
                  <a:cs typeface="Aptos Bold"/>
                  <a:sym typeface="Aptos Bold"/>
                </a:rPr>
                <a:t>Improvement Opportunities</a:t>
              </a:r>
            </a:p>
          </p:txBody>
        </p:sp>
      </p:grpSp>
      <p:grpSp>
        <p:nvGrpSpPr>
          <p:cNvPr name="Group 101" id="101"/>
          <p:cNvGrpSpPr/>
          <p:nvPr/>
        </p:nvGrpSpPr>
        <p:grpSpPr>
          <a:xfrm rot="0">
            <a:off x="12628588" y="8197663"/>
            <a:ext cx="3706216" cy="233353"/>
            <a:chOff x="0" y="0"/>
            <a:chExt cx="4941621" cy="311137"/>
          </a:xfrm>
        </p:grpSpPr>
        <p:sp>
          <p:nvSpPr>
            <p:cNvPr name="Freeform 102" id="102"/>
            <p:cNvSpPr/>
            <p:nvPr/>
          </p:nvSpPr>
          <p:spPr>
            <a:xfrm flipH="false" flipV="false" rot="0">
              <a:off x="0" y="0"/>
              <a:ext cx="4941620" cy="311139"/>
            </a:xfrm>
            <a:custGeom>
              <a:avLst/>
              <a:gdLst/>
              <a:ahLst/>
              <a:cxnLst/>
              <a:rect r="r" b="b" t="t" l="l"/>
              <a:pathLst>
                <a:path h="311139" w="4941620">
                  <a:moveTo>
                    <a:pt x="0" y="0"/>
                  </a:moveTo>
                  <a:lnTo>
                    <a:pt x="4941620" y="0"/>
                  </a:lnTo>
                  <a:lnTo>
                    <a:pt x="4941620" y="311139"/>
                  </a:lnTo>
                  <a:lnTo>
                    <a:pt x="0" y="31113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59468" r="0" b="-259467"/>
              </a:stretch>
            </a:blipFill>
          </p:spPr>
        </p:sp>
        <p:sp>
          <p:nvSpPr>
            <p:cNvPr name="TextBox 103" id="103"/>
            <p:cNvSpPr txBox="true"/>
            <p:nvPr/>
          </p:nvSpPr>
          <p:spPr>
            <a:xfrm>
              <a:off x="0" y="0"/>
              <a:ext cx="4941621" cy="31113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91"/>
                </a:lnSpc>
              </a:pPr>
              <a:r>
                <a:rPr lang="en-US" sz="1576">
                  <a:solidFill>
                    <a:srgbClr val="C8C0B5"/>
                  </a:solidFill>
                  <a:latin typeface="Aptos"/>
                  <a:ea typeface="Aptos"/>
                  <a:cs typeface="Aptos"/>
                  <a:sym typeface="Aptos"/>
                </a:rPr>
                <a:t>Turn repeated issues into action.</a:t>
              </a:r>
            </a:p>
          </p:txBody>
        </p:sp>
      </p:grpSp>
      <p:grpSp>
        <p:nvGrpSpPr>
          <p:cNvPr name="Group 104" id="104"/>
          <p:cNvGrpSpPr/>
          <p:nvPr/>
        </p:nvGrpSpPr>
        <p:grpSpPr>
          <a:xfrm rot="0">
            <a:off x="12628588" y="9677343"/>
            <a:ext cx="4804353" cy="274539"/>
            <a:chOff x="0" y="0"/>
            <a:chExt cx="6405804" cy="366052"/>
          </a:xfrm>
        </p:grpSpPr>
        <p:sp>
          <p:nvSpPr>
            <p:cNvPr name="Freeform 105" id="105"/>
            <p:cNvSpPr/>
            <p:nvPr/>
          </p:nvSpPr>
          <p:spPr>
            <a:xfrm flipH="false" flipV="false" rot="0">
              <a:off x="0" y="0"/>
              <a:ext cx="6405805" cy="366046"/>
            </a:xfrm>
            <a:custGeom>
              <a:avLst/>
              <a:gdLst/>
              <a:ahLst/>
              <a:cxnLst/>
              <a:rect r="r" b="b" t="t" l="l"/>
              <a:pathLst>
                <a:path h="366046" w="6405805">
                  <a:moveTo>
                    <a:pt x="0" y="0"/>
                  </a:moveTo>
                  <a:lnTo>
                    <a:pt x="6405805" y="0"/>
                  </a:lnTo>
                  <a:lnTo>
                    <a:pt x="6405805" y="366046"/>
                  </a:lnTo>
                  <a:lnTo>
                    <a:pt x="0" y="36604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90987" r="0" b="-290988"/>
              </a:stretch>
            </a:blipFill>
          </p:spPr>
        </p:sp>
        <p:sp>
          <p:nvSpPr>
            <p:cNvPr name="TextBox 106" id="106"/>
            <p:cNvSpPr txBox="true"/>
            <p:nvPr/>
          </p:nvSpPr>
          <p:spPr>
            <a:xfrm>
              <a:off x="0" y="-9525"/>
              <a:ext cx="6405804" cy="37557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1621"/>
                </a:lnSpc>
              </a:pPr>
              <a:r>
                <a:rPr lang="en-US" sz="1351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This is operational intelligence</a:t>
              </a:r>
            </a:p>
          </p:txBody>
        </p:sp>
      </p:grp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E0F0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14073" y="9461906"/>
            <a:ext cx="16628402" cy="19069"/>
            <a:chOff x="0" y="0"/>
            <a:chExt cx="22171203" cy="2542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2171152" cy="25400"/>
            </a:xfrm>
            <a:custGeom>
              <a:avLst/>
              <a:gdLst/>
              <a:ahLst/>
              <a:cxnLst/>
              <a:rect r="r" b="b" t="t" l="l"/>
              <a:pathLst>
                <a:path h="25400" w="22171152">
                  <a:moveTo>
                    <a:pt x="0" y="0"/>
                  </a:moveTo>
                  <a:lnTo>
                    <a:pt x="22171152" y="25400"/>
                  </a:lnTo>
                </a:path>
              </a:pathLst>
            </a:custGeom>
            <a:blipFill>
              <a:blip r:embed="rId2">
                <a:alphaModFix amt="0"/>
              </a:blip>
              <a:stretch>
                <a:fillRect l="0" t="-16958089" r="0" b="-16958189"/>
              </a:stretch>
            </a:blipFill>
            <a:ln w="19065" cap="sq">
              <a:solidFill>
                <a:srgbClr val="2F2F2F"/>
              </a:solidFill>
              <a:prstDash val="solid"/>
              <a:miter/>
            </a:ln>
          </p:spPr>
        </p:sp>
      </p:grpSp>
      <p:grpSp>
        <p:nvGrpSpPr>
          <p:cNvPr name="Group 4" id="4"/>
          <p:cNvGrpSpPr/>
          <p:nvPr/>
        </p:nvGrpSpPr>
        <p:grpSpPr>
          <a:xfrm rot="0">
            <a:off x="814073" y="470906"/>
            <a:ext cx="650491" cy="650491"/>
            <a:chOff x="0" y="0"/>
            <a:chExt cx="867321" cy="867321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867283" cy="867283"/>
            </a:xfrm>
            <a:custGeom>
              <a:avLst/>
              <a:gdLst/>
              <a:ahLst/>
              <a:cxnLst/>
              <a:rect r="r" b="b" t="t" l="l"/>
              <a:pathLst>
                <a:path h="867283" w="867283">
                  <a:moveTo>
                    <a:pt x="0" y="169672"/>
                  </a:moveTo>
                  <a:cubicBezTo>
                    <a:pt x="0" y="75946"/>
                    <a:pt x="75946" y="0"/>
                    <a:pt x="169672" y="0"/>
                  </a:cubicBezTo>
                  <a:lnTo>
                    <a:pt x="697611" y="0"/>
                  </a:lnTo>
                  <a:cubicBezTo>
                    <a:pt x="791337" y="0"/>
                    <a:pt x="867283" y="75946"/>
                    <a:pt x="867283" y="169672"/>
                  </a:cubicBezTo>
                  <a:lnTo>
                    <a:pt x="867283" y="697611"/>
                  </a:lnTo>
                  <a:cubicBezTo>
                    <a:pt x="867283" y="791337"/>
                    <a:pt x="791337" y="867283"/>
                    <a:pt x="697611" y="867283"/>
                  </a:cubicBezTo>
                  <a:lnTo>
                    <a:pt x="169672" y="867283"/>
                  </a:lnTo>
                  <a:cubicBezTo>
                    <a:pt x="75946" y="867283"/>
                    <a:pt x="0" y="791337"/>
                    <a:pt x="0" y="697611"/>
                  </a:cubicBezTo>
                  <a:close/>
                </a:path>
              </a:pathLst>
            </a:custGeom>
            <a:solidFill>
              <a:srgbClr val="F47F2A"/>
            </a:solidFill>
            <a:ln w="19065" cap="sq">
              <a:solidFill>
                <a:srgbClr val="F2B634"/>
              </a:solidFill>
              <a:prstDash val="solid"/>
              <a:miter/>
            </a:ln>
          </p:spPr>
        </p:sp>
      </p:grpSp>
      <p:grpSp>
        <p:nvGrpSpPr>
          <p:cNvPr name="Group 6" id="6"/>
          <p:cNvGrpSpPr/>
          <p:nvPr/>
        </p:nvGrpSpPr>
        <p:grpSpPr>
          <a:xfrm rot="0">
            <a:off x="1028700" y="652020"/>
            <a:ext cx="301990" cy="274539"/>
            <a:chOff x="0" y="0"/>
            <a:chExt cx="402654" cy="366052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402651" cy="366046"/>
            </a:xfrm>
            <a:custGeom>
              <a:avLst/>
              <a:gdLst/>
              <a:ahLst/>
              <a:cxnLst/>
              <a:rect r="r" b="b" t="t" l="l"/>
              <a:pathLst>
                <a:path h="366046" w="402651">
                  <a:moveTo>
                    <a:pt x="0" y="0"/>
                  </a:moveTo>
                  <a:lnTo>
                    <a:pt x="402651" y="0"/>
                  </a:lnTo>
                  <a:lnTo>
                    <a:pt x="402651" y="366046"/>
                  </a:lnTo>
                  <a:lnTo>
                    <a:pt x="0" y="36604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66641" t="0" r="-66641" b="-1"/>
              </a:stretch>
            </a:blipFill>
          </p:spPr>
        </p:sp>
        <p:sp>
          <p:nvSpPr>
            <p:cNvPr name="TextBox 8" id="8"/>
            <p:cNvSpPr txBox="true"/>
            <p:nvPr/>
          </p:nvSpPr>
          <p:spPr>
            <a:xfrm>
              <a:off x="0" y="0"/>
              <a:ext cx="402654" cy="36605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161"/>
                </a:lnSpc>
              </a:pPr>
              <a:r>
                <a:rPr lang="en-US" sz="1801" b="true">
                  <a:solidFill>
                    <a:srgbClr val="0E0F0E"/>
                  </a:solidFill>
                  <a:latin typeface="Aptos Bold"/>
                  <a:ea typeface="Aptos Bold"/>
                  <a:cs typeface="Aptos Bold"/>
                  <a:sym typeface="Aptos Bold"/>
                </a:rPr>
                <a:t>V</a:t>
              </a: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551118" y="521618"/>
            <a:ext cx="2333539" cy="411804"/>
            <a:chOff x="0" y="0"/>
            <a:chExt cx="3111386" cy="549072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3111391" cy="549069"/>
            </a:xfrm>
            <a:custGeom>
              <a:avLst/>
              <a:gdLst/>
              <a:ahLst/>
              <a:cxnLst/>
              <a:rect r="r" b="b" t="t" l="l"/>
              <a:pathLst>
                <a:path h="549069" w="3111391">
                  <a:moveTo>
                    <a:pt x="0" y="0"/>
                  </a:moveTo>
                  <a:lnTo>
                    <a:pt x="3111391" y="0"/>
                  </a:lnTo>
                  <a:lnTo>
                    <a:pt x="3111391" y="549069"/>
                  </a:lnTo>
                  <a:lnTo>
                    <a:pt x="0" y="54906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60414" r="0" b="-60415"/>
              </a:stretch>
            </a:blipFill>
          </p:spPr>
        </p:sp>
        <p:sp>
          <p:nvSpPr>
            <p:cNvPr name="TextBox 11" id="11"/>
            <p:cNvSpPr txBox="true"/>
            <p:nvPr/>
          </p:nvSpPr>
          <p:spPr>
            <a:xfrm>
              <a:off x="0" y="0"/>
              <a:ext cx="3111386" cy="54907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242"/>
                </a:lnSpc>
              </a:pPr>
              <a:r>
                <a:rPr lang="en-US" sz="2702" b="true">
                  <a:solidFill>
                    <a:srgbClr val="F6F1E8"/>
                  </a:solidFill>
                  <a:latin typeface="Aptos Bold"/>
                  <a:ea typeface="Aptos Bold"/>
                  <a:cs typeface="Aptos Bold"/>
                  <a:sym typeface="Aptos Bold"/>
                </a:rPr>
                <a:t>VoiceFirst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564843" y="960872"/>
            <a:ext cx="3568951" cy="301990"/>
            <a:chOff x="0" y="0"/>
            <a:chExt cx="4758601" cy="402654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4758598" cy="402651"/>
            </a:xfrm>
            <a:custGeom>
              <a:avLst/>
              <a:gdLst/>
              <a:ahLst/>
              <a:cxnLst/>
              <a:rect r="r" b="b" t="t" l="l"/>
              <a:pathLst>
                <a:path h="402651" w="4758598">
                  <a:moveTo>
                    <a:pt x="0" y="0"/>
                  </a:moveTo>
                  <a:lnTo>
                    <a:pt x="4758598" y="0"/>
                  </a:lnTo>
                  <a:lnTo>
                    <a:pt x="4758598" y="402651"/>
                  </a:lnTo>
                  <a:lnTo>
                    <a:pt x="0" y="40265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80277" r="0" b="-180278"/>
              </a:stretch>
            </a:blip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9525"/>
              <a:ext cx="4758601" cy="41217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531"/>
                </a:lnSpc>
              </a:pPr>
              <a:r>
                <a:rPr lang="en-US" b="true" sz="1275">
                  <a:solidFill>
                    <a:srgbClr val="F47F2A"/>
                  </a:solidFill>
                  <a:latin typeface="Aptos Bold"/>
                  <a:ea typeface="Aptos Bold"/>
                  <a:cs typeface="Aptos Bold"/>
                  <a:sym typeface="Aptos Bold"/>
                </a:rPr>
                <a:t>FOR FITNESS CENTRES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16952500" y="617706"/>
            <a:ext cx="480431" cy="343167"/>
            <a:chOff x="0" y="0"/>
            <a:chExt cx="640575" cy="457556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640580" cy="457557"/>
            </a:xfrm>
            <a:custGeom>
              <a:avLst/>
              <a:gdLst/>
              <a:ahLst/>
              <a:cxnLst/>
              <a:rect r="r" b="b" t="t" l="l"/>
              <a:pathLst>
                <a:path h="457557" w="640580">
                  <a:moveTo>
                    <a:pt x="0" y="0"/>
                  </a:moveTo>
                  <a:lnTo>
                    <a:pt x="640580" y="0"/>
                  </a:lnTo>
                  <a:lnTo>
                    <a:pt x="640580" y="457557"/>
                  </a:lnTo>
                  <a:lnTo>
                    <a:pt x="0" y="45755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41645" t="0" r="-41644" b="0"/>
              </a:stretch>
            </a:blipFill>
          </p:spPr>
        </p:sp>
        <p:sp>
          <p:nvSpPr>
            <p:cNvPr name="TextBox 17" id="17"/>
            <p:cNvSpPr txBox="true"/>
            <p:nvPr/>
          </p:nvSpPr>
          <p:spPr>
            <a:xfrm>
              <a:off x="0" y="0"/>
              <a:ext cx="640575" cy="457556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2161"/>
                </a:lnSpc>
              </a:pPr>
              <a:r>
                <a:rPr lang="en-US" sz="1801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09</a:t>
              </a: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1098137" y="1853108"/>
            <a:ext cx="9059637" cy="411804"/>
            <a:chOff x="0" y="0"/>
            <a:chExt cx="12079516" cy="549072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12079517" cy="549069"/>
            </a:xfrm>
            <a:custGeom>
              <a:avLst/>
              <a:gdLst/>
              <a:ahLst/>
              <a:cxnLst/>
              <a:rect r="r" b="b" t="t" l="l"/>
              <a:pathLst>
                <a:path h="549069" w="12079517">
                  <a:moveTo>
                    <a:pt x="0" y="0"/>
                  </a:moveTo>
                  <a:lnTo>
                    <a:pt x="12079517" y="0"/>
                  </a:lnTo>
                  <a:lnTo>
                    <a:pt x="12079517" y="549069"/>
                  </a:lnTo>
                  <a:lnTo>
                    <a:pt x="0" y="54906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378670" r="0" b="-378671"/>
              </a:stretch>
            </a:blipFill>
          </p:spPr>
        </p:sp>
        <p:sp>
          <p:nvSpPr>
            <p:cNvPr name="TextBox 20" id="20"/>
            <p:cNvSpPr txBox="true"/>
            <p:nvPr/>
          </p:nvSpPr>
          <p:spPr>
            <a:xfrm>
              <a:off x="0" y="0"/>
              <a:ext cx="12079516" cy="54907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981"/>
                </a:lnSpc>
              </a:pPr>
              <a:r>
                <a:rPr lang="en-US" b="true" sz="1651">
                  <a:solidFill>
                    <a:srgbClr val="F47F2A"/>
                  </a:solidFill>
                  <a:latin typeface="Aptos Bold"/>
                  <a:ea typeface="Aptos Bold"/>
                  <a:cs typeface="Aptos Bold"/>
                  <a:sym typeface="Aptos Bold"/>
                </a:rPr>
                <a:t>KAIZEN ANGLE</a:t>
              </a: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1084412" y="2264912"/>
            <a:ext cx="8098765" cy="1745394"/>
            <a:chOff x="0" y="0"/>
            <a:chExt cx="10798353" cy="2327192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10798356" cy="2327185"/>
            </a:xfrm>
            <a:custGeom>
              <a:avLst/>
              <a:gdLst/>
              <a:ahLst/>
              <a:cxnLst/>
              <a:rect r="r" b="b" t="t" l="l"/>
              <a:pathLst>
                <a:path h="2327185" w="10798356">
                  <a:moveTo>
                    <a:pt x="0" y="0"/>
                  </a:moveTo>
                  <a:lnTo>
                    <a:pt x="10798356" y="0"/>
                  </a:lnTo>
                  <a:lnTo>
                    <a:pt x="10798356" y="2327185"/>
                  </a:lnTo>
                  <a:lnTo>
                    <a:pt x="0" y="2327185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54235" r="0" b="-26589"/>
              </a:stretch>
            </a:blipFill>
          </p:spPr>
        </p:sp>
        <p:sp>
          <p:nvSpPr>
            <p:cNvPr name="TextBox 23" id="23"/>
            <p:cNvSpPr txBox="true"/>
            <p:nvPr/>
          </p:nvSpPr>
          <p:spPr>
            <a:xfrm>
              <a:off x="0" y="-9525"/>
              <a:ext cx="10798353" cy="233671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6124"/>
                </a:lnSpc>
              </a:pPr>
              <a:r>
                <a:rPr lang="en-US" sz="5103" b="true">
                  <a:solidFill>
                    <a:srgbClr val="F6F1E8"/>
                  </a:solidFill>
                  <a:latin typeface="Aptos Bold"/>
                  <a:ea typeface="Aptos Bold"/>
                  <a:cs typeface="Aptos Bold"/>
                  <a:sym typeface="Aptos Bold"/>
                </a:rPr>
                <a:t>Every report becomes an improvement signal</a:t>
              </a:r>
            </a:p>
          </p:txBody>
        </p:sp>
      </p:grpSp>
      <p:grpSp>
        <p:nvGrpSpPr>
          <p:cNvPr name="Group 24" id="24"/>
          <p:cNvGrpSpPr/>
          <p:nvPr/>
        </p:nvGrpSpPr>
        <p:grpSpPr>
          <a:xfrm rot="0">
            <a:off x="1139319" y="4106394"/>
            <a:ext cx="8098765" cy="686333"/>
            <a:chOff x="0" y="0"/>
            <a:chExt cx="10798353" cy="915111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10798356" cy="915115"/>
            </a:xfrm>
            <a:custGeom>
              <a:avLst/>
              <a:gdLst/>
              <a:ahLst/>
              <a:cxnLst/>
              <a:rect r="r" b="b" t="t" l="l"/>
              <a:pathLst>
                <a:path h="915115" w="10798356">
                  <a:moveTo>
                    <a:pt x="0" y="0"/>
                  </a:moveTo>
                  <a:lnTo>
                    <a:pt x="10798356" y="0"/>
                  </a:lnTo>
                  <a:lnTo>
                    <a:pt x="10798356" y="915115"/>
                  </a:lnTo>
                  <a:lnTo>
                    <a:pt x="0" y="915115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79923" r="0" b="-179923"/>
              </a:stretch>
            </a:blipFill>
          </p:spPr>
        </p:sp>
        <p:sp>
          <p:nvSpPr>
            <p:cNvPr name="TextBox 26" id="26"/>
            <p:cNvSpPr txBox="true"/>
            <p:nvPr/>
          </p:nvSpPr>
          <p:spPr>
            <a:xfrm>
              <a:off x="0" y="0"/>
              <a:ext cx="10798353" cy="91511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431"/>
                </a:lnSpc>
              </a:pPr>
              <a:r>
                <a:rPr lang="en-US" sz="2026">
                  <a:solidFill>
                    <a:srgbClr val="C8C0B5"/>
                  </a:solidFill>
                  <a:latin typeface="Aptos"/>
                  <a:ea typeface="Aptos"/>
                  <a:cs typeface="Aptos"/>
                  <a:sym typeface="Aptos"/>
                </a:rPr>
                <a:t>Fitness centres improve through small, daily fixes: cleaner spaces, safer equipment, faster responses and better service habits.</a:t>
              </a:r>
            </a:p>
          </p:txBody>
        </p:sp>
      </p:grpSp>
      <p:grpSp>
        <p:nvGrpSpPr>
          <p:cNvPr name="Group 27" id="27"/>
          <p:cNvGrpSpPr/>
          <p:nvPr/>
        </p:nvGrpSpPr>
        <p:grpSpPr>
          <a:xfrm rot="0">
            <a:off x="1363142" y="5275259"/>
            <a:ext cx="3244844" cy="1529001"/>
            <a:chOff x="0" y="0"/>
            <a:chExt cx="4326458" cy="2038668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4326509" cy="2038731"/>
            </a:xfrm>
            <a:custGeom>
              <a:avLst/>
              <a:gdLst/>
              <a:ahLst/>
              <a:cxnLst/>
              <a:rect r="r" b="b" t="t" l="l"/>
              <a:pathLst>
                <a:path h="2038731" w="4326509">
                  <a:moveTo>
                    <a:pt x="0" y="259461"/>
                  </a:moveTo>
                  <a:cubicBezTo>
                    <a:pt x="0" y="116205"/>
                    <a:pt x="116205" y="0"/>
                    <a:pt x="259461" y="0"/>
                  </a:cubicBezTo>
                  <a:lnTo>
                    <a:pt x="4067048" y="0"/>
                  </a:lnTo>
                  <a:cubicBezTo>
                    <a:pt x="4210304" y="0"/>
                    <a:pt x="4326509" y="116205"/>
                    <a:pt x="4326509" y="259461"/>
                  </a:cubicBezTo>
                  <a:lnTo>
                    <a:pt x="4326509" y="1779270"/>
                  </a:lnTo>
                  <a:cubicBezTo>
                    <a:pt x="4326509" y="1922526"/>
                    <a:pt x="4210304" y="2038731"/>
                    <a:pt x="4067048" y="2038731"/>
                  </a:cubicBezTo>
                  <a:lnTo>
                    <a:pt x="259461" y="2038731"/>
                  </a:lnTo>
                  <a:cubicBezTo>
                    <a:pt x="116205" y="2038731"/>
                    <a:pt x="0" y="1922526"/>
                    <a:pt x="0" y="1779270"/>
                  </a:cubicBezTo>
                  <a:close/>
                </a:path>
              </a:pathLst>
            </a:custGeom>
            <a:solidFill>
              <a:srgbClr val="1B1C1F"/>
            </a:solidFill>
            <a:ln w="19065" cap="sq">
              <a:solidFill>
                <a:srgbClr val="F47F2A"/>
              </a:solidFill>
              <a:prstDash val="solid"/>
              <a:miter/>
            </a:ln>
          </p:spPr>
        </p:sp>
      </p:grpSp>
      <p:grpSp>
        <p:nvGrpSpPr>
          <p:cNvPr name="Group 29" id="29"/>
          <p:cNvGrpSpPr/>
          <p:nvPr/>
        </p:nvGrpSpPr>
        <p:grpSpPr>
          <a:xfrm rot="0">
            <a:off x="1578569" y="5600500"/>
            <a:ext cx="2813980" cy="343167"/>
            <a:chOff x="0" y="0"/>
            <a:chExt cx="3751974" cy="457556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3751971" cy="457557"/>
            </a:xfrm>
            <a:custGeom>
              <a:avLst/>
              <a:gdLst/>
              <a:ahLst/>
              <a:cxnLst/>
              <a:rect r="r" b="b" t="t" l="l"/>
              <a:pathLst>
                <a:path h="457557" w="3751971">
                  <a:moveTo>
                    <a:pt x="0" y="0"/>
                  </a:moveTo>
                  <a:lnTo>
                    <a:pt x="3751971" y="0"/>
                  </a:lnTo>
                  <a:lnTo>
                    <a:pt x="3751971" y="457557"/>
                  </a:lnTo>
                  <a:lnTo>
                    <a:pt x="0" y="45755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09777" r="0" b="-109777"/>
              </a:stretch>
            </a:blipFill>
          </p:spPr>
        </p:sp>
        <p:sp>
          <p:nvSpPr>
            <p:cNvPr name="TextBox 31" id="31"/>
            <p:cNvSpPr txBox="true"/>
            <p:nvPr/>
          </p:nvSpPr>
          <p:spPr>
            <a:xfrm>
              <a:off x="0" y="0"/>
              <a:ext cx="3751974" cy="457556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882"/>
                </a:lnSpc>
              </a:pPr>
              <a:r>
                <a:rPr lang="en-US" sz="2401" b="true">
                  <a:solidFill>
                    <a:srgbClr val="F6F1E8"/>
                  </a:solidFill>
                  <a:latin typeface="Aptos Bold"/>
                  <a:ea typeface="Aptos Bold"/>
                  <a:cs typeface="Aptos Bold"/>
                  <a:sym typeface="Aptos Bold"/>
                </a:rPr>
                <a:t>Report</a:t>
              </a:r>
            </a:p>
          </p:txBody>
        </p:sp>
      </p:grpSp>
      <p:grpSp>
        <p:nvGrpSpPr>
          <p:cNvPr name="Group 32" id="32"/>
          <p:cNvGrpSpPr/>
          <p:nvPr/>
        </p:nvGrpSpPr>
        <p:grpSpPr>
          <a:xfrm rot="0">
            <a:off x="1647206" y="6108392"/>
            <a:ext cx="2676716" cy="329441"/>
            <a:chOff x="0" y="0"/>
            <a:chExt cx="3568954" cy="439255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3568948" cy="439255"/>
            </a:xfrm>
            <a:custGeom>
              <a:avLst/>
              <a:gdLst/>
              <a:ahLst/>
              <a:cxnLst/>
              <a:rect r="r" b="b" t="t" l="l"/>
              <a:pathLst>
                <a:path h="439255" w="3568948">
                  <a:moveTo>
                    <a:pt x="0" y="0"/>
                  </a:moveTo>
                  <a:lnTo>
                    <a:pt x="3568948" y="0"/>
                  </a:lnTo>
                  <a:lnTo>
                    <a:pt x="3568948" y="439255"/>
                  </a:lnTo>
                  <a:lnTo>
                    <a:pt x="0" y="439255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08316" r="0" b="-108316"/>
              </a:stretch>
            </a:blipFill>
          </p:spPr>
        </p:sp>
        <p:sp>
          <p:nvSpPr>
            <p:cNvPr name="TextBox 34" id="34"/>
            <p:cNvSpPr txBox="true"/>
            <p:nvPr/>
          </p:nvSpPr>
          <p:spPr>
            <a:xfrm>
              <a:off x="0" y="0"/>
              <a:ext cx="3568954" cy="43925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711"/>
                </a:lnSpc>
              </a:pPr>
              <a:r>
                <a:rPr lang="en-US" sz="1426">
                  <a:solidFill>
                    <a:srgbClr val="C8C0B5"/>
                  </a:solidFill>
                  <a:latin typeface="Aptos"/>
                  <a:ea typeface="Aptos"/>
                  <a:cs typeface="Aptos"/>
                  <a:sym typeface="Aptos"/>
                </a:rPr>
                <a:t>Member or staff shares the signal</a:t>
              </a:r>
            </a:p>
          </p:txBody>
        </p:sp>
      </p:grpSp>
      <p:grpSp>
        <p:nvGrpSpPr>
          <p:cNvPr name="Group 35" id="35"/>
          <p:cNvGrpSpPr/>
          <p:nvPr/>
        </p:nvGrpSpPr>
        <p:grpSpPr>
          <a:xfrm rot="0">
            <a:off x="4776902" y="5806402"/>
            <a:ext cx="411804" cy="343167"/>
            <a:chOff x="0" y="0"/>
            <a:chExt cx="549072" cy="457556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549069" cy="457557"/>
            </a:xfrm>
            <a:custGeom>
              <a:avLst/>
              <a:gdLst/>
              <a:ahLst/>
              <a:cxnLst/>
              <a:rect r="r" b="b" t="t" l="l"/>
              <a:pathLst>
                <a:path h="457557" w="549069">
                  <a:moveTo>
                    <a:pt x="0" y="0"/>
                  </a:moveTo>
                  <a:lnTo>
                    <a:pt x="549069" y="0"/>
                  </a:lnTo>
                  <a:lnTo>
                    <a:pt x="549069" y="457557"/>
                  </a:lnTo>
                  <a:lnTo>
                    <a:pt x="0" y="45755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56918" t="0" r="-56919" b="0"/>
              </a:stretch>
            </a:blipFill>
          </p:spPr>
        </p:sp>
        <p:sp>
          <p:nvSpPr>
            <p:cNvPr name="TextBox 37" id="37"/>
            <p:cNvSpPr txBox="true"/>
            <p:nvPr/>
          </p:nvSpPr>
          <p:spPr>
            <a:xfrm>
              <a:off x="0" y="9525"/>
              <a:ext cx="549072" cy="44803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963"/>
                </a:lnSpc>
              </a:pPr>
              <a:r>
                <a:rPr lang="en-US" sz="3302">
                  <a:solidFill>
                    <a:srgbClr val="F47F2A"/>
                  </a:solidFill>
                  <a:latin typeface="Aptos"/>
                  <a:ea typeface="Aptos"/>
                  <a:cs typeface="Aptos"/>
                  <a:sym typeface="Aptos"/>
                </a:rPr>
                <a:t>→</a:t>
              </a:r>
            </a:p>
          </p:txBody>
        </p:sp>
      </p:grpSp>
      <p:grpSp>
        <p:nvGrpSpPr>
          <p:cNvPr name="Group 38" id="38"/>
          <p:cNvGrpSpPr/>
          <p:nvPr/>
        </p:nvGrpSpPr>
        <p:grpSpPr>
          <a:xfrm rot="0">
            <a:off x="5481161" y="5275259"/>
            <a:ext cx="3244844" cy="1529001"/>
            <a:chOff x="0" y="0"/>
            <a:chExt cx="4326458" cy="2038668"/>
          </a:xfrm>
        </p:grpSpPr>
        <p:sp>
          <p:nvSpPr>
            <p:cNvPr name="Freeform 39" id="39"/>
            <p:cNvSpPr/>
            <p:nvPr/>
          </p:nvSpPr>
          <p:spPr>
            <a:xfrm flipH="false" flipV="false" rot="0">
              <a:off x="0" y="0"/>
              <a:ext cx="4326509" cy="2038731"/>
            </a:xfrm>
            <a:custGeom>
              <a:avLst/>
              <a:gdLst/>
              <a:ahLst/>
              <a:cxnLst/>
              <a:rect r="r" b="b" t="t" l="l"/>
              <a:pathLst>
                <a:path h="2038731" w="4326509">
                  <a:moveTo>
                    <a:pt x="0" y="259461"/>
                  </a:moveTo>
                  <a:cubicBezTo>
                    <a:pt x="0" y="116205"/>
                    <a:pt x="116205" y="0"/>
                    <a:pt x="259461" y="0"/>
                  </a:cubicBezTo>
                  <a:lnTo>
                    <a:pt x="4067048" y="0"/>
                  </a:lnTo>
                  <a:cubicBezTo>
                    <a:pt x="4210304" y="0"/>
                    <a:pt x="4326509" y="116205"/>
                    <a:pt x="4326509" y="259461"/>
                  </a:cubicBezTo>
                  <a:lnTo>
                    <a:pt x="4326509" y="1779270"/>
                  </a:lnTo>
                  <a:cubicBezTo>
                    <a:pt x="4326509" y="1922526"/>
                    <a:pt x="4210304" y="2038731"/>
                    <a:pt x="4067048" y="2038731"/>
                  </a:cubicBezTo>
                  <a:lnTo>
                    <a:pt x="259461" y="2038731"/>
                  </a:lnTo>
                  <a:cubicBezTo>
                    <a:pt x="116205" y="2038731"/>
                    <a:pt x="0" y="1922526"/>
                    <a:pt x="0" y="1779270"/>
                  </a:cubicBezTo>
                  <a:close/>
                </a:path>
              </a:pathLst>
            </a:custGeom>
            <a:solidFill>
              <a:srgbClr val="1B1C1F"/>
            </a:solidFill>
            <a:ln w="19065" cap="sq">
              <a:solidFill>
                <a:srgbClr val="F47F2A"/>
              </a:solidFill>
              <a:prstDash val="solid"/>
              <a:miter/>
            </a:ln>
          </p:spPr>
        </p:sp>
      </p:grpSp>
      <p:grpSp>
        <p:nvGrpSpPr>
          <p:cNvPr name="Group 40" id="40"/>
          <p:cNvGrpSpPr/>
          <p:nvPr/>
        </p:nvGrpSpPr>
        <p:grpSpPr>
          <a:xfrm rot="0">
            <a:off x="5696588" y="5600500"/>
            <a:ext cx="2813980" cy="343167"/>
            <a:chOff x="0" y="0"/>
            <a:chExt cx="3751974" cy="457556"/>
          </a:xfrm>
        </p:grpSpPr>
        <p:sp>
          <p:nvSpPr>
            <p:cNvPr name="Freeform 41" id="41"/>
            <p:cNvSpPr/>
            <p:nvPr/>
          </p:nvSpPr>
          <p:spPr>
            <a:xfrm flipH="false" flipV="false" rot="0">
              <a:off x="0" y="0"/>
              <a:ext cx="3751971" cy="457557"/>
            </a:xfrm>
            <a:custGeom>
              <a:avLst/>
              <a:gdLst/>
              <a:ahLst/>
              <a:cxnLst/>
              <a:rect r="r" b="b" t="t" l="l"/>
              <a:pathLst>
                <a:path h="457557" w="3751971">
                  <a:moveTo>
                    <a:pt x="0" y="0"/>
                  </a:moveTo>
                  <a:lnTo>
                    <a:pt x="3751971" y="0"/>
                  </a:lnTo>
                  <a:lnTo>
                    <a:pt x="3751971" y="457557"/>
                  </a:lnTo>
                  <a:lnTo>
                    <a:pt x="0" y="45755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09777" r="0" b="-109777"/>
              </a:stretch>
            </a:blipFill>
          </p:spPr>
        </p:sp>
        <p:sp>
          <p:nvSpPr>
            <p:cNvPr name="TextBox 42" id="42"/>
            <p:cNvSpPr txBox="true"/>
            <p:nvPr/>
          </p:nvSpPr>
          <p:spPr>
            <a:xfrm>
              <a:off x="0" y="0"/>
              <a:ext cx="3751974" cy="457556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882"/>
                </a:lnSpc>
              </a:pPr>
              <a:r>
                <a:rPr lang="en-US" sz="2401" b="true">
                  <a:solidFill>
                    <a:srgbClr val="F6F1E8"/>
                  </a:solidFill>
                  <a:latin typeface="Aptos Bold"/>
                  <a:ea typeface="Aptos Bold"/>
                  <a:cs typeface="Aptos Bold"/>
                  <a:sym typeface="Aptos Bold"/>
                </a:rPr>
                <a:t>Pattern</a:t>
              </a:r>
            </a:p>
          </p:txBody>
        </p:sp>
      </p:grpSp>
      <p:grpSp>
        <p:nvGrpSpPr>
          <p:cNvPr name="Group 43" id="43"/>
          <p:cNvGrpSpPr/>
          <p:nvPr/>
        </p:nvGrpSpPr>
        <p:grpSpPr>
          <a:xfrm rot="0">
            <a:off x="5765225" y="6108392"/>
            <a:ext cx="2676716" cy="329441"/>
            <a:chOff x="0" y="0"/>
            <a:chExt cx="3568954" cy="439255"/>
          </a:xfrm>
        </p:grpSpPr>
        <p:sp>
          <p:nvSpPr>
            <p:cNvPr name="Freeform 44" id="44"/>
            <p:cNvSpPr/>
            <p:nvPr/>
          </p:nvSpPr>
          <p:spPr>
            <a:xfrm flipH="false" flipV="false" rot="0">
              <a:off x="0" y="0"/>
              <a:ext cx="3568948" cy="439255"/>
            </a:xfrm>
            <a:custGeom>
              <a:avLst/>
              <a:gdLst/>
              <a:ahLst/>
              <a:cxnLst/>
              <a:rect r="r" b="b" t="t" l="l"/>
              <a:pathLst>
                <a:path h="439255" w="3568948">
                  <a:moveTo>
                    <a:pt x="0" y="0"/>
                  </a:moveTo>
                  <a:lnTo>
                    <a:pt x="3568948" y="0"/>
                  </a:lnTo>
                  <a:lnTo>
                    <a:pt x="3568948" y="439255"/>
                  </a:lnTo>
                  <a:lnTo>
                    <a:pt x="0" y="439255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08316" r="0" b="-108316"/>
              </a:stretch>
            </a:blipFill>
          </p:spPr>
        </p:sp>
        <p:sp>
          <p:nvSpPr>
            <p:cNvPr name="TextBox 45" id="45"/>
            <p:cNvSpPr txBox="true"/>
            <p:nvPr/>
          </p:nvSpPr>
          <p:spPr>
            <a:xfrm>
              <a:off x="0" y="0"/>
              <a:ext cx="3568954" cy="43925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711"/>
                </a:lnSpc>
              </a:pPr>
              <a:r>
                <a:rPr lang="en-US" sz="1426">
                  <a:solidFill>
                    <a:srgbClr val="C8C0B5"/>
                  </a:solidFill>
                  <a:latin typeface="Aptos"/>
                  <a:ea typeface="Aptos"/>
                  <a:cs typeface="Aptos"/>
                  <a:sym typeface="Aptos"/>
                </a:rPr>
                <a:t>VoiceFirst reveals repetition</a:t>
              </a:r>
            </a:p>
          </p:txBody>
        </p:sp>
      </p:grpSp>
      <p:grpSp>
        <p:nvGrpSpPr>
          <p:cNvPr name="Group 46" id="46"/>
          <p:cNvGrpSpPr/>
          <p:nvPr/>
        </p:nvGrpSpPr>
        <p:grpSpPr>
          <a:xfrm rot="0">
            <a:off x="8894921" y="5806402"/>
            <a:ext cx="411804" cy="343167"/>
            <a:chOff x="0" y="0"/>
            <a:chExt cx="549072" cy="457556"/>
          </a:xfrm>
        </p:grpSpPr>
        <p:sp>
          <p:nvSpPr>
            <p:cNvPr name="Freeform 47" id="47"/>
            <p:cNvSpPr/>
            <p:nvPr/>
          </p:nvSpPr>
          <p:spPr>
            <a:xfrm flipH="false" flipV="false" rot="0">
              <a:off x="0" y="0"/>
              <a:ext cx="549069" cy="457557"/>
            </a:xfrm>
            <a:custGeom>
              <a:avLst/>
              <a:gdLst/>
              <a:ahLst/>
              <a:cxnLst/>
              <a:rect r="r" b="b" t="t" l="l"/>
              <a:pathLst>
                <a:path h="457557" w="549069">
                  <a:moveTo>
                    <a:pt x="0" y="0"/>
                  </a:moveTo>
                  <a:lnTo>
                    <a:pt x="549069" y="0"/>
                  </a:lnTo>
                  <a:lnTo>
                    <a:pt x="549069" y="457557"/>
                  </a:lnTo>
                  <a:lnTo>
                    <a:pt x="0" y="45755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56918" t="0" r="-56919" b="0"/>
              </a:stretch>
            </a:blipFill>
          </p:spPr>
        </p:sp>
        <p:sp>
          <p:nvSpPr>
            <p:cNvPr name="TextBox 48" id="48"/>
            <p:cNvSpPr txBox="true"/>
            <p:nvPr/>
          </p:nvSpPr>
          <p:spPr>
            <a:xfrm>
              <a:off x="0" y="9525"/>
              <a:ext cx="549072" cy="44803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963"/>
                </a:lnSpc>
              </a:pPr>
              <a:r>
                <a:rPr lang="en-US" sz="3302">
                  <a:solidFill>
                    <a:srgbClr val="F47F2A"/>
                  </a:solidFill>
                  <a:latin typeface="Aptos"/>
                  <a:ea typeface="Aptos"/>
                  <a:cs typeface="Aptos"/>
                  <a:sym typeface="Aptos"/>
                </a:rPr>
                <a:t>→</a:t>
              </a:r>
            </a:p>
          </p:txBody>
        </p:sp>
      </p:grpSp>
      <p:grpSp>
        <p:nvGrpSpPr>
          <p:cNvPr name="Group 49" id="49"/>
          <p:cNvGrpSpPr/>
          <p:nvPr/>
        </p:nvGrpSpPr>
        <p:grpSpPr>
          <a:xfrm rot="0">
            <a:off x="9599171" y="5275259"/>
            <a:ext cx="3244844" cy="1529001"/>
            <a:chOff x="0" y="0"/>
            <a:chExt cx="4326458" cy="2038668"/>
          </a:xfrm>
        </p:grpSpPr>
        <p:sp>
          <p:nvSpPr>
            <p:cNvPr name="Freeform 50" id="50"/>
            <p:cNvSpPr/>
            <p:nvPr/>
          </p:nvSpPr>
          <p:spPr>
            <a:xfrm flipH="false" flipV="false" rot="0">
              <a:off x="0" y="0"/>
              <a:ext cx="4326509" cy="2038731"/>
            </a:xfrm>
            <a:custGeom>
              <a:avLst/>
              <a:gdLst/>
              <a:ahLst/>
              <a:cxnLst/>
              <a:rect r="r" b="b" t="t" l="l"/>
              <a:pathLst>
                <a:path h="2038731" w="4326509">
                  <a:moveTo>
                    <a:pt x="0" y="259461"/>
                  </a:moveTo>
                  <a:cubicBezTo>
                    <a:pt x="0" y="116205"/>
                    <a:pt x="116205" y="0"/>
                    <a:pt x="259461" y="0"/>
                  </a:cubicBezTo>
                  <a:lnTo>
                    <a:pt x="4067048" y="0"/>
                  </a:lnTo>
                  <a:cubicBezTo>
                    <a:pt x="4210304" y="0"/>
                    <a:pt x="4326509" y="116205"/>
                    <a:pt x="4326509" y="259461"/>
                  </a:cubicBezTo>
                  <a:lnTo>
                    <a:pt x="4326509" y="1779270"/>
                  </a:lnTo>
                  <a:cubicBezTo>
                    <a:pt x="4326509" y="1922526"/>
                    <a:pt x="4210304" y="2038731"/>
                    <a:pt x="4067048" y="2038731"/>
                  </a:cubicBezTo>
                  <a:lnTo>
                    <a:pt x="259461" y="2038731"/>
                  </a:lnTo>
                  <a:cubicBezTo>
                    <a:pt x="116205" y="2038731"/>
                    <a:pt x="0" y="1922526"/>
                    <a:pt x="0" y="1779270"/>
                  </a:cubicBezTo>
                  <a:close/>
                </a:path>
              </a:pathLst>
            </a:custGeom>
            <a:solidFill>
              <a:srgbClr val="1B1C1F"/>
            </a:solidFill>
            <a:ln w="19065" cap="sq">
              <a:solidFill>
                <a:srgbClr val="F47F2A"/>
              </a:solidFill>
              <a:prstDash val="solid"/>
              <a:miter/>
            </a:ln>
          </p:spPr>
        </p:sp>
      </p:grpSp>
      <p:grpSp>
        <p:nvGrpSpPr>
          <p:cNvPr name="Group 51" id="51"/>
          <p:cNvGrpSpPr/>
          <p:nvPr/>
        </p:nvGrpSpPr>
        <p:grpSpPr>
          <a:xfrm rot="0">
            <a:off x="9814608" y="5600500"/>
            <a:ext cx="2813980" cy="343167"/>
            <a:chOff x="0" y="0"/>
            <a:chExt cx="3751974" cy="457556"/>
          </a:xfrm>
        </p:grpSpPr>
        <p:sp>
          <p:nvSpPr>
            <p:cNvPr name="Freeform 52" id="52"/>
            <p:cNvSpPr/>
            <p:nvPr/>
          </p:nvSpPr>
          <p:spPr>
            <a:xfrm flipH="false" flipV="false" rot="0">
              <a:off x="0" y="0"/>
              <a:ext cx="3751971" cy="457557"/>
            </a:xfrm>
            <a:custGeom>
              <a:avLst/>
              <a:gdLst/>
              <a:ahLst/>
              <a:cxnLst/>
              <a:rect r="r" b="b" t="t" l="l"/>
              <a:pathLst>
                <a:path h="457557" w="3751971">
                  <a:moveTo>
                    <a:pt x="0" y="0"/>
                  </a:moveTo>
                  <a:lnTo>
                    <a:pt x="3751971" y="0"/>
                  </a:lnTo>
                  <a:lnTo>
                    <a:pt x="3751971" y="457557"/>
                  </a:lnTo>
                  <a:lnTo>
                    <a:pt x="0" y="45755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09777" r="0" b="-109777"/>
              </a:stretch>
            </a:blipFill>
          </p:spPr>
        </p:sp>
        <p:sp>
          <p:nvSpPr>
            <p:cNvPr name="TextBox 53" id="53"/>
            <p:cNvSpPr txBox="true"/>
            <p:nvPr/>
          </p:nvSpPr>
          <p:spPr>
            <a:xfrm>
              <a:off x="0" y="0"/>
              <a:ext cx="3751974" cy="457556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882"/>
                </a:lnSpc>
              </a:pPr>
              <a:r>
                <a:rPr lang="en-US" sz="2401" b="true">
                  <a:solidFill>
                    <a:srgbClr val="F6F1E8"/>
                  </a:solidFill>
                  <a:latin typeface="Aptos Bold"/>
                  <a:ea typeface="Aptos Bold"/>
                  <a:cs typeface="Aptos Bold"/>
                  <a:sym typeface="Aptos Bold"/>
                </a:rPr>
                <a:t>Action</a:t>
              </a:r>
            </a:p>
          </p:txBody>
        </p:sp>
      </p:grpSp>
      <p:grpSp>
        <p:nvGrpSpPr>
          <p:cNvPr name="Group 54" id="54"/>
          <p:cNvGrpSpPr/>
          <p:nvPr/>
        </p:nvGrpSpPr>
        <p:grpSpPr>
          <a:xfrm rot="0">
            <a:off x="9883245" y="6108392"/>
            <a:ext cx="2676716" cy="329441"/>
            <a:chOff x="0" y="0"/>
            <a:chExt cx="3568954" cy="439255"/>
          </a:xfrm>
        </p:grpSpPr>
        <p:sp>
          <p:nvSpPr>
            <p:cNvPr name="Freeform 55" id="55"/>
            <p:cNvSpPr/>
            <p:nvPr/>
          </p:nvSpPr>
          <p:spPr>
            <a:xfrm flipH="false" flipV="false" rot="0">
              <a:off x="0" y="0"/>
              <a:ext cx="3568948" cy="439255"/>
            </a:xfrm>
            <a:custGeom>
              <a:avLst/>
              <a:gdLst/>
              <a:ahLst/>
              <a:cxnLst/>
              <a:rect r="r" b="b" t="t" l="l"/>
              <a:pathLst>
                <a:path h="439255" w="3568948">
                  <a:moveTo>
                    <a:pt x="0" y="0"/>
                  </a:moveTo>
                  <a:lnTo>
                    <a:pt x="3568948" y="0"/>
                  </a:lnTo>
                  <a:lnTo>
                    <a:pt x="3568948" y="439255"/>
                  </a:lnTo>
                  <a:lnTo>
                    <a:pt x="0" y="439255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08316" r="0" b="-108316"/>
              </a:stretch>
            </a:blipFill>
          </p:spPr>
        </p:sp>
        <p:sp>
          <p:nvSpPr>
            <p:cNvPr name="TextBox 56" id="56"/>
            <p:cNvSpPr txBox="true"/>
            <p:nvPr/>
          </p:nvSpPr>
          <p:spPr>
            <a:xfrm>
              <a:off x="0" y="0"/>
              <a:ext cx="3568954" cy="43925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711"/>
                </a:lnSpc>
              </a:pPr>
              <a:r>
                <a:rPr lang="en-US" sz="1426">
                  <a:solidFill>
                    <a:srgbClr val="C8C0B5"/>
                  </a:solidFill>
                  <a:latin typeface="Aptos"/>
                  <a:ea typeface="Aptos"/>
                  <a:cs typeface="Aptos"/>
                  <a:sym typeface="Aptos"/>
                </a:rPr>
                <a:t>Team fixes root cause</a:t>
              </a:r>
            </a:p>
          </p:txBody>
        </p:sp>
      </p:grpSp>
      <p:grpSp>
        <p:nvGrpSpPr>
          <p:cNvPr name="Group 57" id="57"/>
          <p:cNvGrpSpPr/>
          <p:nvPr/>
        </p:nvGrpSpPr>
        <p:grpSpPr>
          <a:xfrm rot="0">
            <a:off x="13012931" y="5806402"/>
            <a:ext cx="411804" cy="343167"/>
            <a:chOff x="0" y="0"/>
            <a:chExt cx="549072" cy="457556"/>
          </a:xfrm>
        </p:grpSpPr>
        <p:sp>
          <p:nvSpPr>
            <p:cNvPr name="Freeform 58" id="58"/>
            <p:cNvSpPr/>
            <p:nvPr/>
          </p:nvSpPr>
          <p:spPr>
            <a:xfrm flipH="false" flipV="false" rot="0">
              <a:off x="0" y="0"/>
              <a:ext cx="549069" cy="457557"/>
            </a:xfrm>
            <a:custGeom>
              <a:avLst/>
              <a:gdLst/>
              <a:ahLst/>
              <a:cxnLst/>
              <a:rect r="r" b="b" t="t" l="l"/>
              <a:pathLst>
                <a:path h="457557" w="549069">
                  <a:moveTo>
                    <a:pt x="0" y="0"/>
                  </a:moveTo>
                  <a:lnTo>
                    <a:pt x="549069" y="0"/>
                  </a:lnTo>
                  <a:lnTo>
                    <a:pt x="549069" y="457557"/>
                  </a:lnTo>
                  <a:lnTo>
                    <a:pt x="0" y="45755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56918" t="0" r="-56919" b="0"/>
              </a:stretch>
            </a:blipFill>
          </p:spPr>
        </p:sp>
        <p:sp>
          <p:nvSpPr>
            <p:cNvPr name="TextBox 59" id="59"/>
            <p:cNvSpPr txBox="true"/>
            <p:nvPr/>
          </p:nvSpPr>
          <p:spPr>
            <a:xfrm>
              <a:off x="0" y="9525"/>
              <a:ext cx="549072" cy="44803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963"/>
                </a:lnSpc>
              </a:pPr>
              <a:r>
                <a:rPr lang="en-US" sz="3302">
                  <a:solidFill>
                    <a:srgbClr val="F47F2A"/>
                  </a:solidFill>
                  <a:latin typeface="Aptos"/>
                  <a:ea typeface="Aptos"/>
                  <a:cs typeface="Aptos"/>
                  <a:sym typeface="Aptos"/>
                </a:rPr>
                <a:t>→</a:t>
              </a:r>
            </a:p>
          </p:txBody>
        </p:sp>
      </p:grpSp>
      <p:grpSp>
        <p:nvGrpSpPr>
          <p:cNvPr name="Group 60" id="60"/>
          <p:cNvGrpSpPr/>
          <p:nvPr/>
        </p:nvGrpSpPr>
        <p:grpSpPr>
          <a:xfrm rot="0">
            <a:off x="13717191" y="5275259"/>
            <a:ext cx="3244844" cy="1529001"/>
            <a:chOff x="0" y="0"/>
            <a:chExt cx="4326458" cy="2038668"/>
          </a:xfrm>
        </p:grpSpPr>
        <p:sp>
          <p:nvSpPr>
            <p:cNvPr name="Freeform 61" id="61"/>
            <p:cNvSpPr/>
            <p:nvPr/>
          </p:nvSpPr>
          <p:spPr>
            <a:xfrm flipH="false" flipV="false" rot="0">
              <a:off x="0" y="0"/>
              <a:ext cx="4326509" cy="2038731"/>
            </a:xfrm>
            <a:custGeom>
              <a:avLst/>
              <a:gdLst/>
              <a:ahLst/>
              <a:cxnLst/>
              <a:rect r="r" b="b" t="t" l="l"/>
              <a:pathLst>
                <a:path h="2038731" w="4326509">
                  <a:moveTo>
                    <a:pt x="0" y="259461"/>
                  </a:moveTo>
                  <a:cubicBezTo>
                    <a:pt x="0" y="116205"/>
                    <a:pt x="116205" y="0"/>
                    <a:pt x="259461" y="0"/>
                  </a:cubicBezTo>
                  <a:lnTo>
                    <a:pt x="4067048" y="0"/>
                  </a:lnTo>
                  <a:cubicBezTo>
                    <a:pt x="4210304" y="0"/>
                    <a:pt x="4326509" y="116205"/>
                    <a:pt x="4326509" y="259461"/>
                  </a:cubicBezTo>
                  <a:lnTo>
                    <a:pt x="4326509" y="1779270"/>
                  </a:lnTo>
                  <a:cubicBezTo>
                    <a:pt x="4326509" y="1922526"/>
                    <a:pt x="4210304" y="2038731"/>
                    <a:pt x="4067048" y="2038731"/>
                  </a:cubicBezTo>
                  <a:lnTo>
                    <a:pt x="259461" y="2038731"/>
                  </a:lnTo>
                  <a:cubicBezTo>
                    <a:pt x="116205" y="2038731"/>
                    <a:pt x="0" y="1922526"/>
                    <a:pt x="0" y="1779270"/>
                  </a:cubicBezTo>
                  <a:close/>
                </a:path>
              </a:pathLst>
            </a:custGeom>
            <a:solidFill>
              <a:srgbClr val="2B2A13"/>
            </a:solidFill>
            <a:ln w="19065" cap="sq">
              <a:solidFill>
                <a:srgbClr val="F47F2A"/>
              </a:solidFill>
              <a:prstDash val="solid"/>
              <a:miter/>
            </a:ln>
          </p:spPr>
        </p:sp>
      </p:grpSp>
      <p:grpSp>
        <p:nvGrpSpPr>
          <p:cNvPr name="Group 62" id="62"/>
          <p:cNvGrpSpPr/>
          <p:nvPr/>
        </p:nvGrpSpPr>
        <p:grpSpPr>
          <a:xfrm rot="0">
            <a:off x="13932627" y="5600500"/>
            <a:ext cx="2813980" cy="343167"/>
            <a:chOff x="0" y="0"/>
            <a:chExt cx="3751974" cy="457556"/>
          </a:xfrm>
        </p:grpSpPr>
        <p:sp>
          <p:nvSpPr>
            <p:cNvPr name="Freeform 63" id="63"/>
            <p:cNvSpPr/>
            <p:nvPr/>
          </p:nvSpPr>
          <p:spPr>
            <a:xfrm flipH="false" flipV="false" rot="0">
              <a:off x="0" y="0"/>
              <a:ext cx="3751971" cy="457557"/>
            </a:xfrm>
            <a:custGeom>
              <a:avLst/>
              <a:gdLst/>
              <a:ahLst/>
              <a:cxnLst/>
              <a:rect r="r" b="b" t="t" l="l"/>
              <a:pathLst>
                <a:path h="457557" w="3751971">
                  <a:moveTo>
                    <a:pt x="0" y="0"/>
                  </a:moveTo>
                  <a:lnTo>
                    <a:pt x="3751971" y="0"/>
                  </a:lnTo>
                  <a:lnTo>
                    <a:pt x="3751971" y="457557"/>
                  </a:lnTo>
                  <a:lnTo>
                    <a:pt x="0" y="45755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09777" r="0" b="-109777"/>
              </a:stretch>
            </a:blipFill>
          </p:spPr>
        </p:sp>
        <p:sp>
          <p:nvSpPr>
            <p:cNvPr name="TextBox 64" id="64"/>
            <p:cNvSpPr txBox="true"/>
            <p:nvPr/>
          </p:nvSpPr>
          <p:spPr>
            <a:xfrm>
              <a:off x="0" y="0"/>
              <a:ext cx="3751974" cy="457556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882"/>
                </a:lnSpc>
              </a:pPr>
              <a:r>
                <a:rPr lang="en-US" sz="2401" b="true">
                  <a:solidFill>
                    <a:srgbClr val="F6F1E8"/>
                  </a:solidFill>
                  <a:latin typeface="Aptos Bold"/>
                  <a:ea typeface="Aptos Bold"/>
                  <a:cs typeface="Aptos Bold"/>
                  <a:sym typeface="Aptos Bold"/>
                </a:rPr>
                <a:t>Improve</a:t>
              </a:r>
            </a:p>
          </p:txBody>
        </p:sp>
      </p:grpSp>
      <p:grpSp>
        <p:nvGrpSpPr>
          <p:cNvPr name="Group 65" id="65"/>
          <p:cNvGrpSpPr/>
          <p:nvPr/>
        </p:nvGrpSpPr>
        <p:grpSpPr>
          <a:xfrm rot="0">
            <a:off x="14001255" y="6108392"/>
            <a:ext cx="2676716" cy="329441"/>
            <a:chOff x="0" y="0"/>
            <a:chExt cx="3568954" cy="439255"/>
          </a:xfrm>
        </p:grpSpPr>
        <p:sp>
          <p:nvSpPr>
            <p:cNvPr name="Freeform 66" id="66"/>
            <p:cNvSpPr/>
            <p:nvPr/>
          </p:nvSpPr>
          <p:spPr>
            <a:xfrm flipH="false" flipV="false" rot="0">
              <a:off x="0" y="0"/>
              <a:ext cx="3568948" cy="439255"/>
            </a:xfrm>
            <a:custGeom>
              <a:avLst/>
              <a:gdLst/>
              <a:ahLst/>
              <a:cxnLst/>
              <a:rect r="r" b="b" t="t" l="l"/>
              <a:pathLst>
                <a:path h="439255" w="3568948">
                  <a:moveTo>
                    <a:pt x="0" y="0"/>
                  </a:moveTo>
                  <a:lnTo>
                    <a:pt x="3568948" y="0"/>
                  </a:lnTo>
                  <a:lnTo>
                    <a:pt x="3568948" y="439255"/>
                  </a:lnTo>
                  <a:lnTo>
                    <a:pt x="0" y="439255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08316" r="0" b="-108316"/>
              </a:stretch>
            </a:blipFill>
          </p:spPr>
        </p:sp>
        <p:sp>
          <p:nvSpPr>
            <p:cNvPr name="TextBox 67" id="67"/>
            <p:cNvSpPr txBox="true"/>
            <p:nvPr/>
          </p:nvSpPr>
          <p:spPr>
            <a:xfrm>
              <a:off x="0" y="0"/>
              <a:ext cx="3568954" cy="43925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711"/>
                </a:lnSpc>
              </a:pPr>
              <a:r>
                <a:rPr lang="en-US" sz="1426">
                  <a:solidFill>
                    <a:srgbClr val="C8C0B5"/>
                  </a:solidFill>
                  <a:latin typeface="Aptos"/>
                  <a:ea typeface="Aptos"/>
                  <a:cs typeface="Aptos"/>
                  <a:sym typeface="Aptos"/>
                </a:rPr>
                <a:t>Club experience gets better</a:t>
              </a:r>
            </a:p>
          </p:txBody>
        </p:sp>
      </p:grpSp>
      <p:grpSp>
        <p:nvGrpSpPr>
          <p:cNvPr name="Group 68" id="68"/>
          <p:cNvGrpSpPr/>
          <p:nvPr/>
        </p:nvGrpSpPr>
        <p:grpSpPr>
          <a:xfrm rot="0">
            <a:off x="1372676" y="7394810"/>
            <a:ext cx="15373931" cy="823608"/>
            <a:chOff x="0" y="0"/>
            <a:chExt cx="20498575" cy="1098144"/>
          </a:xfrm>
        </p:grpSpPr>
        <p:sp>
          <p:nvSpPr>
            <p:cNvPr name="Freeform 69" id="69"/>
            <p:cNvSpPr/>
            <p:nvPr/>
          </p:nvSpPr>
          <p:spPr>
            <a:xfrm flipH="false" flipV="false" rot="0">
              <a:off x="0" y="0"/>
              <a:ext cx="20498575" cy="1098138"/>
            </a:xfrm>
            <a:custGeom>
              <a:avLst/>
              <a:gdLst/>
              <a:ahLst/>
              <a:cxnLst/>
              <a:rect r="r" b="b" t="t" l="l"/>
              <a:pathLst>
                <a:path h="1098138" w="20498575">
                  <a:moveTo>
                    <a:pt x="0" y="0"/>
                  </a:moveTo>
                  <a:lnTo>
                    <a:pt x="20498575" y="0"/>
                  </a:lnTo>
                  <a:lnTo>
                    <a:pt x="20498575" y="1098138"/>
                  </a:lnTo>
                  <a:lnTo>
                    <a:pt x="0" y="109813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313720" r="0" b="-313720"/>
              </a:stretch>
            </a:blipFill>
          </p:spPr>
        </p:sp>
        <p:sp>
          <p:nvSpPr>
            <p:cNvPr name="TextBox 70" id="70"/>
            <p:cNvSpPr txBox="true"/>
            <p:nvPr/>
          </p:nvSpPr>
          <p:spPr>
            <a:xfrm>
              <a:off x="0" y="0"/>
              <a:ext cx="20498575" cy="109814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3422"/>
                </a:lnSpc>
              </a:pPr>
              <a:r>
                <a:rPr lang="en-US" b="true" sz="2852">
                  <a:solidFill>
                    <a:srgbClr val="F47F2A"/>
                  </a:solidFill>
                  <a:latin typeface="Aptos Bold"/>
                  <a:ea typeface="Aptos Bold"/>
                  <a:cs typeface="Aptos Bold"/>
                  <a:sym typeface="Aptos Bold"/>
                </a:rPr>
                <a:t>Kaizen is the mindset. VoiceFirst is the system that makes continuous improvement visible, trackable and measurable.</a:t>
              </a:r>
            </a:p>
          </p:txBody>
        </p:sp>
      </p:grpSp>
      <p:grpSp>
        <p:nvGrpSpPr>
          <p:cNvPr name="Group 71" id="71"/>
          <p:cNvGrpSpPr/>
          <p:nvPr/>
        </p:nvGrpSpPr>
        <p:grpSpPr>
          <a:xfrm rot="0">
            <a:off x="12628588" y="9677343"/>
            <a:ext cx="4804353" cy="274539"/>
            <a:chOff x="0" y="0"/>
            <a:chExt cx="6405804" cy="366052"/>
          </a:xfrm>
        </p:grpSpPr>
        <p:sp>
          <p:nvSpPr>
            <p:cNvPr name="Freeform 72" id="72"/>
            <p:cNvSpPr/>
            <p:nvPr/>
          </p:nvSpPr>
          <p:spPr>
            <a:xfrm flipH="false" flipV="false" rot="0">
              <a:off x="0" y="0"/>
              <a:ext cx="6405805" cy="366046"/>
            </a:xfrm>
            <a:custGeom>
              <a:avLst/>
              <a:gdLst/>
              <a:ahLst/>
              <a:cxnLst/>
              <a:rect r="r" b="b" t="t" l="l"/>
              <a:pathLst>
                <a:path h="366046" w="6405805">
                  <a:moveTo>
                    <a:pt x="0" y="0"/>
                  </a:moveTo>
                  <a:lnTo>
                    <a:pt x="6405805" y="0"/>
                  </a:lnTo>
                  <a:lnTo>
                    <a:pt x="6405805" y="366046"/>
                  </a:lnTo>
                  <a:lnTo>
                    <a:pt x="0" y="36604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90987" r="0" b="-290988"/>
              </a:stretch>
            </a:blipFill>
          </p:spPr>
        </p:sp>
        <p:sp>
          <p:nvSpPr>
            <p:cNvPr name="TextBox 73" id="73"/>
            <p:cNvSpPr txBox="true"/>
            <p:nvPr/>
          </p:nvSpPr>
          <p:spPr>
            <a:xfrm>
              <a:off x="0" y="-9525"/>
              <a:ext cx="6405804" cy="37557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1621"/>
                </a:lnSpc>
              </a:pPr>
              <a:r>
                <a:rPr lang="en-US" sz="1351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Continuous improvement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DAHQ8jmL1wQ</dc:identifier>
  <dcterms:modified xsi:type="dcterms:W3CDTF">2011-08-01T06:04:30Z</dcterms:modified>
  <cp:revision>1</cp:revision>
  <dc:title>Contact Us</dc:title>
</cp:coreProperties>
</file>